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82" r:id="rId4"/>
    <p:sldId id="265" r:id="rId5"/>
    <p:sldId id="285" r:id="rId6"/>
    <p:sldId id="283" r:id="rId7"/>
    <p:sldId id="258" r:id="rId8"/>
    <p:sldId id="259" r:id="rId9"/>
    <p:sldId id="260" r:id="rId10"/>
    <p:sldId id="269" r:id="rId11"/>
    <p:sldId id="284" r:id="rId12"/>
    <p:sldId id="270" r:id="rId13"/>
    <p:sldId id="271" r:id="rId14"/>
    <p:sldId id="272" r:id="rId15"/>
    <p:sldId id="280" r:id="rId16"/>
    <p:sldId id="281" r:id="rId17"/>
    <p:sldId id="286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433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BE11-FFDA-486E-A2F1-1138227E43A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7A07-9E5A-431C-BA11-84BB098847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BE11-FFDA-486E-A2F1-1138227E43A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7A07-9E5A-431C-BA11-84BB098847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BE11-FFDA-486E-A2F1-1138227E43A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7A07-9E5A-431C-BA11-84BB098847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BE11-FFDA-486E-A2F1-1138227E43A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7A07-9E5A-431C-BA11-84BB098847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BE11-FFDA-486E-A2F1-1138227E43A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7A07-9E5A-431C-BA11-84BB098847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BE11-FFDA-486E-A2F1-1138227E43A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7A07-9E5A-431C-BA11-84BB098847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BE11-FFDA-486E-A2F1-1138227E43A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7A07-9E5A-431C-BA11-84BB098847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BE11-FFDA-486E-A2F1-1138227E43A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7A07-9E5A-431C-BA11-84BB098847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BE11-FFDA-486E-A2F1-1138227E43A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7A07-9E5A-431C-BA11-84BB098847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BE11-FFDA-486E-A2F1-1138227E43A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7A07-9E5A-431C-BA11-84BB098847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BE11-FFDA-486E-A2F1-1138227E43A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7A07-9E5A-431C-BA11-84BB098847FC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907BE11-FFDA-486E-A2F1-1138227E43A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46C7A07-9E5A-431C-BA11-84BB098847F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HUDEBNÍ VÝCHOVA NA ZŠS</a:t>
            </a:r>
            <a:endParaRPr lang="cs-CZ" sz="4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5661248"/>
            <a:ext cx="7117180" cy="861420"/>
          </a:xfrm>
        </p:spPr>
        <p:txBody>
          <a:bodyPr>
            <a:normAutofit/>
          </a:bodyPr>
          <a:lstStyle/>
          <a:p>
            <a:r>
              <a:rPr lang="cs-CZ" dirty="0" smtClean="0"/>
              <a:t>Fajtová Johana, Rambousková Tereza, Štork Michal, Truhlářová Eliška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032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21008" cy="924475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RVP ZŠS – II.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Díl</a:t>
            </a:r>
            <a:endParaRPr lang="cs-CZ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80919" cy="5067944"/>
          </a:xfrm>
        </p:spPr>
        <p:txBody>
          <a:bodyPr>
            <a:noAutofit/>
          </a:bodyPr>
          <a:lstStyle/>
          <a:p>
            <a:r>
              <a:rPr lang="cs-CZ" sz="2400" dirty="0" smtClean="0"/>
              <a:t>Vzdělávací oblast – Umění a kultura</a:t>
            </a:r>
          </a:p>
          <a:p>
            <a:r>
              <a:rPr lang="cs-CZ" sz="2400" dirty="0" smtClean="0"/>
              <a:t>Časová dotace – 10 hodin</a:t>
            </a:r>
          </a:p>
          <a:p>
            <a:r>
              <a:rPr lang="cs-CZ" sz="2400" dirty="0" smtClean="0"/>
              <a:t>Cíle:</a:t>
            </a:r>
            <a:endParaRPr lang="cs-CZ" sz="2000" dirty="0"/>
          </a:p>
          <a:p>
            <a:pPr lvl="1"/>
            <a:r>
              <a:rPr lang="cs-CZ" sz="2000" dirty="0"/>
              <a:t>ovlivnění rozvoje řeči</a:t>
            </a:r>
          </a:p>
          <a:p>
            <a:pPr lvl="1"/>
            <a:r>
              <a:rPr lang="cs-CZ" sz="2000" dirty="0" smtClean="0"/>
              <a:t>napodobování </a:t>
            </a:r>
            <a:r>
              <a:rPr lang="cs-CZ" sz="2000" dirty="0"/>
              <a:t>a rozlišování různých nehudebních a hudebních zvuků </a:t>
            </a:r>
          </a:p>
          <a:p>
            <a:pPr lvl="1"/>
            <a:r>
              <a:rPr lang="cs-CZ" sz="2000" dirty="0"/>
              <a:t>rozlišování vybraných hudebních nástrojů podle zvuku </a:t>
            </a:r>
          </a:p>
          <a:p>
            <a:pPr lvl="1"/>
            <a:r>
              <a:rPr lang="cs-CZ" sz="2000" dirty="0"/>
              <a:t>zvládání hry na tělo a jednoduché rytmické nástroje </a:t>
            </a:r>
          </a:p>
          <a:p>
            <a:pPr lvl="1"/>
            <a:r>
              <a:rPr lang="cs-CZ" sz="2000" dirty="0" smtClean="0"/>
              <a:t> rozvoj emocionality, kultivaci osobnosti žáků, posílení  sebevědomí</a:t>
            </a:r>
          </a:p>
          <a:p>
            <a:pPr lvl="1"/>
            <a:r>
              <a:rPr lang="cs-CZ" sz="2000" dirty="0" smtClean="0"/>
              <a:t>značný rehabilitační a relaxační význam</a:t>
            </a:r>
          </a:p>
          <a:p>
            <a:pPr lvl="1"/>
            <a:r>
              <a:rPr lang="cs-CZ" sz="2000" dirty="0" smtClean="0"/>
              <a:t>odreagování, uvolnění napětí</a:t>
            </a:r>
          </a:p>
          <a:p>
            <a:pPr lvl="1"/>
            <a:r>
              <a:rPr lang="cs-CZ" sz="2000" dirty="0" smtClean="0"/>
              <a:t>rozvoj hudebnosti a pohybové kultury</a:t>
            </a:r>
          </a:p>
          <a:p>
            <a:pPr lvl="1"/>
            <a:endParaRPr lang="cs-CZ" sz="2000" dirty="0"/>
          </a:p>
          <a:p>
            <a:endParaRPr lang="cs-CZ" sz="2000" dirty="0" smtClean="0"/>
          </a:p>
          <a:p>
            <a:pPr lvl="2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61800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u="none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Rehabilitační vzdělávací program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pomocné školy</a:t>
            </a:r>
            <a:r>
              <a:rPr lang="cs-CZ" b="1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Předmět: Hudební a pohybová výchova</a:t>
            </a:r>
          </a:p>
          <a:p>
            <a:r>
              <a:rPr lang="cs-CZ" sz="2400" dirty="0" smtClean="0"/>
              <a:t>Časová dotace – 3hod/týden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260648"/>
            <a:ext cx="8072494" cy="92447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RVP ZŠS – II. Díl + Rehabilitační VP PŠ </a:t>
            </a:r>
            <a:endParaRPr lang="cs-CZ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9"/>
            <a:ext cx="8640959" cy="5184576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cs-CZ" b="1" dirty="0" smtClean="0"/>
              <a:t>OBSAH UČIVA:</a:t>
            </a:r>
          </a:p>
          <a:p>
            <a:pPr marL="514350" indent="-514350">
              <a:buNone/>
            </a:pPr>
            <a:endParaRPr lang="cs-CZ" b="1" dirty="0" smtClean="0"/>
          </a:p>
          <a:p>
            <a:pPr marL="514350" indent="-514350">
              <a:buAutoNum type="arabicPeriod"/>
            </a:pPr>
            <a:r>
              <a:rPr lang="cs-CZ" sz="2400" b="1" dirty="0" smtClean="0"/>
              <a:t>SLUCHOVÁ, </a:t>
            </a:r>
            <a:r>
              <a:rPr lang="cs-CZ" sz="2400" b="1" dirty="0" smtClean="0"/>
              <a:t>DECHOVÁ </a:t>
            </a:r>
            <a:r>
              <a:rPr lang="cs-CZ" sz="2400" b="1" dirty="0" smtClean="0"/>
              <a:t>A HLASOVÁ CVIČENÍ</a:t>
            </a:r>
          </a:p>
          <a:p>
            <a:r>
              <a:rPr lang="cs-CZ" sz="2400" dirty="0"/>
              <a:t>Rozlišování zvuků hudebních </a:t>
            </a:r>
            <a:r>
              <a:rPr lang="cs-CZ" sz="2400" dirty="0" smtClean="0"/>
              <a:t>nástrojů</a:t>
            </a:r>
            <a:endParaRPr lang="cs-CZ" sz="2400" dirty="0"/>
          </a:p>
          <a:p>
            <a:r>
              <a:rPr lang="cs-CZ" sz="2400" dirty="0"/>
              <a:t>Pravidelné dýchání, správné držení těla při </a:t>
            </a:r>
            <a:r>
              <a:rPr lang="cs-CZ" sz="2400" dirty="0" smtClean="0"/>
              <a:t>dýchání </a:t>
            </a:r>
            <a:endParaRPr lang="cs-CZ" sz="2400" dirty="0"/>
          </a:p>
          <a:p>
            <a:r>
              <a:rPr lang="cs-CZ" sz="2400" dirty="0"/>
              <a:t>Nácvik správné výslovnosti textů písní a </a:t>
            </a:r>
            <a:r>
              <a:rPr lang="cs-CZ" sz="2400" dirty="0" smtClean="0"/>
              <a:t>říkadel</a:t>
            </a:r>
            <a:endParaRPr lang="cs-CZ" sz="2400" dirty="0"/>
          </a:p>
          <a:p>
            <a:r>
              <a:rPr lang="cs-CZ" sz="2400" dirty="0"/>
              <a:t>Rytmizace </a:t>
            </a:r>
            <a:r>
              <a:rPr lang="cs-CZ" sz="2400" dirty="0" smtClean="0"/>
              <a:t>říkadel</a:t>
            </a:r>
            <a:endParaRPr lang="cs-CZ" sz="2400" dirty="0"/>
          </a:p>
          <a:p>
            <a:r>
              <a:rPr lang="cs-CZ" sz="2400" dirty="0"/>
              <a:t>Zpěv jednoduchých písní pokud možno s doprovodem hudebního </a:t>
            </a:r>
            <a:r>
              <a:rPr lang="cs-CZ" sz="2400" dirty="0" smtClean="0"/>
              <a:t>nástroje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663589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RVP ZŠS – II. Díl +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Rehabilitační VP PŠ </a:t>
            </a:r>
            <a:endParaRPr lang="cs-CZ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352928" cy="49340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2. </a:t>
            </a:r>
            <a:r>
              <a:rPr lang="cs-CZ" sz="2400" b="1" dirty="0" smtClean="0"/>
              <a:t>RYTMICKÁ CVIČENÍ</a:t>
            </a:r>
          </a:p>
          <a:p>
            <a:r>
              <a:rPr lang="cs-CZ" sz="2400" dirty="0"/>
              <a:t>Hra na jednoduché nástroje </a:t>
            </a:r>
            <a:r>
              <a:rPr lang="cs-CZ" sz="2400" dirty="0" smtClean="0"/>
              <a:t>(bubínek</a:t>
            </a:r>
            <a:r>
              <a:rPr lang="cs-CZ" sz="2400" dirty="0"/>
              <a:t>, triangl, hůlky) </a:t>
            </a:r>
          </a:p>
          <a:p>
            <a:r>
              <a:rPr lang="cs-CZ" sz="2400" dirty="0"/>
              <a:t>a na další dostupné předměty </a:t>
            </a:r>
            <a:r>
              <a:rPr lang="cs-CZ" sz="2400" dirty="0" smtClean="0"/>
              <a:t>(vařečky</a:t>
            </a:r>
            <a:r>
              <a:rPr lang="cs-CZ" sz="2400" dirty="0"/>
              <a:t>, misky, pokličky apod</a:t>
            </a:r>
            <a:r>
              <a:rPr lang="cs-CZ" sz="2400" dirty="0" smtClean="0"/>
              <a:t>.)</a:t>
            </a:r>
            <a:endParaRPr lang="cs-CZ" sz="2400" dirty="0"/>
          </a:p>
          <a:p>
            <a:r>
              <a:rPr lang="cs-CZ" sz="2400" dirty="0"/>
              <a:t>Hra na tělo (tleskání, dupání</a:t>
            </a:r>
            <a:r>
              <a:rPr lang="cs-CZ" sz="2400" dirty="0" smtClean="0"/>
              <a:t>)</a:t>
            </a:r>
          </a:p>
          <a:p>
            <a:r>
              <a:rPr lang="cs-CZ" sz="2400" dirty="0"/>
              <a:t>vnímání </a:t>
            </a:r>
            <a:r>
              <a:rPr lang="cs-CZ" sz="2400" dirty="0" smtClean="0"/>
              <a:t>rytmu, </a:t>
            </a:r>
            <a:r>
              <a:rPr lang="cs-CZ" sz="2400" dirty="0"/>
              <a:t>rytmizace </a:t>
            </a:r>
            <a:r>
              <a:rPr lang="cs-CZ" sz="2400" dirty="0" smtClean="0"/>
              <a:t>říkadel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6641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RVP ZŠS – II. Díl +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Rehabilitační VP PŠ </a:t>
            </a:r>
            <a:endParaRPr lang="cs-CZ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3. HUDEBNĚ POHYBOVÁ CVIČENÍ</a:t>
            </a:r>
          </a:p>
          <a:p>
            <a:r>
              <a:rPr lang="cs-CZ" sz="2400" dirty="0"/>
              <a:t>Pohybové hry s říkadly a dětskými popěvky. </a:t>
            </a:r>
          </a:p>
          <a:p>
            <a:r>
              <a:rPr lang="cs-CZ" sz="2400" dirty="0"/>
              <a:t>Pohyb podle rytmických doprovodů. </a:t>
            </a:r>
          </a:p>
          <a:p>
            <a:r>
              <a:rPr lang="cs-CZ" sz="2400" dirty="0"/>
              <a:t>Hudebně pohybové činnosti - tanečky, jednoduchá rytmická cvičení. </a:t>
            </a:r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286053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404664"/>
            <a:ext cx="8001056" cy="92447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RVP ZŠS – II. Díl +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Rehabilitační VP PŠ </a:t>
            </a:r>
            <a:endParaRPr lang="cs-CZ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7955045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4. POSLECH HUDBY</a:t>
            </a:r>
          </a:p>
          <a:p>
            <a:r>
              <a:rPr lang="cs-CZ" sz="2400" dirty="0"/>
              <a:t>Soustředěný poslech spojený s vnímáním rytmu a melodie. </a:t>
            </a:r>
          </a:p>
          <a:p>
            <a:r>
              <a:rPr lang="cs-CZ" sz="2400" dirty="0"/>
              <a:t>Poslech krátkých skladeb různého charakteru. </a:t>
            </a:r>
          </a:p>
          <a:p>
            <a:r>
              <a:rPr lang="cs-CZ" sz="2400" dirty="0"/>
              <a:t>Poslech relaxační </a:t>
            </a:r>
            <a:r>
              <a:rPr lang="cs-CZ" sz="2400" dirty="0" smtClean="0"/>
              <a:t>hudby</a:t>
            </a:r>
          </a:p>
          <a:p>
            <a:r>
              <a:rPr lang="cs-CZ" sz="2400" dirty="0"/>
              <a:t>poslech – říkadla, lidové písně, jednoduché krátké skladby určené </a:t>
            </a:r>
            <a:r>
              <a:rPr lang="cs-CZ" sz="2400" dirty="0" smtClean="0"/>
              <a:t>dětem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13344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125113" cy="924475"/>
          </a:xfrm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Praktická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9"/>
            <a:ext cx="8496943" cy="5184576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cs-CZ" sz="2000" dirty="0" smtClean="0"/>
              <a:t>1. Rozcvička: aktivní postoj, mimické svaly (hry na </a:t>
            </a:r>
            <a:r>
              <a:rPr lang="cs-CZ" sz="2000" dirty="0" err="1" smtClean="0"/>
              <a:t>čertíky</a:t>
            </a:r>
            <a:r>
              <a:rPr lang="cs-CZ" sz="2000" dirty="0" smtClean="0"/>
              <a:t>), dechová cvičení (mašinka, had, včela; nádech nosem, výdech pusou)</a:t>
            </a:r>
          </a:p>
          <a:p>
            <a:pPr>
              <a:buNone/>
            </a:pPr>
            <a:r>
              <a:rPr lang="cs-CZ" sz="2000" dirty="0" smtClean="0"/>
              <a:t>2. Opakování z minulé hodiny – zpěv lidové písně Pásla ovečky</a:t>
            </a:r>
          </a:p>
          <a:p>
            <a:pPr lvl="1"/>
            <a:r>
              <a:rPr lang="cs-CZ" sz="2000" dirty="0" smtClean="0"/>
              <a:t>S doprovodem klavíru</a:t>
            </a:r>
          </a:p>
          <a:p>
            <a:pPr lvl="1"/>
            <a:r>
              <a:rPr lang="cs-CZ" sz="2000" dirty="0" smtClean="0"/>
              <a:t>Taneček v kroužku</a:t>
            </a:r>
          </a:p>
          <a:p>
            <a:pPr>
              <a:buNone/>
            </a:pPr>
            <a:r>
              <a:rPr lang="cs-CZ" sz="2000" dirty="0" smtClean="0"/>
              <a:t>3. Učení se nové písně – Pec nám spadla</a:t>
            </a:r>
          </a:p>
          <a:p>
            <a:pPr lvl="1"/>
            <a:r>
              <a:rPr lang="cs-CZ" sz="2000" dirty="0" smtClean="0"/>
              <a:t>Vyučující přečte text (několikrát)</a:t>
            </a:r>
          </a:p>
          <a:p>
            <a:pPr lvl="1"/>
            <a:r>
              <a:rPr lang="cs-CZ" sz="2000" dirty="0" smtClean="0"/>
              <a:t>Společné opakování (několikrát)</a:t>
            </a:r>
          </a:p>
          <a:p>
            <a:pPr lvl="1"/>
            <a:r>
              <a:rPr lang="cs-CZ" sz="2000" dirty="0" smtClean="0"/>
              <a:t>Vyťukat rytmus písně pomocí nástrojů </a:t>
            </a:r>
            <a:r>
              <a:rPr lang="cs-CZ" sz="2000" dirty="0" err="1" smtClean="0"/>
              <a:t>Orffova</a:t>
            </a:r>
            <a:r>
              <a:rPr lang="cs-CZ" sz="2000" dirty="0" smtClean="0"/>
              <a:t> instrumentáře</a:t>
            </a:r>
          </a:p>
          <a:p>
            <a:pPr lvl="1"/>
            <a:r>
              <a:rPr lang="cs-CZ" sz="2000" dirty="0" smtClean="0"/>
              <a:t>Předvedení písně učitelem - melodie</a:t>
            </a:r>
          </a:p>
          <a:p>
            <a:pPr lvl="1"/>
            <a:r>
              <a:rPr lang="cs-CZ" sz="2000" dirty="0" smtClean="0"/>
              <a:t>Společný zpěv za doprovodu klavíru</a:t>
            </a:r>
          </a:p>
          <a:p>
            <a:pPr>
              <a:buNone/>
            </a:pPr>
            <a:r>
              <a:rPr lang="cs-CZ" sz="2000" dirty="0" smtClean="0"/>
              <a:t>4. Poslech písniček s pohádek a tancování</a:t>
            </a:r>
          </a:p>
        </p:txBody>
      </p:sp>
    </p:spTree>
    <p:extLst>
      <p:ext uri="{BB962C8B-B14F-4D97-AF65-F5344CB8AC3E}">
        <p14:creationId xmlns:p14="http://schemas.microsoft.com/office/powerpoint/2010/main" val="4002073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RVP ZŠS</a:t>
            </a:r>
          </a:p>
          <a:p>
            <a:r>
              <a:rPr lang="cs-CZ" dirty="0" smtClean="0"/>
              <a:t>RVP PV</a:t>
            </a:r>
          </a:p>
          <a:p>
            <a:r>
              <a:rPr lang="cs-CZ" dirty="0"/>
              <a:t>Rehabilitační vzdělávací program pomocné </a:t>
            </a:r>
            <a:r>
              <a:rPr lang="cs-CZ" dirty="0" smtClean="0"/>
              <a:t>školy</a:t>
            </a:r>
          </a:p>
          <a:p>
            <a:r>
              <a:rPr lang="cs-CZ" dirty="0"/>
              <a:t>Vzdělávací program pomocné školy a přípravného stupně pomocné školy</a:t>
            </a:r>
            <a:endParaRPr lang="cs-CZ" dirty="0" smtClean="0"/>
          </a:p>
          <a:p>
            <a:r>
              <a:rPr lang="cs-CZ" dirty="0"/>
              <a:t>VALENTA, Milan a Oldřich MÜLLER. </a:t>
            </a:r>
            <a:r>
              <a:rPr lang="cs-CZ" dirty="0" err="1"/>
              <a:t>Psychopedie</a:t>
            </a:r>
            <a:r>
              <a:rPr lang="cs-CZ" dirty="0"/>
              <a:t>: [teoretické základy a metodika]. 1. vyd. Praha: Parta, 2003, 443 s. ISBN 8073200392.</a:t>
            </a:r>
          </a:p>
        </p:txBody>
      </p:sp>
    </p:spTree>
    <p:extLst>
      <p:ext uri="{BB962C8B-B14F-4D97-AF65-F5344CB8AC3E}">
        <p14:creationId xmlns:p14="http://schemas.microsoft.com/office/powerpoint/2010/main" val="1966730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none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RVP platné na ZŠS</a:t>
            </a:r>
            <a:endParaRPr lang="cs-CZ" b="1" u="none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RVP ZŠS (platný od </a:t>
            </a:r>
            <a:r>
              <a:rPr lang="cs-CZ" sz="2400" dirty="0" err="1" smtClean="0"/>
              <a:t>šk</a:t>
            </a:r>
            <a:r>
              <a:rPr lang="cs-CZ" sz="2400" dirty="0" smtClean="0"/>
              <a:t>. Roku 2010/2011)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 smtClean="0"/>
              <a:t>I. Díl (STMP)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 smtClean="0"/>
              <a:t>II. Díl (TMP + více vad)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Rehabilitační vzdělávací program pomocné školy (platný od 1. 9. 2003)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Vzdělávací program pomocné školy a přípravného stupně pomocné školy (platný od 1. 9. 1997)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5563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125113" cy="924475"/>
          </a:xfrm>
        </p:spPr>
        <p:txBody>
          <a:bodyPr>
            <a:normAutofit/>
          </a:bodyPr>
          <a:lstStyle/>
          <a:p>
            <a:r>
              <a:rPr lang="cs-CZ" b="1" u="none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Přípravný stupeň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988840"/>
            <a:ext cx="7125112" cy="4051437"/>
          </a:xfrm>
        </p:spPr>
        <p:txBody>
          <a:bodyPr>
            <a:noAutofit/>
          </a:bodyPr>
          <a:lstStyle/>
          <a:p>
            <a:r>
              <a:rPr lang="cs-CZ" sz="2000" dirty="0" smtClean="0"/>
              <a:t>Dle RVP PV</a:t>
            </a:r>
          </a:p>
          <a:p>
            <a:r>
              <a:rPr lang="cs-CZ" sz="2000" dirty="0" smtClean="0"/>
              <a:t>HV – vzdělávací oblast – dítě a jeho tělo</a:t>
            </a:r>
          </a:p>
          <a:p>
            <a:r>
              <a:rPr lang="cs-CZ" sz="2000" dirty="0" smtClean="0"/>
              <a:t>HV spojena s pohybovou výchovou</a:t>
            </a:r>
          </a:p>
          <a:p>
            <a:r>
              <a:rPr lang="cs-CZ" sz="2000" dirty="0" smtClean="0"/>
              <a:t>Cílem – </a:t>
            </a:r>
          </a:p>
          <a:p>
            <a:pPr lvl="1"/>
            <a:r>
              <a:rPr lang="cs-CZ" sz="2000" dirty="0" smtClean="0"/>
              <a:t>rozvoj a užívání všech smyslů</a:t>
            </a:r>
          </a:p>
          <a:p>
            <a:pPr lvl="1"/>
            <a:r>
              <a:rPr lang="cs-CZ" sz="2000" dirty="0" smtClean="0"/>
              <a:t>Správné držení těla</a:t>
            </a:r>
          </a:p>
          <a:p>
            <a:pPr lvl="1"/>
            <a:r>
              <a:rPr lang="cs-CZ" sz="2000" dirty="0" smtClean="0"/>
              <a:t>sladit pohyb s rytmem a hudbou</a:t>
            </a:r>
          </a:p>
          <a:p>
            <a:pPr lvl="1"/>
            <a:r>
              <a:rPr lang="cs-CZ" sz="2000" dirty="0" smtClean="0"/>
              <a:t>ovládat dechové svalstvo, sladit pohyb se zpěvem</a:t>
            </a:r>
          </a:p>
          <a:p>
            <a:pPr lvl="1"/>
            <a:r>
              <a:rPr lang="cs-CZ" sz="2000" dirty="0" smtClean="0"/>
              <a:t>Zacházení s jednoduchými hudebními nástroji</a:t>
            </a:r>
          </a:p>
          <a:p>
            <a:pPr marL="342900" lvl="1" indent="-342900"/>
            <a:r>
              <a:rPr lang="cs-CZ" sz="2000" dirty="0" smtClean="0"/>
              <a:t>Rozvíjíme pomocí hudebních a hudebně pohybových her a činností.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856161" cy="924475"/>
          </a:xfrm>
        </p:spPr>
        <p:txBody>
          <a:bodyPr>
            <a:normAutofit/>
          </a:bodyPr>
          <a:lstStyle/>
          <a:p>
            <a:pPr algn="ctr"/>
            <a:r>
              <a:rPr lang="cs-CZ" b="1" u="none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RVP ZŠS I. </a:t>
            </a:r>
            <a:r>
              <a:rPr lang="cs-CZ" b="1" u="none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Díl</a:t>
            </a:r>
            <a:endParaRPr lang="cs-CZ" b="1" u="none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142984"/>
            <a:ext cx="7125112" cy="5357850"/>
          </a:xfrm>
        </p:spPr>
        <p:txBody>
          <a:bodyPr>
            <a:noAutofit/>
          </a:bodyPr>
          <a:lstStyle/>
          <a:p>
            <a:r>
              <a:rPr lang="cs-CZ" sz="2400" dirty="0" smtClean="0"/>
              <a:t>Vzdělávací oblast – umění a kultura</a:t>
            </a:r>
          </a:p>
          <a:p>
            <a:r>
              <a:rPr lang="cs-CZ" sz="2400" dirty="0" smtClean="0"/>
              <a:t>Časová dotace: </a:t>
            </a:r>
          </a:p>
          <a:p>
            <a:pPr lvl="1"/>
            <a:r>
              <a:rPr lang="cs-CZ" sz="2400" dirty="0" smtClean="0"/>
              <a:t> 1</a:t>
            </a:r>
            <a:r>
              <a:rPr lang="cs-CZ" sz="2400" dirty="0" smtClean="0"/>
              <a:t>.-6. </a:t>
            </a:r>
            <a:r>
              <a:rPr lang="cs-CZ" sz="2400" dirty="0" err="1" smtClean="0"/>
              <a:t>roč</a:t>
            </a:r>
            <a:r>
              <a:rPr lang="cs-CZ" sz="2400" dirty="0" smtClean="0"/>
              <a:t>. – 18 hodin (HV + VV)</a:t>
            </a:r>
          </a:p>
          <a:p>
            <a:pPr lvl="1"/>
            <a:r>
              <a:rPr lang="cs-CZ" sz="2400" dirty="0" smtClean="0"/>
              <a:t> 7</a:t>
            </a:r>
            <a:r>
              <a:rPr lang="cs-CZ" sz="2400" dirty="0" smtClean="0"/>
              <a:t>.-10. </a:t>
            </a:r>
            <a:r>
              <a:rPr lang="cs-CZ" sz="2400" dirty="0" err="1" smtClean="0"/>
              <a:t>roč</a:t>
            </a:r>
            <a:r>
              <a:rPr lang="cs-CZ" sz="2400" dirty="0" smtClean="0"/>
              <a:t>. – 8 hodin (HV + VV)</a:t>
            </a:r>
          </a:p>
          <a:p>
            <a:r>
              <a:rPr lang="cs-CZ" sz="2400" dirty="0" smtClean="0"/>
              <a:t>Cílem vzdělávací oblasti: 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 smtClean="0"/>
              <a:t>rozvoj tvořivých schopností a dovedností 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 smtClean="0"/>
              <a:t>rozvoj pozitivního vztahu k umění a jeho vnímání 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 smtClean="0"/>
              <a:t>rozvíjení estetického cítění 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 smtClean="0"/>
              <a:t>poznání, že kultura a umění obohacují život člověka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46034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2" y="1807361"/>
            <a:ext cx="7378981" cy="4051437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Cíle vzdělávacího oboru HV:</a:t>
            </a:r>
          </a:p>
          <a:p>
            <a:pPr lvl="1"/>
            <a:r>
              <a:rPr lang="cs-CZ" sz="2400" dirty="0" smtClean="0"/>
              <a:t> rozvoj </a:t>
            </a:r>
            <a:r>
              <a:rPr lang="cs-CZ" sz="2400" dirty="0"/>
              <a:t>hudebnosti</a:t>
            </a:r>
          </a:p>
          <a:p>
            <a:pPr lvl="1"/>
            <a:r>
              <a:rPr lang="cs-CZ" sz="2400" dirty="0" smtClean="0"/>
              <a:t> rozvoj </a:t>
            </a:r>
            <a:r>
              <a:rPr lang="cs-CZ" sz="2400" dirty="0"/>
              <a:t>rytmických, intonačních,  a pohybových dovedností</a:t>
            </a:r>
          </a:p>
          <a:p>
            <a:pPr lvl="1"/>
            <a:r>
              <a:rPr lang="cs-CZ" sz="2400" dirty="0" smtClean="0"/>
              <a:t> Rytmická </a:t>
            </a:r>
            <a:r>
              <a:rPr lang="cs-CZ" sz="2400" dirty="0"/>
              <a:t>cvičení pozitivně ovlivňují rozvoj řeči</a:t>
            </a:r>
          </a:p>
          <a:p>
            <a:pPr lvl="1"/>
            <a:r>
              <a:rPr lang="cs-CZ" sz="2400" dirty="0" smtClean="0"/>
              <a:t> Odreagování</a:t>
            </a:r>
            <a:r>
              <a:rPr lang="cs-CZ" sz="2400" dirty="0"/>
              <a:t>, relaxační funkce, rozvoj pozornosti a paměti</a:t>
            </a:r>
          </a:p>
          <a:p>
            <a:pPr lvl="1"/>
            <a:r>
              <a:rPr lang="cs-CZ" sz="2400" dirty="0" smtClean="0"/>
              <a:t> Kultivace </a:t>
            </a:r>
            <a:r>
              <a:rPr lang="cs-CZ" sz="2400" dirty="0"/>
              <a:t>osobnosti, rozvoj emocionality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7572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Vzdělávací program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pomocné školy a přípravného stupně pomocné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420888"/>
            <a:ext cx="7125112" cy="4051437"/>
          </a:xfrm>
        </p:spPr>
        <p:txBody>
          <a:bodyPr>
            <a:noAutofit/>
          </a:bodyPr>
          <a:lstStyle/>
          <a:p>
            <a:r>
              <a:rPr lang="cs-CZ" sz="2400" dirty="0" smtClean="0"/>
              <a:t> 4 </a:t>
            </a:r>
            <a:r>
              <a:rPr lang="cs-CZ" sz="2400" dirty="0" smtClean="0"/>
              <a:t>stupně:</a:t>
            </a:r>
          </a:p>
          <a:p>
            <a:pPr marL="914400" lvl="1" indent="-514350">
              <a:buFont typeface="+mj-lt"/>
              <a:buAutoNum type="arabicParenR"/>
            </a:pPr>
            <a:r>
              <a:rPr lang="cs-CZ" sz="2400" dirty="0" smtClean="0"/>
              <a:t>Nižší</a:t>
            </a:r>
          </a:p>
          <a:p>
            <a:pPr marL="914400" lvl="1" indent="-514350">
              <a:buFont typeface="+mj-lt"/>
              <a:buAutoNum type="arabicParenR"/>
            </a:pPr>
            <a:r>
              <a:rPr lang="cs-CZ" sz="2400" dirty="0" smtClean="0"/>
              <a:t>Střední</a:t>
            </a:r>
          </a:p>
          <a:p>
            <a:pPr marL="914400" lvl="1" indent="-514350">
              <a:buFont typeface="+mj-lt"/>
              <a:buAutoNum type="arabicParenR"/>
            </a:pPr>
            <a:r>
              <a:rPr lang="cs-CZ" sz="2400" dirty="0" smtClean="0"/>
              <a:t>Vyšší</a:t>
            </a:r>
          </a:p>
          <a:p>
            <a:pPr marL="914400" lvl="1" indent="-514350">
              <a:buFont typeface="+mj-lt"/>
              <a:buAutoNum type="arabicParenR"/>
            </a:pPr>
            <a:r>
              <a:rPr lang="cs-CZ" sz="2400" dirty="0" smtClean="0"/>
              <a:t>Pracovní</a:t>
            </a:r>
          </a:p>
          <a:p>
            <a:pPr marL="514350" indent="-514350"/>
            <a:r>
              <a:rPr lang="cs-CZ" sz="2400" dirty="0" smtClean="0"/>
              <a:t>vždy 2 hodiny týdně; 66 ročně</a:t>
            </a:r>
            <a:r>
              <a:rPr lang="cs-CZ" sz="2400" dirty="0"/>
              <a:t>	</a:t>
            </a:r>
            <a:endParaRPr lang="cs-CZ" sz="2400" dirty="0" smtClean="0"/>
          </a:p>
          <a:p>
            <a:pPr marL="514350" indent="-514350">
              <a:buNone/>
            </a:pPr>
            <a:r>
              <a:rPr lang="cs-CZ" sz="2400" dirty="0" smtClean="0"/>
              <a:t>	</a:t>
            </a:r>
          </a:p>
          <a:p>
            <a:pPr marL="1771650" lvl="3" indent="-514350"/>
            <a:endParaRPr lang="cs-CZ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924475"/>
          </a:xfrm>
        </p:spPr>
        <p:txBody>
          <a:bodyPr/>
          <a:lstStyle/>
          <a:p>
            <a:pPr algn="ctr"/>
            <a:r>
              <a:rPr lang="cs-CZ" b="1" u="none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RVP ZŠS I. Díl +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VP PŠ</a:t>
            </a:r>
            <a:endParaRPr lang="cs-CZ" b="1" u="none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1"/>
            <a:ext cx="8352927" cy="532859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cs-CZ" b="1" dirty="0" smtClean="0"/>
              <a:t>OBSAH UČIVA:</a:t>
            </a:r>
          </a:p>
          <a:p>
            <a:pPr marL="514350" indent="-514350">
              <a:buNone/>
            </a:pPr>
            <a:endParaRPr lang="cs-CZ" sz="2400" b="1" dirty="0"/>
          </a:p>
          <a:p>
            <a:pPr marL="514350" indent="-514350">
              <a:buFont typeface="+mj-lt"/>
              <a:buAutoNum type="arabicPeriod"/>
            </a:pPr>
            <a:r>
              <a:rPr lang="cs-CZ" sz="2200" b="1" dirty="0" smtClean="0"/>
              <a:t>VOKÁLNÍ </a:t>
            </a:r>
            <a:r>
              <a:rPr lang="cs-CZ" sz="2200" b="1" dirty="0"/>
              <a:t>A INSTRUMENTÁLNÍ ČINNOSTI </a:t>
            </a:r>
            <a:endParaRPr lang="cs-CZ" sz="2200" b="1" dirty="0" smtClean="0"/>
          </a:p>
          <a:p>
            <a:pPr lvl="0"/>
            <a:r>
              <a:rPr lang="cs-CZ" sz="2200" dirty="0" smtClean="0"/>
              <a:t>zpěv </a:t>
            </a:r>
            <a:r>
              <a:rPr lang="cs-CZ" sz="2200" dirty="0"/>
              <a:t>lidových a umělých písní přiměřeného rozsahu s doprovodem</a:t>
            </a:r>
          </a:p>
          <a:p>
            <a:pPr lvl="0"/>
            <a:r>
              <a:rPr lang="cs-CZ" sz="2200" dirty="0"/>
              <a:t>rytmus a pohyb, hra na tělo (tleskání, dupání)</a:t>
            </a:r>
          </a:p>
          <a:p>
            <a:pPr lvl="0"/>
            <a:r>
              <a:rPr lang="cs-CZ" sz="2200" dirty="0"/>
              <a:t>hra na </a:t>
            </a:r>
            <a:r>
              <a:rPr lang="cs-CZ" sz="2200" dirty="0" smtClean="0"/>
              <a:t>nástroje </a:t>
            </a:r>
            <a:r>
              <a:rPr lang="cs-CZ" sz="2200" dirty="0" err="1"/>
              <a:t>Orffova</a:t>
            </a:r>
            <a:r>
              <a:rPr lang="cs-CZ" sz="2200" dirty="0"/>
              <a:t> instrumentáře (bubínek, triangl, hůlky) </a:t>
            </a:r>
          </a:p>
          <a:p>
            <a:pPr lvl="0"/>
            <a:r>
              <a:rPr lang="cs-CZ" sz="2200" dirty="0"/>
              <a:t>Rozlišování zvuků hudebních nástrojů</a:t>
            </a:r>
          </a:p>
          <a:p>
            <a:pPr lvl="0"/>
            <a:r>
              <a:rPr lang="cs-CZ" sz="2200" dirty="0"/>
              <a:t>Nácvik správné výslovnosti textů písní a říkadel, rytmizace říkadel</a:t>
            </a:r>
          </a:p>
          <a:p>
            <a:pPr lvl="0"/>
            <a:r>
              <a:rPr lang="cs-CZ" sz="2200" dirty="0"/>
              <a:t>Pravidelné dýchání, správné držení těla při </a:t>
            </a:r>
            <a:r>
              <a:rPr lang="cs-CZ" sz="2200" dirty="0" smtClean="0"/>
              <a:t>dýchání</a:t>
            </a:r>
          </a:p>
          <a:p>
            <a:r>
              <a:rPr lang="cs-CZ" sz="2200" dirty="0"/>
              <a:t>seznámení s hudebními pojmy, nota, notová osnova, hudební </a:t>
            </a:r>
            <a:r>
              <a:rPr lang="cs-CZ" sz="2200" dirty="0" smtClean="0"/>
              <a:t>klíč, hra na zobcovou flétnu</a:t>
            </a:r>
            <a:endParaRPr lang="cs-CZ" sz="2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241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848872" cy="924475"/>
          </a:xfrm>
        </p:spPr>
        <p:txBody>
          <a:bodyPr>
            <a:normAutofit/>
          </a:bodyPr>
          <a:lstStyle/>
          <a:p>
            <a:pPr algn="ctr"/>
            <a:r>
              <a:rPr lang="cs-CZ" b="1" u="none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RVP ZŠS I. </a:t>
            </a:r>
            <a:r>
              <a:rPr lang="cs-CZ" b="1" u="none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Díl + </a:t>
            </a:r>
            <a:r>
              <a:rPr lang="cs-CZ" b="1" u="none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VP </a:t>
            </a:r>
            <a:r>
              <a:rPr lang="cs-CZ" b="1" u="none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PŠ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2. POSLECHOVÉ ČINNOSTI </a:t>
            </a:r>
          </a:p>
          <a:p>
            <a:r>
              <a:rPr lang="cs-CZ" sz="2400" dirty="0" smtClean="0"/>
              <a:t>výška</a:t>
            </a:r>
            <a:r>
              <a:rPr lang="cs-CZ" sz="2400" dirty="0"/>
              <a:t>, síla, délka tónu </a:t>
            </a:r>
          </a:p>
          <a:p>
            <a:r>
              <a:rPr lang="cs-CZ" sz="2400" dirty="0" smtClean="0"/>
              <a:t>rozpoznávání </a:t>
            </a:r>
            <a:r>
              <a:rPr lang="cs-CZ" sz="2400" dirty="0"/>
              <a:t>tempa, rytmu a melodie</a:t>
            </a:r>
          </a:p>
          <a:p>
            <a:r>
              <a:rPr lang="cs-CZ" sz="2400" dirty="0" smtClean="0"/>
              <a:t>zpěvní </a:t>
            </a:r>
            <a:r>
              <a:rPr lang="cs-CZ" sz="2400" dirty="0"/>
              <a:t>hlasy </a:t>
            </a:r>
          </a:p>
          <a:p>
            <a:r>
              <a:rPr lang="cs-CZ" sz="2400" dirty="0" smtClean="0"/>
              <a:t>zvuk </a:t>
            </a:r>
            <a:r>
              <a:rPr lang="cs-CZ" sz="2400" dirty="0"/>
              <a:t>hudebních nástrojů </a:t>
            </a:r>
          </a:p>
          <a:p>
            <a:r>
              <a:rPr lang="cs-CZ" sz="2400" dirty="0" smtClean="0"/>
              <a:t>melodie </a:t>
            </a:r>
            <a:r>
              <a:rPr lang="cs-CZ" sz="2400" dirty="0"/>
              <a:t>a skladby určené dětem </a:t>
            </a:r>
            <a:endParaRPr lang="cs-CZ" sz="2400" dirty="0" smtClean="0"/>
          </a:p>
          <a:p>
            <a:r>
              <a:rPr lang="cs-CZ" sz="2400" dirty="0"/>
              <a:t>seznámení s významnými hudebními skladateli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1233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76456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RVP ZŠS I.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Díl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VP PŠ </a:t>
            </a:r>
            <a:endParaRPr lang="cs-CZ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07361"/>
            <a:ext cx="8640959" cy="47179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3. </a:t>
            </a:r>
            <a:r>
              <a:rPr lang="cs-CZ" sz="2400" b="1" dirty="0"/>
              <a:t>HUDEBNĚ POHYBOVÉ ČINNOSTI </a:t>
            </a:r>
            <a:endParaRPr lang="cs-CZ" sz="2400" b="1" dirty="0" smtClean="0"/>
          </a:p>
          <a:p>
            <a:r>
              <a:rPr lang="cs-CZ" sz="2400" dirty="0" smtClean="0"/>
              <a:t>pochod </a:t>
            </a:r>
            <a:r>
              <a:rPr lang="cs-CZ" sz="2400" dirty="0"/>
              <a:t>podle hudebního doprovodu </a:t>
            </a:r>
          </a:p>
          <a:p>
            <a:r>
              <a:rPr lang="cs-CZ" sz="2400" dirty="0" smtClean="0"/>
              <a:t>pohybové </a:t>
            </a:r>
            <a:r>
              <a:rPr lang="cs-CZ" sz="2400" dirty="0"/>
              <a:t>hry s říkadly a dětskými popěvky </a:t>
            </a:r>
          </a:p>
          <a:p>
            <a:r>
              <a:rPr lang="cs-CZ" sz="2400" dirty="0" smtClean="0"/>
              <a:t>pohybový </a:t>
            </a:r>
            <a:r>
              <a:rPr lang="cs-CZ" sz="2400" dirty="0"/>
              <a:t>projev podle hudby – improvizace </a:t>
            </a:r>
          </a:p>
          <a:p>
            <a:r>
              <a:rPr lang="cs-CZ" sz="2400" dirty="0"/>
              <a:t>h</a:t>
            </a:r>
            <a:r>
              <a:rPr lang="cs-CZ" sz="2400" dirty="0" smtClean="0"/>
              <a:t>udebně </a:t>
            </a:r>
            <a:r>
              <a:rPr lang="cs-CZ" sz="2400" dirty="0"/>
              <a:t>pohybové činnosti - tanečky, jednoduchá rytmická cvičení. </a:t>
            </a:r>
          </a:p>
          <a:p>
            <a:r>
              <a:rPr lang="cs-CZ" sz="2400" dirty="0"/>
              <a:t>hudebně relaxační </a:t>
            </a:r>
            <a:r>
              <a:rPr lang="cs-CZ" sz="2400" dirty="0" smtClean="0"/>
              <a:t>techniky</a:t>
            </a:r>
          </a:p>
          <a:p>
            <a:r>
              <a:rPr lang="cs-CZ" sz="2400" dirty="0"/>
              <a:t>základní taneční kroky jednoduchých tanců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13744316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TC102455596[[fn=Jaro]]</Template>
  <TotalTime>321</TotalTime>
  <Words>855</Words>
  <Application>Microsoft Office PowerPoint</Application>
  <PresentationFormat>Předvádění na obrazovce (4:3)</PresentationFormat>
  <Paragraphs>130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Spring</vt:lpstr>
      <vt:lpstr>HUDEBNÍ VÝCHOVA NA ZŠS</vt:lpstr>
      <vt:lpstr>RVP platné na ZŠS</vt:lpstr>
      <vt:lpstr>Přípravný stupeň</vt:lpstr>
      <vt:lpstr>RVP ZŠS I. Díl</vt:lpstr>
      <vt:lpstr>Prezentace aplikace PowerPoint</vt:lpstr>
      <vt:lpstr>Vzdělávací program pomocné školy a přípravného stupně pomocné školy</vt:lpstr>
      <vt:lpstr>RVP ZŠS I. Díl + VP PŠ</vt:lpstr>
      <vt:lpstr>RVP ZŠS I. Díl + VP PŠ </vt:lpstr>
      <vt:lpstr>RVP ZŠS I. Díl + VP PŠ </vt:lpstr>
      <vt:lpstr>RVP ZŠS – II. Díl</vt:lpstr>
      <vt:lpstr>Rehabilitační vzdělávací program pomocné školy </vt:lpstr>
      <vt:lpstr>RVP ZŠS – II. Díl + Rehabilitační VP PŠ </vt:lpstr>
      <vt:lpstr>RVP ZŠS – II. Díl + Rehabilitační VP PŠ </vt:lpstr>
      <vt:lpstr>RVP ZŠS – II. Díl + Rehabilitační VP PŠ </vt:lpstr>
      <vt:lpstr>RVP ZŠS – II. Díl + Rehabilitační VP PŠ </vt:lpstr>
      <vt:lpstr>Praktická část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HUDEBNÍ VÝCHOVA NA ZŠS</dc:title>
  <dc:creator>Tereza Rambousková</dc:creator>
  <cp:lastModifiedBy>Tereza Rambousková</cp:lastModifiedBy>
  <cp:revision>33</cp:revision>
  <dcterms:created xsi:type="dcterms:W3CDTF">2012-11-19T11:45:22Z</dcterms:created>
  <dcterms:modified xsi:type="dcterms:W3CDTF">2012-12-10T13:42:25Z</dcterms:modified>
</cp:coreProperties>
</file>