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8" r:id="rId2"/>
    <p:sldId id="257" r:id="rId3"/>
    <p:sldId id="258" r:id="rId4"/>
    <p:sldId id="276" r:id="rId5"/>
    <p:sldId id="277" r:id="rId6"/>
    <p:sldId id="259" r:id="rId7"/>
    <p:sldId id="260" r:id="rId8"/>
    <p:sldId id="263" r:id="rId9"/>
    <p:sldId id="264" r:id="rId10"/>
    <p:sldId id="261" r:id="rId11"/>
    <p:sldId id="262" r:id="rId12"/>
    <p:sldId id="265" r:id="rId13"/>
    <p:sldId id="266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Štýl s motívom 1 - zvýrazneni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53" autoAdjust="0"/>
    <p:restoredTop sz="94660"/>
  </p:normalViewPr>
  <p:slideViewPr>
    <p:cSldViewPr>
      <p:cViewPr varScale="1">
        <p:scale>
          <a:sx n="68" d="100"/>
          <a:sy n="68" d="100"/>
        </p:scale>
        <p:origin x="-18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EF88-1A5D-447D-A435-B62EC24EA5E3}" type="datetimeFigureOut">
              <a:rPr lang="sk-SK" smtClean="0"/>
              <a:pPr/>
              <a:t>3. 12. 2012</a:t>
            </a:fld>
            <a:endParaRPr lang="sk-SK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C01-ECC8-4EB2-8856-DCC0D56909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EF88-1A5D-447D-A435-B62EC24EA5E3}" type="datetimeFigureOut">
              <a:rPr lang="sk-SK" smtClean="0"/>
              <a:pPr/>
              <a:t>3. 12. 2012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C01-ECC8-4EB2-8856-DCC0D56909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EF88-1A5D-447D-A435-B62EC24EA5E3}" type="datetimeFigureOut">
              <a:rPr lang="sk-SK" smtClean="0"/>
              <a:pPr/>
              <a:t>3. 12. 2012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C01-ECC8-4EB2-8856-DCC0D56909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EF88-1A5D-447D-A435-B62EC24EA5E3}" type="datetimeFigureOut">
              <a:rPr lang="sk-SK" smtClean="0"/>
              <a:pPr/>
              <a:t>3. 12. 2012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C01-ECC8-4EB2-8856-DCC0D56909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EF88-1A5D-447D-A435-B62EC24EA5E3}" type="datetimeFigureOut">
              <a:rPr lang="sk-SK" smtClean="0"/>
              <a:pPr/>
              <a:t>3. 12. 2012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C01-ECC8-4EB2-8856-DCC0D56909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EF88-1A5D-447D-A435-B62EC24EA5E3}" type="datetimeFigureOut">
              <a:rPr lang="sk-SK" smtClean="0"/>
              <a:pPr/>
              <a:t>3. 12. 2012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C01-ECC8-4EB2-8856-DCC0D56909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EF88-1A5D-447D-A435-B62EC24EA5E3}" type="datetimeFigureOut">
              <a:rPr lang="sk-SK" smtClean="0"/>
              <a:pPr/>
              <a:t>3. 12. 2012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C01-ECC8-4EB2-8856-DCC0D56909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EF88-1A5D-447D-A435-B62EC24EA5E3}" type="datetimeFigureOut">
              <a:rPr lang="sk-SK" smtClean="0"/>
              <a:pPr/>
              <a:t>3. 12. 2012</a:t>
            </a:fld>
            <a:endParaRPr lang="sk-SK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614C01-ECC8-4EB2-8856-DCC0D569096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EF88-1A5D-447D-A435-B62EC24EA5E3}" type="datetimeFigureOut">
              <a:rPr lang="sk-SK" smtClean="0"/>
              <a:pPr/>
              <a:t>3. 12. 2012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C01-ECC8-4EB2-8856-DCC0D56909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EF88-1A5D-447D-A435-B62EC24EA5E3}" type="datetimeFigureOut">
              <a:rPr lang="sk-SK" smtClean="0"/>
              <a:pPr/>
              <a:t>3. 12. 2012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9614C01-ECC8-4EB2-8856-DCC0D56909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84BEF88-1A5D-447D-A435-B62EC24EA5E3}" type="datetimeFigureOut">
              <a:rPr lang="sk-SK" smtClean="0"/>
              <a:pPr/>
              <a:t>3. 12. 2012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C01-ECC8-4EB2-8856-DCC0D56909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84BEF88-1A5D-447D-A435-B62EC24EA5E3}" type="datetimeFigureOut">
              <a:rPr lang="sk-SK" smtClean="0"/>
              <a:pPr/>
              <a:t>3. 12. 2012</a:t>
            </a:fld>
            <a:endParaRPr lang="sk-SK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9614C01-ECC8-4EB2-8856-DCC0D569096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0" y="3356992"/>
            <a:ext cx="7120351" cy="15081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cs-CZ" sz="4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Hudební výchova</a:t>
            </a:r>
            <a:br>
              <a:rPr lang="cs-CZ" sz="4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cs-CZ" sz="4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ZŠ Praktická </a:t>
            </a:r>
            <a:endParaRPr lang="sk-SK" sz="4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1043608" y="2780928"/>
            <a:ext cx="61926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cs-CZ" sz="2000" b="1" dirty="0" smtClean="0">
                <a:ln w="11430"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Kateřina </a:t>
            </a:r>
            <a:r>
              <a:rPr lang="cs-CZ" sz="2000" b="1" dirty="0" err="1" smtClean="0">
                <a:ln w="11430"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Axlerová</a:t>
            </a:r>
            <a:r>
              <a:rPr lang="cs-CZ" sz="2000" b="1" dirty="0" smtClean="0">
                <a:ln w="11430"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,Pavla </a:t>
            </a:r>
            <a:r>
              <a:rPr lang="cs-CZ" sz="2000" b="1" dirty="0" err="1" smtClean="0">
                <a:ln w="11430"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Freitingerová</a:t>
            </a:r>
            <a:r>
              <a:rPr lang="cs-CZ" sz="2000" b="1" dirty="0" smtClean="0">
                <a:ln w="11430"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cs-CZ" sz="2000" b="1" dirty="0" err="1" smtClean="0">
                <a:ln w="11430"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Natalie</a:t>
            </a:r>
            <a:r>
              <a:rPr lang="cs-CZ" sz="2000" b="1" dirty="0" smtClean="0">
                <a:ln w="11430"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r"/>
            <a:r>
              <a:rPr lang="cs-CZ" sz="2000" b="1" dirty="0" smtClean="0">
                <a:ln w="11430"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Klimovičová, Klára </a:t>
            </a:r>
            <a:r>
              <a:rPr lang="cs-CZ" sz="2000" b="1" dirty="0" err="1" smtClean="0">
                <a:ln w="11430"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Vevurková</a:t>
            </a:r>
            <a:r>
              <a:rPr lang="cs-CZ" sz="2000" b="1" dirty="0" smtClean="0">
                <a:ln w="11430"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Jana Vlachová</a:t>
            </a:r>
            <a:endParaRPr lang="sk-SK" sz="2000" b="1" dirty="0">
              <a:ln w="11430">
                <a:noFill/>
              </a:ln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algn="ctr"/>
            <a:r>
              <a:rPr lang="sk-SK" b="1" u="sng" dirty="0" smtClean="0">
                <a:solidFill>
                  <a:srgbClr val="92D050"/>
                </a:solidFill>
              </a:rPr>
              <a:t>Rozcvička</a:t>
            </a:r>
            <a:endParaRPr lang="sk-SK" b="1" u="sng" dirty="0">
              <a:solidFill>
                <a:srgbClr val="92D050"/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 smtClean="0"/>
              <a:t>Svalová rozcvička</a:t>
            </a:r>
          </a:p>
          <a:p>
            <a:pPr lvl="1"/>
            <a:r>
              <a:rPr lang="sk-SK" dirty="0" err="1" smtClean="0"/>
              <a:t>Aktivní</a:t>
            </a:r>
            <a:r>
              <a:rPr lang="sk-SK" dirty="0" smtClean="0"/>
              <a:t> postoj</a:t>
            </a:r>
          </a:p>
          <a:p>
            <a:pPr lvl="1"/>
            <a:r>
              <a:rPr lang="sk-SK" dirty="0" smtClean="0"/>
              <a:t>Krční svalstvo</a:t>
            </a:r>
          </a:p>
          <a:p>
            <a:pPr lvl="1"/>
            <a:r>
              <a:rPr lang="sk-SK" dirty="0" smtClean="0"/>
              <a:t>Mimické svaly</a:t>
            </a:r>
          </a:p>
          <a:p>
            <a:pPr lvl="2"/>
            <a:r>
              <a:rPr lang="sk-SK" dirty="0" smtClean="0"/>
              <a:t>Jazyk</a:t>
            </a:r>
          </a:p>
          <a:p>
            <a:pPr lvl="2"/>
            <a:r>
              <a:rPr lang="sk-SK" dirty="0" err="1" smtClean="0"/>
              <a:t>Rty</a:t>
            </a:r>
            <a:endParaRPr lang="sk-SK" dirty="0" smtClean="0"/>
          </a:p>
          <a:p>
            <a:pPr lvl="2"/>
            <a:r>
              <a:rPr lang="sk-SK" dirty="0" smtClean="0"/>
              <a:t>Dolní </a:t>
            </a:r>
            <a:r>
              <a:rPr lang="sk-SK" dirty="0" err="1" smtClean="0"/>
              <a:t>čelist</a:t>
            </a:r>
            <a:endParaRPr lang="sk-SK" dirty="0" smtClean="0"/>
          </a:p>
          <a:p>
            <a:pPr>
              <a:buNone/>
            </a:pP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half" idx="2"/>
          </p:nvPr>
        </p:nvSpPr>
        <p:spPr>
          <a:xfrm>
            <a:off x="4644008" y="2060848"/>
            <a:ext cx="4038600" cy="2116832"/>
          </a:xfrm>
        </p:spPr>
        <p:txBody>
          <a:bodyPr/>
          <a:lstStyle/>
          <a:p>
            <a:r>
              <a:rPr lang="sk-SK" dirty="0" err="1" smtClean="0"/>
              <a:t>Dechová</a:t>
            </a:r>
            <a:r>
              <a:rPr lang="sk-SK" dirty="0" smtClean="0"/>
              <a:t> cvičení</a:t>
            </a:r>
          </a:p>
          <a:p>
            <a:pPr lvl="1"/>
            <a:r>
              <a:rPr lang="sk-SK" dirty="0" smtClean="0"/>
              <a:t>Kam </a:t>
            </a:r>
            <a:r>
              <a:rPr lang="sk-SK" dirty="0" err="1" smtClean="0"/>
              <a:t>nadechovat</a:t>
            </a:r>
            <a:endParaRPr lang="sk-SK" dirty="0" smtClean="0"/>
          </a:p>
          <a:p>
            <a:pPr lvl="1"/>
            <a:r>
              <a:rPr lang="sk-SK" dirty="0" err="1" smtClean="0"/>
              <a:t>Dechová</a:t>
            </a:r>
            <a:r>
              <a:rPr lang="sk-SK" dirty="0" smtClean="0"/>
              <a:t> výdrž</a:t>
            </a:r>
            <a:endParaRPr lang="sk-SK" dirty="0"/>
          </a:p>
        </p:txBody>
      </p:sp>
      <p:sp>
        <p:nvSpPr>
          <p:cNvPr id="7" name="Zástupný symbol obsahu 4"/>
          <p:cNvSpPr txBox="1">
            <a:spLocks/>
          </p:cNvSpPr>
          <p:nvPr/>
        </p:nvSpPr>
        <p:spPr>
          <a:xfrm>
            <a:off x="4211960" y="4077072"/>
            <a:ext cx="4038600" cy="8640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sk-SK" sz="2400" dirty="0" smtClean="0"/>
              <a:t>Artikulační cvičení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sk-SK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sk-SK" dirty="0" err="1" smtClean="0"/>
              <a:t>Pěvecké</a:t>
            </a:r>
            <a:r>
              <a:rPr lang="sk-SK" dirty="0" smtClean="0"/>
              <a:t> činnosti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err="1" smtClean="0">
                <a:solidFill>
                  <a:srgbClr val="92D050"/>
                </a:solidFill>
              </a:rPr>
              <a:t>Instrumentální</a:t>
            </a:r>
            <a:r>
              <a:rPr lang="sk-SK" dirty="0" smtClean="0">
                <a:solidFill>
                  <a:srgbClr val="92D050"/>
                </a:solidFill>
              </a:rPr>
              <a:t> </a:t>
            </a:r>
            <a:r>
              <a:rPr lang="sk-SK" dirty="0" err="1" smtClean="0">
                <a:solidFill>
                  <a:srgbClr val="92D050"/>
                </a:solidFill>
              </a:rPr>
              <a:t>činnost</a:t>
            </a:r>
            <a:endParaRPr lang="sk-SK" dirty="0" smtClean="0">
              <a:solidFill>
                <a:srgbClr val="92D050"/>
              </a:solidFill>
            </a:endParaRPr>
          </a:p>
          <a:p>
            <a:pPr lvl="1"/>
            <a:r>
              <a:rPr lang="sk-SK" dirty="0" err="1" smtClean="0">
                <a:solidFill>
                  <a:srgbClr val="92D050"/>
                </a:solidFill>
              </a:rPr>
              <a:t>Doprovodné</a:t>
            </a:r>
            <a:r>
              <a:rPr lang="sk-SK" dirty="0" smtClean="0">
                <a:solidFill>
                  <a:srgbClr val="92D050"/>
                </a:solidFill>
              </a:rPr>
              <a:t> nástroje a </a:t>
            </a:r>
            <a:r>
              <a:rPr lang="sk-SK" dirty="0" err="1" smtClean="0">
                <a:solidFill>
                  <a:srgbClr val="92D050"/>
                </a:solidFill>
              </a:rPr>
              <a:t>jejich</a:t>
            </a:r>
            <a:r>
              <a:rPr lang="sk-SK" dirty="0" smtClean="0">
                <a:solidFill>
                  <a:srgbClr val="92D050"/>
                </a:solidFill>
              </a:rPr>
              <a:t> využití</a:t>
            </a:r>
          </a:p>
          <a:p>
            <a:pPr lvl="1"/>
            <a:r>
              <a:rPr lang="sk-SK" dirty="0" smtClean="0">
                <a:solidFill>
                  <a:srgbClr val="92D050"/>
                </a:solidFill>
              </a:rPr>
              <a:t>Rytmus a rytmická cvičení</a:t>
            </a:r>
          </a:p>
          <a:p>
            <a:pPr lvl="1">
              <a:buNone/>
            </a:pPr>
            <a:endParaRPr lang="sk-SK" dirty="0" smtClean="0"/>
          </a:p>
          <a:p>
            <a:r>
              <a:rPr lang="sk-SK" dirty="0" err="1" smtClean="0"/>
              <a:t>Hudebně-pohybové</a:t>
            </a:r>
            <a:r>
              <a:rPr lang="sk-SK" dirty="0" smtClean="0"/>
              <a:t> hry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err="1" smtClean="0">
                <a:solidFill>
                  <a:srgbClr val="92D050"/>
                </a:solidFill>
              </a:rPr>
              <a:t>Hudební</a:t>
            </a:r>
            <a:r>
              <a:rPr lang="sk-SK" dirty="0" smtClean="0">
                <a:solidFill>
                  <a:srgbClr val="92D050"/>
                </a:solidFill>
              </a:rPr>
              <a:t> </a:t>
            </a:r>
            <a:r>
              <a:rPr lang="sk-SK" dirty="0" err="1" smtClean="0">
                <a:solidFill>
                  <a:srgbClr val="92D050"/>
                </a:solidFill>
              </a:rPr>
              <a:t>poslech</a:t>
            </a:r>
            <a:endParaRPr lang="sk-SK" dirty="0" smtClean="0">
              <a:solidFill>
                <a:srgbClr val="92D050"/>
              </a:solidFill>
            </a:endParaRPr>
          </a:p>
          <a:p>
            <a:pPr lvl="1">
              <a:buNone/>
            </a:pP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reflection blurRad="6350" stA="52000" endA="300" endPos="35000" dir="5400000" sy="-100000" algn="bl" rotWithShape="0"/>
          </a:effectLst>
        </p:spPr>
        <p:txBody>
          <a:bodyPr>
            <a:normAutofit fontScale="90000"/>
          </a:bodyPr>
          <a:lstStyle/>
          <a:p>
            <a:pPr algn="ctr"/>
            <a:r>
              <a:rPr lang="sk-SK" b="1" u="sng" dirty="0" err="1">
                <a:solidFill>
                  <a:srgbClr val="92D050"/>
                </a:solidFill>
              </a:rPr>
              <a:t>Očekávané</a:t>
            </a:r>
            <a:r>
              <a:rPr lang="sk-SK" b="1" u="sng" dirty="0">
                <a:solidFill>
                  <a:srgbClr val="92D050"/>
                </a:solidFill>
              </a:rPr>
              <a:t> výstupy </a:t>
            </a:r>
            <a:r>
              <a:rPr lang="sk-SK" b="1" u="sng" dirty="0" smtClean="0">
                <a:solidFill>
                  <a:srgbClr val="92D050"/>
                </a:solidFill>
              </a:rPr>
              <a:t/>
            </a:r>
            <a:br>
              <a:rPr lang="sk-SK" b="1" u="sng" dirty="0" smtClean="0">
                <a:solidFill>
                  <a:srgbClr val="92D050"/>
                </a:solidFill>
              </a:rPr>
            </a:br>
            <a:r>
              <a:rPr lang="sk-SK" b="1" u="sng" dirty="0" smtClean="0">
                <a:solidFill>
                  <a:srgbClr val="92D050"/>
                </a:solidFill>
              </a:rPr>
              <a:t>1. stupeň</a:t>
            </a:r>
            <a:endParaRPr lang="sk-SK" u="sng" dirty="0">
              <a:solidFill>
                <a:srgbClr val="92D050"/>
              </a:solidFill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1. období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sk-SK" dirty="0" smtClean="0"/>
              <a:t>2. období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k-SK" b="1" i="1" dirty="0" err="1"/>
              <a:t>žák</a:t>
            </a:r>
            <a:r>
              <a:rPr lang="sk-SK" b="1" i="1" dirty="0"/>
              <a:t> by </a:t>
            </a:r>
            <a:r>
              <a:rPr lang="sk-SK" b="1" i="1" dirty="0" err="1"/>
              <a:t>měl</a:t>
            </a:r>
            <a:r>
              <a:rPr lang="sk-SK" b="1" i="1" dirty="0"/>
              <a:t> </a:t>
            </a:r>
          </a:p>
          <a:p>
            <a:r>
              <a:rPr lang="sk-SK" dirty="0" err="1" smtClean="0"/>
              <a:t>zpívat</a:t>
            </a:r>
            <a:r>
              <a:rPr lang="sk-SK" dirty="0" smtClean="0"/>
              <a:t> </a:t>
            </a:r>
            <a:r>
              <a:rPr lang="sk-SK" dirty="0"/>
              <a:t>jednoduché </a:t>
            </a:r>
            <a:r>
              <a:rPr lang="sk-SK" dirty="0" err="1"/>
              <a:t>písně</a:t>
            </a:r>
            <a:r>
              <a:rPr lang="sk-SK" dirty="0"/>
              <a:t> v rozsahu kvinty </a:t>
            </a:r>
          </a:p>
          <a:p>
            <a:r>
              <a:rPr lang="sk-SK" dirty="0" err="1" smtClean="0"/>
              <a:t>rozlišovat</a:t>
            </a:r>
            <a:r>
              <a:rPr lang="sk-SK" dirty="0" smtClean="0"/>
              <a:t> </a:t>
            </a:r>
            <a:r>
              <a:rPr lang="sk-SK" dirty="0" err="1"/>
              <a:t>sílu</a:t>
            </a:r>
            <a:r>
              <a:rPr lang="sk-SK" dirty="0"/>
              <a:t> zvuku </a:t>
            </a:r>
          </a:p>
          <a:p>
            <a:r>
              <a:rPr lang="sk-SK" dirty="0" err="1" smtClean="0"/>
              <a:t>soustředit</a:t>
            </a:r>
            <a:r>
              <a:rPr lang="sk-SK" dirty="0" smtClean="0"/>
              <a:t> </a:t>
            </a:r>
            <a:r>
              <a:rPr lang="sk-SK" dirty="0" err="1"/>
              <a:t>se</a:t>
            </a:r>
            <a:r>
              <a:rPr lang="sk-SK" dirty="0"/>
              <a:t> na </a:t>
            </a:r>
            <a:r>
              <a:rPr lang="sk-SK" dirty="0" err="1"/>
              <a:t>poslech</a:t>
            </a:r>
            <a:r>
              <a:rPr lang="sk-SK" dirty="0"/>
              <a:t> jednoduché </a:t>
            </a:r>
            <a:r>
              <a:rPr lang="sk-SK" dirty="0" err="1"/>
              <a:t>krátké</a:t>
            </a:r>
            <a:r>
              <a:rPr lang="sk-SK" dirty="0"/>
              <a:t> skladby </a:t>
            </a:r>
          </a:p>
          <a:p>
            <a:r>
              <a:rPr lang="sk-SK" dirty="0" err="1" smtClean="0"/>
              <a:t>správně</a:t>
            </a:r>
            <a:r>
              <a:rPr lang="sk-SK" dirty="0" smtClean="0"/>
              <a:t> </a:t>
            </a:r>
            <a:r>
              <a:rPr lang="sk-SK" dirty="0"/>
              <a:t>a </a:t>
            </a:r>
            <a:r>
              <a:rPr lang="sk-SK" dirty="0" err="1"/>
              <a:t>hospodárně</a:t>
            </a:r>
            <a:r>
              <a:rPr lang="sk-SK" dirty="0"/>
              <a:t> </a:t>
            </a:r>
            <a:r>
              <a:rPr lang="sk-SK" dirty="0" err="1"/>
              <a:t>dýchat</a:t>
            </a:r>
            <a:r>
              <a:rPr lang="sk-SK" dirty="0"/>
              <a:t> </a:t>
            </a:r>
            <a:r>
              <a:rPr lang="sk-SK" dirty="0" err="1"/>
              <a:t>a</a:t>
            </a:r>
            <a:r>
              <a:rPr lang="sk-SK" dirty="0"/>
              <a:t> </a:t>
            </a:r>
            <a:r>
              <a:rPr lang="sk-SK" dirty="0" err="1"/>
              <a:t>zřetelně</a:t>
            </a:r>
            <a:r>
              <a:rPr lang="sk-SK" dirty="0"/>
              <a:t> </a:t>
            </a:r>
            <a:r>
              <a:rPr lang="sk-SK" dirty="0" err="1"/>
              <a:t>vyslovovat</a:t>
            </a:r>
            <a:r>
              <a:rPr lang="sk-SK" dirty="0"/>
              <a:t> </a:t>
            </a:r>
            <a:r>
              <a:rPr lang="sk-SK" dirty="0" err="1"/>
              <a:t>při</a:t>
            </a:r>
            <a:r>
              <a:rPr lang="sk-SK" dirty="0"/>
              <a:t> </a:t>
            </a:r>
            <a:r>
              <a:rPr lang="sk-SK" dirty="0" err="1"/>
              <a:t>rytmizaci</a:t>
            </a:r>
            <a:r>
              <a:rPr lang="sk-SK" dirty="0"/>
              <a:t> </a:t>
            </a:r>
            <a:r>
              <a:rPr lang="sk-SK" dirty="0" err="1"/>
              <a:t>říkadel</a:t>
            </a:r>
            <a:r>
              <a:rPr lang="sk-SK" dirty="0"/>
              <a:t> i </a:t>
            </a:r>
            <a:r>
              <a:rPr lang="sk-SK" dirty="0" err="1"/>
              <a:t>při</a:t>
            </a:r>
            <a:r>
              <a:rPr lang="sk-SK" dirty="0"/>
              <a:t> </a:t>
            </a:r>
            <a:r>
              <a:rPr lang="sk-SK" dirty="0" err="1"/>
              <a:t>zpěvu</a:t>
            </a:r>
            <a:r>
              <a:rPr lang="sk-SK" dirty="0"/>
              <a:t> </a:t>
            </a:r>
          </a:p>
          <a:p>
            <a:r>
              <a:rPr lang="sk-SK" dirty="0" err="1" smtClean="0"/>
              <a:t>měnit</a:t>
            </a:r>
            <a:r>
              <a:rPr lang="sk-SK" dirty="0" smtClean="0"/>
              <a:t> </a:t>
            </a:r>
            <a:r>
              <a:rPr lang="sk-SK" dirty="0"/>
              <a:t>pohyb </a:t>
            </a:r>
            <a:r>
              <a:rPr lang="sk-SK" dirty="0" err="1"/>
              <a:t>podle</a:t>
            </a:r>
            <a:r>
              <a:rPr lang="sk-SK" dirty="0"/>
              <a:t> </a:t>
            </a:r>
            <a:r>
              <a:rPr lang="sk-SK" dirty="0" err="1"/>
              <a:t>tempových</a:t>
            </a:r>
            <a:r>
              <a:rPr lang="sk-SK" dirty="0"/>
              <a:t> a rytmických </a:t>
            </a:r>
            <a:r>
              <a:rPr lang="sk-SK" dirty="0" err="1"/>
              <a:t>změn</a:t>
            </a:r>
            <a:r>
              <a:rPr lang="sk-SK" dirty="0"/>
              <a:t> </a:t>
            </a:r>
          </a:p>
          <a:p>
            <a:endParaRPr lang="sk-SK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k-SK" b="1" i="1" dirty="0" err="1"/>
              <a:t>žák</a:t>
            </a:r>
            <a:r>
              <a:rPr lang="sk-SK" b="1" i="1" dirty="0"/>
              <a:t> by </a:t>
            </a:r>
            <a:r>
              <a:rPr lang="sk-SK" b="1" i="1" dirty="0" err="1"/>
              <a:t>měl</a:t>
            </a:r>
            <a:r>
              <a:rPr lang="sk-SK" b="1" i="1" dirty="0"/>
              <a:t> </a:t>
            </a:r>
          </a:p>
          <a:p>
            <a:r>
              <a:rPr lang="sk-SK" dirty="0" err="1" smtClean="0"/>
              <a:t>zpívat</a:t>
            </a:r>
            <a:r>
              <a:rPr lang="sk-SK" dirty="0" smtClean="0"/>
              <a:t> </a:t>
            </a:r>
            <a:r>
              <a:rPr lang="sk-SK" dirty="0" err="1"/>
              <a:t>písně</a:t>
            </a:r>
            <a:r>
              <a:rPr lang="sk-SK" dirty="0"/>
              <a:t> v </a:t>
            </a:r>
            <a:r>
              <a:rPr lang="sk-SK" dirty="0" err="1"/>
              <a:t>přiměřeném</a:t>
            </a:r>
            <a:r>
              <a:rPr lang="sk-SK" dirty="0"/>
              <a:t> rozsahu k </a:t>
            </a:r>
            <a:r>
              <a:rPr lang="sk-SK" dirty="0" err="1"/>
              <a:t>individuálním</a:t>
            </a:r>
            <a:r>
              <a:rPr lang="sk-SK" dirty="0"/>
              <a:t> </a:t>
            </a:r>
            <a:r>
              <a:rPr lang="sk-SK" dirty="0" err="1"/>
              <a:t>schopnostem</a:t>
            </a:r>
            <a:r>
              <a:rPr lang="sk-SK" dirty="0"/>
              <a:t> </a:t>
            </a:r>
          </a:p>
          <a:p>
            <a:r>
              <a:rPr lang="sk-SK" dirty="0" err="1" smtClean="0"/>
              <a:t>odlišit</a:t>
            </a:r>
            <a:r>
              <a:rPr lang="sk-SK" dirty="0" smtClean="0"/>
              <a:t> </a:t>
            </a:r>
            <a:r>
              <a:rPr lang="sk-SK" dirty="0"/>
              <a:t>tóny </a:t>
            </a:r>
            <a:r>
              <a:rPr lang="sk-SK" dirty="0" err="1"/>
              <a:t>podle</a:t>
            </a:r>
            <a:r>
              <a:rPr lang="sk-SK" dirty="0"/>
              <a:t> výšky, </a:t>
            </a:r>
            <a:r>
              <a:rPr lang="sk-SK" dirty="0" err="1"/>
              <a:t>síly</a:t>
            </a:r>
            <a:r>
              <a:rPr lang="sk-SK" dirty="0"/>
              <a:t> a </a:t>
            </a:r>
            <a:r>
              <a:rPr lang="sk-SK" dirty="0" err="1"/>
              <a:t>barvy</a:t>
            </a:r>
            <a:r>
              <a:rPr lang="sk-SK" dirty="0"/>
              <a:t> </a:t>
            </a:r>
          </a:p>
          <a:p>
            <a:r>
              <a:rPr lang="sk-SK" dirty="0" smtClean="0"/>
              <a:t> </a:t>
            </a:r>
            <a:r>
              <a:rPr lang="sk-SK" dirty="0" err="1"/>
              <a:t>soustředit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na </a:t>
            </a:r>
            <a:r>
              <a:rPr lang="sk-SK" dirty="0" err="1"/>
              <a:t>poslech</a:t>
            </a:r>
            <a:r>
              <a:rPr lang="sk-SK" dirty="0"/>
              <a:t> </a:t>
            </a:r>
            <a:r>
              <a:rPr lang="sk-SK" dirty="0" err="1"/>
              <a:t>skladeb</a:t>
            </a:r>
            <a:r>
              <a:rPr lang="sk-SK" dirty="0"/>
              <a:t> </a:t>
            </a:r>
          </a:p>
          <a:p>
            <a:r>
              <a:rPr lang="sk-SK" dirty="0" err="1" smtClean="0"/>
              <a:t>naučit</a:t>
            </a:r>
            <a:r>
              <a:rPr lang="sk-SK" dirty="0" smtClean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správně</a:t>
            </a:r>
            <a:r>
              <a:rPr lang="sk-SK" dirty="0"/>
              <a:t> </a:t>
            </a:r>
            <a:r>
              <a:rPr lang="sk-SK" dirty="0" err="1"/>
              <a:t>hospodařit</a:t>
            </a:r>
            <a:r>
              <a:rPr lang="sk-SK" dirty="0"/>
              <a:t> s </a:t>
            </a:r>
            <a:r>
              <a:rPr lang="sk-SK" dirty="0" err="1"/>
              <a:t>dechem</a:t>
            </a:r>
            <a:r>
              <a:rPr lang="sk-SK" dirty="0"/>
              <a:t> </a:t>
            </a:r>
            <a:r>
              <a:rPr lang="sk-SK" dirty="0" err="1"/>
              <a:t>při</a:t>
            </a:r>
            <a:r>
              <a:rPr lang="sk-SK" dirty="0"/>
              <a:t> </a:t>
            </a:r>
            <a:r>
              <a:rPr lang="sk-SK" dirty="0" err="1"/>
              <a:t>interpretaci</a:t>
            </a:r>
            <a:r>
              <a:rPr lang="sk-SK" dirty="0"/>
              <a:t> </a:t>
            </a:r>
            <a:r>
              <a:rPr lang="sk-SK" dirty="0" err="1"/>
              <a:t>písní</a:t>
            </a:r>
            <a:r>
              <a:rPr lang="sk-SK" dirty="0"/>
              <a:t> − </a:t>
            </a:r>
            <a:r>
              <a:rPr lang="sk-SK" dirty="0" err="1"/>
              <a:t>frázování</a:t>
            </a:r>
            <a:r>
              <a:rPr lang="sk-SK" dirty="0"/>
              <a:t> </a:t>
            </a:r>
          </a:p>
          <a:p>
            <a:r>
              <a:rPr lang="sk-SK" dirty="0" err="1" smtClean="0"/>
              <a:t>doprovodit</a:t>
            </a:r>
            <a:r>
              <a:rPr lang="sk-SK" dirty="0" smtClean="0"/>
              <a:t> </a:t>
            </a:r>
            <a:r>
              <a:rPr lang="sk-SK" dirty="0" err="1"/>
              <a:t>spolužáky</a:t>
            </a:r>
            <a:r>
              <a:rPr lang="sk-SK" dirty="0"/>
              <a:t> na rytmické </a:t>
            </a:r>
            <a:r>
              <a:rPr lang="sk-SK" dirty="0" err="1"/>
              <a:t>hudební</a:t>
            </a:r>
            <a:r>
              <a:rPr lang="sk-SK" dirty="0"/>
              <a:t> nástroje </a:t>
            </a:r>
          </a:p>
          <a:p>
            <a:r>
              <a:rPr lang="sk-SK" dirty="0" err="1" smtClean="0"/>
              <a:t>umět</a:t>
            </a:r>
            <a:r>
              <a:rPr lang="sk-SK" dirty="0" smtClean="0"/>
              <a:t> </a:t>
            </a:r>
            <a:r>
              <a:rPr lang="sk-SK" dirty="0" err="1"/>
              <a:t>propojit</a:t>
            </a:r>
            <a:r>
              <a:rPr lang="sk-SK" dirty="0"/>
              <a:t> vlastní pohyb s hudbou 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reflection blurRad="6350" stA="50000" endA="300" endPos="55000" dir="5400000" sy="-100000" algn="bl" rotWithShape="0"/>
          </a:effectLst>
        </p:spPr>
        <p:txBody>
          <a:bodyPr>
            <a:normAutofit fontScale="90000"/>
          </a:bodyPr>
          <a:lstStyle/>
          <a:p>
            <a:pPr algn="ctr"/>
            <a:r>
              <a:rPr lang="sk-SK" b="1" dirty="0" err="1">
                <a:solidFill>
                  <a:srgbClr val="92D050"/>
                </a:solidFill>
              </a:rPr>
              <a:t>Očekávané</a:t>
            </a:r>
            <a:r>
              <a:rPr lang="sk-SK" b="1" dirty="0">
                <a:solidFill>
                  <a:srgbClr val="92D050"/>
                </a:solidFill>
              </a:rPr>
              <a:t> výstupy </a:t>
            </a:r>
            <a:r>
              <a:rPr lang="sk-SK" b="1" dirty="0" smtClean="0">
                <a:solidFill>
                  <a:srgbClr val="92D050"/>
                </a:solidFill>
              </a:rPr>
              <a:t/>
            </a:r>
            <a:br>
              <a:rPr lang="sk-SK" b="1" dirty="0" smtClean="0">
                <a:solidFill>
                  <a:srgbClr val="92D050"/>
                </a:solidFill>
              </a:rPr>
            </a:br>
            <a:r>
              <a:rPr lang="sk-SK" b="1" dirty="0" smtClean="0">
                <a:solidFill>
                  <a:srgbClr val="92D050"/>
                </a:solidFill>
              </a:rPr>
              <a:t>2. stupeň</a:t>
            </a:r>
            <a:endParaRPr lang="sk-SK" dirty="0">
              <a:solidFill>
                <a:srgbClr val="92D050"/>
              </a:solidFill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611560" y="1484784"/>
            <a:ext cx="4040188" cy="838200"/>
          </a:xfrm>
        </p:spPr>
        <p:txBody>
          <a:bodyPr/>
          <a:lstStyle/>
          <a:p>
            <a:r>
              <a:rPr lang="sk-SK" dirty="0" smtClean="0"/>
              <a:t>1. období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683568" y="2276872"/>
            <a:ext cx="7283152" cy="3951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b="1" i="1" dirty="0" err="1"/>
              <a:t>žák</a:t>
            </a:r>
            <a:r>
              <a:rPr lang="sk-SK" b="1" i="1" dirty="0"/>
              <a:t> by </a:t>
            </a:r>
            <a:r>
              <a:rPr lang="sk-SK" b="1" i="1" dirty="0" err="1"/>
              <a:t>měl</a:t>
            </a:r>
            <a:r>
              <a:rPr lang="sk-SK" b="1" i="1" dirty="0"/>
              <a:t> </a:t>
            </a:r>
          </a:p>
          <a:p>
            <a:r>
              <a:rPr lang="sk-SK" dirty="0" err="1"/>
              <a:t>znát</a:t>
            </a:r>
            <a:r>
              <a:rPr lang="sk-SK" dirty="0"/>
              <a:t> a </a:t>
            </a:r>
            <a:r>
              <a:rPr lang="sk-SK" dirty="0" err="1"/>
              <a:t>interpretovat</a:t>
            </a:r>
            <a:r>
              <a:rPr lang="sk-SK" dirty="0"/>
              <a:t> vybrané </a:t>
            </a:r>
            <a:r>
              <a:rPr lang="sk-SK" dirty="0" err="1"/>
              <a:t>lidové</a:t>
            </a:r>
            <a:r>
              <a:rPr lang="sk-SK" dirty="0"/>
              <a:t> a </a:t>
            </a:r>
            <a:r>
              <a:rPr lang="sk-SK" dirty="0" err="1"/>
              <a:t>umělé</a:t>
            </a:r>
            <a:r>
              <a:rPr lang="sk-SK" dirty="0"/>
              <a:t> </a:t>
            </a:r>
            <a:r>
              <a:rPr lang="sk-SK" dirty="0" err="1"/>
              <a:t>písně</a:t>
            </a:r>
            <a:r>
              <a:rPr lang="sk-SK" dirty="0"/>
              <a:t> </a:t>
            </a:r>
          </a:p>
          <a:p>
            <a:r>
              <a:rPr lang="sk-SK" dirty="0" err="1" smtClean="0"/>
              <a:t>doprovázet</a:t>
            </a:r>
            <a:r>
              <a:rPr lang="sk-SK" dirty="0" smtClean="0"/>
              <a:t> </a:t>
            </a:r>
            <a:r>
              <a:rPr lang="sk-SK" dirty="0" err="1"/>
              <a:t>písně</a:t>
            </a:r>
            <a:r>
              <a:rPr lang="sk-SK" dirty="0"/>
              <a:t> pomocí </a:t>
            </a:r>
            <a:r>
              <a:rPr lang="sk-SK" dirty="0" err="1"/>
              <a:t>ostinata</a:t>
            </a:r>
            <a:r>
              <a:rPr lang="sk-SK" dirty="0"/>
              <a:t> </a:t>
            </a:r>
          </a:p>
          <a:p>
            <a:r>
              <a:rPr lang="sk-SK" dirty="0" smtClean="0"/>
              <a:t> </a:t>
            </a:r>
            <a:r>
              <a:rPr lang="sk-SK" dirty="0" err="1"/>
              <a:t>soustředit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na </a:t>
            </a:r>
            <a:r>
              <a:rPr lang="sk-SK" dirty="0" err="1"/>
              <a:t>poslech</a:t>
            </a:r>
            <a:r>
              <a:rPr lang="sk-SK" dirty="0"/>
              <a:t> </a:t>
            </a:r>
            <a:r>
              <a:rPr lang="sk-SK" dirty="0" err="1"/>
              <a:t>skladeb</a:t>
            </a:r>
            <a:r>
              <a:rPr lang="sk-SK" dirty="0"/>
              <a:t> </a:t>
            </a:r>
            <a:r>
              <a:rPr lang="sk-SK" dirty="0" err="1"/>
              <a:t>většího</a:t>
            </a:r>
            <a:r>
              <a:rPr lang="sk-SK" dirty="0"/>
              <a:t> rozsahu </a:t>
            </a:r>
          </a:p>
          <a:p>
            <a:r>
              <a:rPr lang="sk-SK" dirty="0" err="1" smtClean="0"/>
              <a:t>rozeznávat</a:t>
            </a:r>
            <a:r>
              <a:rPr lang="sk-SK" dirty="0" smtClean="0"/>
              <a:t> </a:t>
            </a:r>
            <a:r>
              <a:rPr lang="sk-SK" dirty="0" err="1"/>
              <a:t>různé</a:t>
            </a:r>
            <a:r>
              <a:rPr lang="sk-SK" dirty="0"/>
              <a:t> </a:t>
            </a:r>
            <a:r>
              <a:rPr lang="sk-SK" dirty="0" err="1"/>
              <a:t>hudební</a:t>
            </a:r>
            <a:r>
              <a:rPr lang="sk-SK" dirty="0"/>
              <a:t> </a:t>
            </a:r>
            <a:r>
              <a:rPr lang="sk-SK" dirty="0" err="1"/>
              <a:t>žánry</a:t>
            </a:r>
            <a:r>
              <a:rPr lang="sk-SK" dirty="0"/>
              <a:t> </a:t>
            </a:r>
          </a:p>
          <a:p>
            <a:r>
              <a:rPr lang="sk-SK" dirty="0" err="1" smtClean="0"/>
              <a:t>rozpoznat</a:t>
            </a:r>
            <a:r>
              <a:rPr lang="sk-SK" dirty="0" smtClean="0"/>
              <a:t> </a:t>
            </a:r>
            <a:r>
              <a:rPr lang="sk-SK" dirty="0"/>
              <a:t>vybrané </a:t>
            </a:r>
            <a:r>
              <a:rPr lang="sk-SK" dirty="0" err="1"/>
              <a:t>hudební</a:t>
            </a:r>
            <a:r>
              <a:rPr lang="sk-SK" dirty="0"/>
              <a:t> nástroje symfonického orchestru </a:t>
            </a:r>
          </a:p>
          <a:p>
            <a:r>
              <a:rPr lang="sk-SK" dirty="0" err="1" smtClean="0"/>
              <a:t>znát</a:t>
            </a:r>
            <a:r>
              <a:rPr lang="sk-SK" dirty="0" smtClean="0"/>
              <a:t> </a:t>
            </a:r>
            <a:r>
              <a:rPr lang="sk-SK" dirty="0"/>
              <a:t>vybrané </a:t>
            </a:r>
            <a:r>
              <a:rPr lang="sk-SK" dirty="0" err="1"/>
              <a:t>hudební</a:t>
            </a:r>
            <a:r>
              <a:rPr lang="sk-SK" dirty="0"/>
              <a:t> </a:t>
            </a:r>
            <a:r>
              <a:rPr lang="sk-SK" dirty="0" err="1"/>
              <a:t>skladatele</a:t>
            </a:r>
            <a:r>
              <a:rPr lang="sk-SK" dirty="0"/>
              <a:t> a </a:t>
            </a:r>
            <a:r>
              <a:rPr lang="sk-SK" dirty="0" err="1"/>
              <a:t>jejich</a:t>
            </a:r>
            <a:r>
              <a:rPr lang="sk-SK" dirty="0"/>
              <a:t> </a:t>
            </a:r>
            <a:r>
              <a:rPr lang="sk-SK" dirty="0" err="1"/>
              <a:t>díla</a:t>
            </a:r>
            <a:r>
              <a:rPr lang="sk-SK" dirty="0"/>
              <a:t> 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r>
              <a:rPr lang="sk-SK" b="1" u="sng" dirty="0" smtClean="0">
                <a:solidFill>
                  <a:srgbClr val="92D050"/>
                </a:solidFill>
              </a:rPr>
              <a:t>Zdroje:</a:t>
            </a:r>
            <a:endParaRPr lang="sk-SK" b="1" u="sng" dirty="0">
              <a:solidFill>
                <a:srgbClr val="92D050"/>
              </a:solidFill>
            </a:endParaRPr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Valenta </a:t>
            </a:r>
            <a:r>
              <a:rPr lang="sk-SK" dirty="0" err="1" smtClean="0"/>
              <a:t>M.,Müller</a:t>
            </a:r>
            <a:r>
              <a:rPr lang="sk-SK" dirty="0" smtClean="0"/>
              <a:t> O., </a:t>
            </a:r>
            <a:r>
              <a:rPr lang="sk-SK" i="1" dirty="0" err="1" smtClean="0"/>
              <a:t>Psychopedie</a:t>
            </a:r>
            <a:r>
              <a:rPr lang="sk-SK" i="1" dirty="0"/>
              <a:t>. </a:t>
            </a:r>
            <a:r>
              <a:rPr lang="sk-SK" dirty="0" smtClean="0"/>
              <a:t>Parta 2007/2009. </a:t>
            </a:r>
            <a:r>
              <a:rPr lang="sk-SK" i="1" dirty="0" smtClean="0"/>
              <a:t> </a:t>
            </a:r>
            <a:r>
              <a:rPr lang="sk-SK" dirty="0"/>
              <a:t>ISBN </a:t>
            </a:r>
            <a:r>
              <a:rPr lang="sk-SK" dirty="0" smtClean="0"/>
              <a:t>978-80-7320-099-2</a:t>
            </a:r>
          </a:p>
          <a:p>
            <a:r>
              <a:rPr lang="sk-SK" i="1" dirty="0"/>
              <a:t>Rámcový </a:t>
            </a:r>
            <a:r>
              <a:rPr lang="sk-SK" i="1" dirty="0" err="1"/>
              <a:t>vzdělávací</a:t>
            </a:r>
            <a:r>
              <a:rPr lang="sk-SK" i="1" dirty="0"/>
              <a:t> program </a:t>
            </a:r>
            <a:r>
              <a:rPr lang="sk-SK" i="1" dirty="0" err="1"/>
              <a:t>pro</a:t>
            </a:r>
            <a:r>
              <a:rPr lang="sk-SK" i="1" dirty="0"/>
              <a:t> základní </a:t>
            </a:r>
            <a:r>
              <a:rPr lang="sk-SK" i="1" dirty="0" err="1"/>
              <a:t>vzdělávání</a:t>
            </a:r>
            <a:r>
              <a:rPr lang="sk-SK" i="1" dirty="0"/>
              <a:t> – </a:t>
            </a:r>
            <a:r>
              <a:rPr lang="sk-SK" i="1" dirty="0" err="1"/>
              <a:t>příloha</a:t>
            </a:r>
            <a:r>
              <a:rPr lang="sk-SK" i="1" dirty="0"/>
              <a:t> </a:t>
            </a:r>
            <a:r>
              <a:rPr lang="sk-SK" i="1" dirty="0" err="1"/>
              <a:t>upravující</a:t>
            </a:r>
            <a:r>
              <a:rPr lang="sk-SK" i="1" dirty="0"/>
              <a:t> </a:t>
            </a:r>
            <a:r>
              <a:rPr lang="sk-SK" i="1" dirty="0" err="1"/>
              <a:t>vzdělávání</a:t>
            </a:r>
            <a:r>
              <a:rPr lang="sk-SK" i="1" dirty="0"/>
              <a:t> </a:t>
            </a:r>
            <a:r>
              <a:rPr lang="sk-SK" i="1" dirty="0" err="1"/>
              <a:t>žáků</a:t>
            </a:r>
            <a:r>
              <a:rPr lang="sk-SK" i="1" dirty="0"/>
              <a:t> s </a:t>
            </a:r>
            <a:r>
              <a:rPr lang="sk-SK" i="1" dirty="0" err="1"/>
              <a:t>lehkým</a:t>
            </a:r>
            <a:r>
              <a:rPr lang="sk-SK" i="1" dirty="0"/>
              <a:t> </a:t>
            </a:r>
            <a:r>
              <a:rPr lang="sk-SK" i="1" dirty="0" err="1"/>
              <a:t>mentálním</a:t>
            </a:r>
            <a:r>
              <a:rPr lang="sk-SK" i="1" dirty="0"/>
              <a:t> </a:t>
            </a:r>
            <a:r>
              <a:rPr lang="sk-SK" i="1" dirty="0" err="1"/>
              <a:t>postižením</a:t>
            </a:r>
            <a:r>
              <a:rPr lang="sk-SK" i="1" dirty="0"/>
              <a:t> VÚP Praha 2005</a:t>
            </a:r>
            <a:endParaRPr lang="sk-SK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 smtClean="0">
                <a:solidFill>
                  <a:srgbClr val="92D050"/>
                </a:solidFill>
              </a:rPr>
              <a:t>Uvítání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Co je dnes za den?</a:t>
            </a:r>
          </a:p>
          <a:p>
            <a:r>
              <a:rPr lang="cs-CZ" smtClean="0"/>
              <a:t>Jaké je datum?</a:t>
            </a:r>
          </a:p>
          <a:p>
            <a:r>
              <a:rPr lang="cs-CZ" smtClean="0"/>
              <a:t>Jaký je měsíc?</a:t>
            </a:r>
          </a:p>
          <a:p>
            <a:r>
              <a:rPr lang="cs-CZ" smtClean="0"/>
              <a:t>Jaké je roční období?</a:t>
            </a:r>
          </a:p>
          <a:p>
            <a:r>
              <a:rPr lang="cs-CZ" smtClean="0"/>
              <a:t>Jaký je rok?</a:t>
            </a:r>
          </a:p>
          <a:p>
            <a:endParaRPr lang="cs-CZ" smtClean="0"/>
          </a:p>
        </p:txBody>
      </p:sp>
      <p:pic>
        <p:nvPicPr>
          <p:cNvPr id="8196" name="Obrázek 3" descr="vločk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825" y="1484313"/>
            <a:ext cx="3095625" cy="330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smtClean="0">
                <a:solidFill>
                  <a:srgbClr val="92D050"/>
                </a:solidFill>
              </a:rPr>
              <a:t>Vánoce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Co je to za svátek?</a:t>
            </a:r>
          </a:p>
          <a:p>
            <a:r>
              <a:rPr lang="cs-CZ" smtClean="0"/>
              <a:t>Na co si vzpomeneš?</a:t>
            </a:r>
          </a:p>
          <a:p>
            <a:r>
              <a:rPr lang="cs-CZ" smtClean="0"/>
              <a:t>Co se zpívá o Vánocích?</a:t>
            </a:r>
          </a:p>
          <a:p>
            <a:endParaRPr lang="cs-CZ" smtClean="0"/>
          </a:p>
          <a:p>
            <a:r>
              <a:rPr lang="cs-CZ" smtClean="0"/>
              <a:t>ÚKOL: Vánoční besídka</a:t>
            </a:r>
          </a:p>
          <a:p>
            <a:endParaRPr lang="cs-CZ" smtClean="0"/>
          </a:p>
        </p:txBody>
      </p:sp>
      <p:pic>
        <p:nvPicPr>
          <p:cNvPr id="9220" name="Obrázek 4" descr="strom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908050"/>
            <a:ext cx="3352800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467600" cy="11430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u="sng" dirty="0" smtClean="0">
                <a:solidFill>
                  <a:srgbClr val="92D050"/>
                </a:solidFill>
              </a:rPr>
              <a:t>Koleda - </a:t>
            </a:r>
            <a:r>
              <a:rPr lang="cs-CZ" b="1" u="sng" dirty="0" err="1" smtClean="0">
                <a:solidFill>
                  <a:srgbClr val="92D050"/>
                </a:solidFill>
              </a:rPr>
              <a:t>Půjdem</a:t>
            </a:r>
            <a:r>
              <a:rPr lang="cs-CZ" b="1" u="sng" dirty="0" smtClean="0">
                <a:solidFill>
                  <a:srgbClr val="92D050"/>
                </a:solidFill>
              </a:rPr>
              <a:t> spolu do Betléma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420624" indent="-38404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Půjdem</a:t>
            </a:r>
            <a:r>
              <a:rPr lang="cs-CZ" dirty="0" smtClean="0"/>
              <a:t> spolu do Betléma</a:t>
            </a:r>
            <a:br>
              <a:rPr lang="cs-CZ" dirty="0" smtClean="0"/>
            </a:br>
            <a:r>
              <a:rPr lang="cs-CZ" dirty="0" err="1" smtClean="0"/>
              <a:t>dudlaj</a:t>
            </a:r>
            <a:r>
              <a:rPr lang="cs-CZ" dirty="0" smtClean="0"/>
              <a:t>, </a:t>
            </a:r>
            <a:r>
              <a:rPr lang="cs-CZ" dirty="0" err="1" smtClean="0"/>
              <a:t>dudlaj</a:t>
            </a:r>
            <a:r>
              <a:rPr lang="cs-CZ" dirty="0" smtClean="0"/>
              <a:t>, </a:t>
            </a:r>
            <a:r>
              <a:rPr lang="cs-CZ" dirty="0" err="1" smtClean="0"/>
              <a:t>dudlaj</a:t>
            </a:r>
            <a:r>
              <a:rPr lang="cs-CZ" dirty="0" smtClean="0"/>
              <a:t>, dá!</a:t>
            </a:r>
            <a:br>
              <a:rPr lang="cs-CZ" dirty="0" smtClean="0"/>
            </a:br>
            <a:r>
              <a:rPr lang="cs-CZ" b="1" dirty="0" smtClean="0">
                <a:solidFill>
                  <a:srgbClr val="92D050"/>
                </a:solidFill>
              </a:rPr>
              <a:t>Ježíšku, panáčku, já tě budu </a:t>
            </a:r>
            <a:r>
              <a:rPr lang="cs-CZ" b="1" dirty="0" err="1" smtClean="0">
                <a:solidFill>
                  <a:srgbClr val="92D050"/>
                </a:solidFill>
              </a:rPr>
              <a:t>kolíbati</a:t>
            </a:r>
            <a:r>
              <a:rPr lang="cs-CZ" b="1" dirty="0" smtClean="0">
                <a:solidFill>
                  <a:srgbClr val="92D050"/>
                </a:solidFill>
              </a:rPr>
              <a:t>,</a:t>
            </a:r>
            <a:br>
              <a:rPr lang="cs-CZ" b="1" dirty="0" smtClean="0">
                <a:solidFill>
                  <a:srgbClr val="92D050"/>
                </a:solidFill>
              </a:rPr>
            </a:br>
            <a:r>
              <a:rPr lang="cs-CZ" b="1" dirty="0" smtClean="0">
                <a:solidFill>
                  <a:srgbClr val="92D050"/>
                </a:solidFill>
              </a:rPr>
              <a:t>Ježíšku, panáčku, já tě budu kolíbat.</a:t>
            </a:r>
            <a:br>
              <a:rPr lang="cs-CZ" b="1" dirty="0" smtClean="0">
                <a:solidFill>
                  <a:srgbClr val="92D050"/>
                </a:solidFill>
              </a:rPr>
            </a:br>
            <a:endParaRPr lang="cs-CZ" b="1" dirty="0" smtClean="0">
              <a:solidFill>
                <a:srgbClr val="92D050"/>
              </a:solidFill>
            </a:endParaRPr>
          </a:p>
          <a:p>
            <a:pPr marL="420624" indent="-38404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Začni, Kubo, na ty dudy:</a:t>
            </a:r>
            <a:br>
              <a:rPr lang="cs-CZ" dirty="0" smtClean="0"/>
            </a:br>
            <a:r>
              <a:rPr lang="cs-CZ" dirty="0" err="1" smtClean="0"/>
              <a:t>dudlaj</a:t>
            </a:r>
            <a:r>
              <a:rPr lang="cs-CZ" dirty="0" smtClean="0"/>
              <a:t>, </a:t>
            </a:r>
            <a:r>
              <a:rPr lang="cs-CZ" dirty="0" err="1" smtClean="0"/>
              <a:t>dudlaj</a:t>
            </a:r>
            <a:r>
              <a:rPr lang="cs-CZ" dirty="0" smtClean="0"/>
              <a:t>, </a:t>
            </a:r>
            <a:r>
              <a:rPr lang="cs-CZ" dirty="0" err="1" smtClean="0"/>
              <a:t>dudlaj</a:t>
            </a:r>
            <a:r>
              <a:rPr lang="cs-CZ" dirty="0" smtClean="0"/>
              <a:t>, dá!</a:t>
            </a:r>
            <a:br>
              <a:rPr lang="cs-CZ" dirty="0" smtClean="0"/>
            </a:br>
            <a:r>
              <a:rPr lang="cs-CZ" b="1" dirty="0" smtClean="0">
                <a:solidFill>
                  <a:srgbClr val="92D050"/>
                </a:solidFill>
              </a:rPr>
              <a:t>Ježíšku, panáčku, já tě budu </a:t>
            </a:r>
            <a:r>
              <a:rPr lang="cs-CZ" b="1" dirty="0" err="1" smtClean="0">
                <a:solidFill>
                  <a:srgbClr val="92D050"/>
                </a:solidFill>
              </a:rPr>
              <a:t>kolíbati</a:t>
            </a:r>
            <a:r>
              <a:rPr lang="cs-CZ" b="1" dirty="0" smtClean="0">
                <a:solidFill>
                  <a:srgbClr val="92D050"/>
                </a:solidFill>
              </a:rPr>
              <a:t>,</a:t>
            </a:r>
            <a:br>
              <a:rPr lang="cs-CZ" b="1" dirty="0" smtClean="0">
                <a:solidFill>
                  <a:srgbClr val="92D050"/>
                </a:solidFill>
              </a:rPr>
            </a:br>
            <a:r>
              <a:rPr lang="cs-CZ" b="1" dirty="0" smtClean="0">
                <a:solidFill>
                  <a:srgbClr val="92D050"/>
                </a:solidFill>
              </a:rPr>
              <a:t>Ježíšku, panáčku, já tě budu kolíbat.</a:t>
            </a:r>
            <a:r>
              <a:rPr lang="cs-CZ" dirty="0" smtClean="0">
                <a:solidFill>
                  <a:srgbClr val="92D050"/>
                </a:solidFill>
              </a:rPr>
              <a:t/>
            </a:r>
            <a:br>
              <a:rPr lang="cs-CZ" dirty="0" smtClean="0">
                <a:solidFill>
                  <a:srgbClr val="92D050"/>
                </a:solidFill>
              </a:rPr>
            </a:br>
            <a:endParaRPr lang="cs-CZ" dirty="0" smtClean="0">
              <a:solidFill>
                <a:srgbClr val="92D050"/>
              </a:solidFill>
            </a:endParaRPr>
          </a:p>
          <a:p>
            <a:pPr marL="420624" indent="-38404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A ty, Janku, na píšťalku:</a:t>
            </a:r>
            <a:br>
              <a:rPr lang="cs-CZ" dirty="0" smtClean="0"/>
            </a:br>
            <a:r>
              <a:rPr lang="cs-CZ" dirty="0" err="1" smtClean="0"/>
              <a:t>dudli</a:t>
            </a:r>
            <a:r>
              <a:rPr lang="cs-CZ" dirty="0" smtClean="0"/>
              <a:t>, </a:t>
            </a:r>
            <a:r>
              <a:rPr lang="cs-CZ" dirty="0" err="1" smtClean="0"/>
              <a:t>tudli</a:t>
            </a:r>
            <a:r>
              <a:rPr lang="cs-CZ" dirty="0" smtClean="0"/>
              <a:t>, </a:t>
            </a:r>
            <a:r>
              <a:rPr lang="cs-CZ" dirty="0" err="1" smtClean="0"/>
              <a:t>dudli</a:t>
            </a:r>
            <a:r>
              <a:rPr lang="cs-CZ" dirty="0" smtClean="0"/>
              <a:t>, dá!</a:t>
            </a:r>
            <a:br>
              <a:rPr lang="cs-CZ" dirty="0" smtClean="0"/>
            </a:br>
            <a:r>
              <a:rPr lang="cs-CZ" b="1" dirty="0" smtClean="0">
                <a:solidFill>
                  <a:srgbClr val="92D050"/>
                </a:solidFill>
              </a:rPr>
              <a:t>Ježíšku, panáčku, já tě budu </a:t>
            </a:r>
            <a:r>
              <a:rPr lang="cs-CZ" b="1" dirty="0" err="1" smtClean="0">
                <a:solidFill>
                  <a:srgbClr val="92D050"/>
                </a:solidFill>
              </a:rPr>
              <a:t>kolíbati</a:t>
            </a:r>
            <a:r>
              <a:rPr lang="cs-CZ" b="1" dirty="0" smtClean="0">
                <a:solidFill>
                  <a:srgbClr val="92D050"/>
                </a:solidFill>
              </a:rPr>
              <a:t>,</a:t>
            </a:r>
            <a:br>
              <a:rPr lang="cs-CZ" b="1" dirty="0" smtClean="0">
                <a:solidFill>
                  <a:srgbClr val="92D050"/>
                </a:solidFill>
              </a:rPr>
            </a:br>
            <a:r>
              <a:rPr lang="cs-CZ" b="1" dirty="0" smtClean="0">
                <a:solidFill>
                  <a:srgbClr val="92D050"/>
                </a:solidFill>
              </a:rPr>
              <a:t>Ježíšku, panáčku, já tě budu kolíbat.</a:t>
            </a:r>
          </a:p>
          <a:p>
            <a:pPr marL="420624" indent="-384048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u="sng" dirty="0" smtClean="0">
                <a:solidFill>
                  <a:srgbClr val="92D050"/>
                </a:solidFill>
              </a:rPr>
              <a:t>Dechová cvičení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Bublající potůček</a:t>
            </a:r>
          </a:p>
          <a:p>
            <a:r>
              <a:rPr lang="cs-CZ" smtClean="0"/>
              <a:t>Na hada</a:t>
            </a:r>
          </a:p>
          <a:p>
            <a:r>
              <a:rPr lang="cs-CZ" smtClean="0"/>
              <a:t>Čmeláci a zvony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smtClean="0">
                <a:solidFill>
                  <a:srgbClr val="92D050"/>
                </a:solidFill>
              </a:rPr>
              <a:t>Rozezpívání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Dle klavíru – m, ma, na, la, da, - dle stupnice, nahoru a dolů</a:t>
            </a:r>
          </a:p>
          <a:p>
            <a:r>
              <a:rPr lang="cs-CZ" smtClean="0"/>
              <a:t>Píseň Běžela ovečka </a:t>
            </a:r>
            <a:br>
              <a:rPr lang="cs-CZ" smtClean="0"/>
            </a:br>
            <a:r>
              <a:rPr lang="cs-CZ" smtClean="0">
                <a:solidFill>
                  <a:srgbClr val="92D050"/>
                </a:solidFill>
              </a:rPr>
              <a:t>Běžela ovečka</a:t>
            </a:r>
            <a:br>
              <a:rPr lang="cs-CZ" smtClean="0">
                <a:solidFill>
                  <a:srgbClr val="92D050"/>
                </a:solidFill>
              </a:rPr>
            </a:br>
            <a:r>
              <a:rPr lang="cs-CZ" smtClean="0">
                <a:solidFill>
                  <a:srgbClr val="92D050"/>
                </a:solidFill>
              </a:rPr>
              <a:t>hore do kopečka </a:t>
            </a:r>
            <a:br>
              <a:rPr lang="cs-CZ" smtClean="0">
                <a:solidFill>
                  <a:srgbClr val="92D050"/>
                </a:solidFill>
              </a:rPr>
            </a:br>
            <a:r>
              <a:rPr lang="cs-CZ" smtClean="0">
                <a:solidFill>
                  <a:srgbClr val="92D050"/>
                </a:solidFill>
              </a:rPr>
              <a:t>a za ní beránek </a:t>
            </a:r>
            <a:br>
              <a:rPr lang="cs-CZ" smtClean="0">
                <a:solidFill>
                  <a:srgbClr val="92D050"/>
                </a:solidFill>
              </a:rPr>
            </a:br>
            <a:r>
              <a:rPr lang="cs-CZ" smtClean="0">
                <a:solidFill>
                  <a:srgbClr val="92D050"/>
                </a:solidFill>
              </a:rPr>
              <a:t>žalovat na zámek.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reflection blurRad="6350" stA="50000" endA="275" endPos="40000" dist="101600" dir="5400000" sy="-100000" algn="bl" rotWithShape="0"/>
          </a:effectLst>
        </p:spPr>
        <p:txBody>
          <a:bodyPr>
            <a:normAutofit fontScale="90000"/>
          </a:bodyPr>
          <a:lstStyle/>
          <a:p>
            <a:pPr algn="ctr"/>
            <a:r>
              <a:rPr lang="sk-SK" b="1" dirty="0">
                <a:solidFill>
                  <a:srgbClr val="92D050"/>
                </a:solidFill>
              </a:rPr>
              <a:t>Na </a:t>
            </a:r>
            <a:r>
              <a:rPr lang="sk-SK" b="1" dirty="0" err="1">
                <a:solidFill>
                  <a:srgbClr val="92D050"/>
                </a:solidFill>
              </a:rPr>
              <a:t>co</a:t>
            </a:r>
            <a:r>
              <a:rPr lang="sk-SK" b="1" dirty="0">
                <a:solidFill>
                  <a:srgbClr val="92D050"/>
                </a:solidFill>
              </a:rPr>
              <a:t> </a:t>
            </a:r>
            <a:r>
              <a:rPr lang="sk-SK" b="1" dirty="0" err="1">
                <a:solidFill>
                  <a:srgbClr val="92D050"/>
                </a:solidFill>
              </a:rPr>
              <a:t>se</a:t>
            </a:r>
            <a:r>
              <a:rPr lang="sk-SK" b="1" dirty="0">
                <a:solidFill>
                  <a:srgbClr val="92D050"/>
                </a:solidFill>
              </a:rPr>
              <a:t> </a:t>
            </a:r>
            <a:r>
              <a:rPr lang="sk-SK" b="1" dirty="0" err="1">
                <a:solidFill>
                  <a:srgbClr val="92D050"/>
                </a:solidFill>
              </a:rPr>
              <a:t>ve</a:t>
            </a:r>
            <a:r>
              <a:rPr lang="sk-SK" b="1" dirty="0">
                <a:solidFill>
                  <a:srgbClr val="92D050"/>
                </a:solidFill>
              </a:rPr>
              <a:t> vyučovacím </a:t>
            </a:r>
            <a:r>
              <a:rPr lang="sk-SK" b="1" dirty="0" err="1">
                <a:solidFill>
                  <a:srgbClr val="92D050"/>
                </a:solidFill>
              </a:rPr>
              <a:t>předmětu</a:t>
            </a:r>
            <a:r>
              <a:rPr lang="sk-SK" b="1" dirty="0">
                <a:solidFill>
                  <a:srgbClr val="92D050"/>
                </a:solidFill>
              </a:rPr>
              <a:t> </a:t>
            </a:r>
            <a:r>
              <a:rPr lang="sk-SK" b="1" dirty="0" err="1" smtClean="0">
                <a:solidFill>
                  <a:srgbClr val="92D050"/>
                </a:solidFill>
              </a:rPr>
              <a:t>soustředit</a:t>
            </a:r>
            <a:endParaRPr lang="sk-SK" dirty="0">
              <a:solidFill>
                <a:srgbClr val="92D05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2204864"/>
            <a:ext cx="8208912" cy="3921299"/>
          </a:xfrm>
        </p:spPr>
        <p:txBody>
          <a:bodyPr/>
          <a:lstStyle/>
          <a:p>
            <a:r>
              <a:rPr lang="sk-SK" dirty="0"/>
              <a:t>Náplní </a:t>
            </a:r>
            <a:r>
              <a:rPr lang="sk-SK" dirty="0" err="1"/>
              <a:t>vyučovacího</a:t>
            </a:r>
            <a:r>
              <a:rPr lang="sk-SK" dirty="0"/>
              <a:t> </a:t>
            </a:r>
            <a:r>
              <a:rPr lang="sk-SK" dirty="0" err="1"/>
              <a:t>předmětu</a:t>
            </a:r>
            <a:r>
              <a:rPr lang="sk-SK" dirty="0"/>
              <a:t> je </a:t>
            </a:r>
            <a:r>
              <a:rPr lang="sk-SK" dirty="0" err="1"/>
              <a:t>dosahování</a:t>
            </a:r>
            <a:r>
              <a:rPr lang="sk-SK" dirty="0"/>
              <a:t> </a:t>
            </a:r>
            <a:r>
              <a:rPr lang="sk-SK" dirty="0" err="1"/>
              <a:t>očekávaných</a:t>
            </a:r>
            <a:r>
              <a:rPr lang="sk-SK" dirty="0"/>
              <a:t> </a:t>
            </a:r>
            <a:r>
              <a:rPr lang="sk-SK" dirty="0" err="1"/>
              <a:t>výstupů</a:t>
            </a:r>
            <a:r>
              <a:rPr lang="sk-SK" dirty="0"/>
              <a:t> </a:t>
            </a:r>
            <a:r>
              <a:rPr lang="sk-SK" dirty="0" err="1"/>
              <a:t>vzdělávacího</a:t>
            </a:r>
            <a:r>
              <a:rPr lang="sk-SK" dirty="0"/>
              <a:t> oboru a </a:t>
            </a:r>
            <a:r>
              <a:rPr lang="sk-SK" dirty="0" err="1"/>
              <a:t>souvisejících</a:t>
            </a:r>
            <a:r>
              <a:rPr lang="sk-SK" dirty="0"/>
              <a:t> </a:t>
            </a:r>
            <a:r>
              <a:rPr lang="sk-SK" dirty="0" err="1"/>
              <a:t>tématických</a:t>
            </a:r>
            <a:r>
              <a:rPr lang="sk-SK" dirty="0"/>
              <a:t> </a:t>
            </a:r>
            <a:r>
              <a:rPr lang="sk-SK" dirty="0" err="1"/>
              <a:t>okruhů</a:t>
            </a:r>
            <a:r>
              <a:rPr lang="sk-SK" dirty="0"/>
              <a:t> </a:t>
            </a:r>
            <a:r>
              <a:rPr lang="sk-SK" dirty="0" err="1"/>
              <a:t>průřezových</a:t>
            </a:r>
            <a:r>
              <a:rPr lang="sk-SK" dirty="0"/>
              <a:t> </a:t>
            </a:r>
            <a:r>
              <a:rPr lang="sk-SK" dirty="0" err="1"/>
              <a:t>témat</a:t>
            </a:r>
            <a:r>
              <a:rPr lang="sk-SK" dirty="0"/>
              <a:t> Rámcového </a:t>
            </a:r>
            <a:r>
              <a:rPr lang="sk-SK" dirty="0" err="1"/>
              <a:t>vzdělávacího</a:t>
            </a:r>
            <a:r>
              <a:rPr lang="sk-SK" dirty="0"/>
              <a:t> programu </a:t>
            </a:r>
            <a:r>
              <a:rPr lang="sk-SK" dirty="0" err="1"/>
              <a:t>pro</a:t>
            </a:r>
            <a:r>
              <a:rPr lang="sk-SK" dirty="0"/>
              <a:t> základní </a:t>
            </a:r>
            <a:r>
              <a:rPr lang="sk-SK" dirty="0" err="1"/>
              <a:t>vzdělávání</a:t>
            </a:r>
            <a:r>
              <a:rPr lang="sk-SK" dirty="0"/>
              <a:t> (RVP ZV- LMP) s výrazným </a:t>
            </a:r>
            <a:r>
              <a:rPr lang="sk-SK" dirty="0" err="1"/>
              <a:t>přihlédnutím</a:t>
            </a:r>
            <a:r>
              <a:rPr lang="sk-SK" dirty="0"/>
              <a:t> k </a:t>
            </a:r>
            <a:r>
              <a:rPr lang="sk-SK" dirty="0" err="1"/>
              <a:t>možnostem</a:t>
            </a:r>
            <a:r>
              <a:rPr lang="sk-SK" dirty="0"/>
              <a:t> každého </a:t>
            </a:r>
            <a:r>
              <a:rPr lang="sk-SK" dirty="0" err="1"/>
              <a:t>žáka</a:t>
            </a:r>
            <a:r>
              <a:rPr lang="sk-SK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smtClean="0">
                <a:solidFill>
                  <a:srgbClr val="92D050"/>
                </a:solidFill>
              </a:rPr>
              <a:t>Zpěv koledy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420624" indent="-38404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Půjdem</a:t>
            </a:r>
            <a:r>
              <a:rPr lang="cs-CZ" dirty="0" smtClean="0"/>
              <a:t> spolu do Betléma</a:t>
            </a:r>
            <a:br>
              <a:rPr lang="cs-CZ" dirty="0" smtClean="0"/>
            </a:br>
            <a:r>
              <a:rPr lang="cs-CZ" dirty="0" err="1" smtClean="0"/>
              <a:t>dudlaj</a:t>
            </a:r>
            <a:r>
              <a:rPr lang="cs-CZ" dirty="0" smtClean="0"/>
              <a:t>, </a:t>
            </a:r>
            <a:r>
              <a:rPr lang="cs-CZ" dirty="0" err="1" smtClean="0"/>
              <a:t>dudlaj</a:t>
            </a:r>
            <a:r>
              <a:rPr lang="cs-CZ" dirty="0" smtClean="0"/>
              <a:t>, </a:t>
            </a:r>
            <a:r>
              <a:rPr lang="cs-CZ" dirty="0" err="1" smtClean="0"/>
              <a:t>dudlaj</a:t>
            </a:r>
            <a:r>
              <a:rPr lang="cs-CZ" dirty="0" smtClean="0"/>
              <a:t>, dá!</a:t>
            </a:r>
            <a:br>
              <a:rPr lang="cs-CZ" dirty="0" smtClean="0"/>
            </a:br>
            <a:r>
              <a:rPr lang="cs-CZ" b="1" dirty="0" smtClean="0">
                <a:solidFill>
                  <a:srgbClr val="92D050"/>
                </a:solidFill>
              </a:rPr>
              <a:t>Ježíšku, panáčku, já tě budu </a:t>
            </a:r>
            <a:r>
              <a:rPr lang="cs-CZ" b="1" dirty="0" err="1" smtClean="0">
                <a:solidFill>
                  <a:srgbClr val="92D050"/>
                </a:solidFill>
              </a:rPr>
              <a:t>kolíbati</a:t>
            </a:r>
            <a:r>
              <a:rPr lang="cs-CZ" b="1" dirty="0" smtClean="0">
                <a:solidFill>
                  <a:srgbClr val="92D050"/>
                </a:solidFill>
              </a:rPr>
              <a:t>,</a:t>
            </a:r>
            <a:br>
              <a:rPr lang="cs-CZ" b="1" dirty="0" smtClean="0">
                <a:solidFill>
                  <a:srgbClr val="92D050"/>
                </a:solidFill>
              </a:rPr>
            </a:br>
            <a:r>
              <a:rPr lang="cs-CZ" b="1" dirty="0" smtClean="0">
                <a:solidFill>
                  <a:srgbClr val="92D050"/>
                </a:solidFill>
              </a:rPr>
              <a:t>Ježíšku, panáčku, já tě budu kolíbat.</a:t>
            </a:r>
            <a:br>
              <a:rPr lang="cs-CZ" b="1" dirty="0" smtClean="0">
                <a:solidFill>
                  <a:srgbClr val="92D050"/>
                </a:solidFill>
              </a:rPr>
            </a:br>
            <a:endParaRPr lang="cs-CZ" b="1" dirty="0" smtClean="0">
              <a:solidFill>
                <a:srgbClr val="92D050"/>
              </a:solidFill>
            </a:endParaRPr>
          </a:p>
          <a:p>
            <a:pPr marL="420624" indent="-38404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Začni, Kubo, na ty dudy:</a:t>
            </a:r>
            <a:br>
              <a:rPr lang="cs-CZ" dirty="0" smtClean="0"/>
            </a:br>
            <a:r>
              <a:rPr lang="cs-CZ" dirty="0" err="1" smtClean="0"/>
              <a:t>dudlaj</a:t>
            </a:r>
            <a:r>
              <a:rPr lang="cs-CZ" dirty="0" smtClean="0"/>
              <a:t>, </a:t>
            </a:r>
            <a:r>
              <a:rPr lang="cs-CZ" dirty="0" err="1" smtClean="0"/>
              <a:t>dudlaj</a:t>
            </a:r>
            <a:r>
              <a:rPr lang="cs-CZ" dirty="0" smtClean="0"/>
              <a:t>, </a:t>
            </a:r>
            <a:r>
              <a:rPr lang="cs-CZ" dirty="0" err="1" smtClean="0"/>
              <a:t>dudlaj</a:t>
            </a:r>
            <a:r>
              <a:rPr lang="cs-CZ" dirty="0" smtClean="0"/>
              <a:t>, dá!</a:t>
            </a:r>
            <a:br>
              <a:rPr lang="cs-CZ" dirty="0" smtClean="0"/>
            </a:br>
            <a:r>
              <a:rPr lang="cs-CZ" b="1" dirty="0" smtClean="0">
                <a:solidFill>
                  <a:srgbClr val="92D050"/>
                </a:solidFill>
              </a:rPr>
              <a:t>Ježíšku, panáčku, já tě budu </a:t>
            </a:r>
            <a:r>
              <a:rPr lang="cs-CZ" b="1" dirty="0" err="1" smtClean="0">
                <a:solidFill>
                  <a:srgbClr val="92D050"/>
                </a:solidFill>
              </a:rPr>
              <a:t>kolíbati</a:t>
            </a:r>
            <a:r>
              <a:rPr lang="cs-CZ" b="1" dirty="0" smtClean="0">
                <a:solidFill>
                  <a:srgbClr val="92D050"/>
                </a:solidFill>
              </a:rPr>
              <a:t>,</a:t>
            </a:r>
            <a:br>
              <a:rPr lang="cs-CZ" b="1" dirty="0" smtClean="0">
                <a:solidFill>
                  <a:srgbClr val="92D050"/>
                </a:solidFill>
              </a:rPr>
            </a:br>
            <a:r>
              <a:rPr lang="cs-CZ" b="1" dirty="0" smtClean="0">
                <a:solidFill>
                  <a:srgbClr val="92D050"/>
                </a:solidFill>
              </a:rPr>
              <a:t>Ježíšku, panáčku, já tě budu kolíbat.</a:t>
            </a:r>
            <a:r>
              <a:rPr lang="cs-CZ" dirty="0" smtClean="0">
                <a:solidFill>
                  <a:srgbClr val="92D050"/>
                </a:solidFill>
              </a:rPr>
              <a:t/>
            </a:r>
            <a:br>
              <a:rPr lang="cs-CZ" dirty="0" smtClean="0">
                <a:solidFill>
                  <a:srgbClr val="92D050"/>
                </a:solidFill>
              </a:rPr>
            </a:br>
            <a:endParaRPr lang="cs-CZ" dirty="0" smtClean="0">
              <a:solidFill>
                <a:srgbClr val="92D050"/>
              </a:solidFill>
            </a:endParaRPr>
          </a:p>
          <a:p>
            <a:pPr marL="420624" indent="-38404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A ty, Janku, na píšťalku:</a:t>
            </a:r>
            <a:br>
              <a:rPr lang="cs-CZ" dirty="0" smtClean="0"/>
            </a:br>
            <a:r>
              <a:rPr lang="cs-CZ" dirty="0" err="1" smtClean="0"/>
              <a:t>dudli</a:t>
            </a:r>
            <a:r>
              <a:rPr lang="cs-CZ" dirty="0" smtClean="0"/>
              <a:t>, </a:t>
            </a:r>
            <a:r>
              <a:rPr lang="cs-CZ" dirty="0" err="1" smtClean="0"/>
              <a:t>tudli</a:t>
            </a:r>
            <a:r>
              <a:rPr lang="cs-CZ" dirty="0" smtClean="0"/>
              <a:t>, </a:t>
            </a:r>
            <a:r>
              <a:rPr lang="cs-CZ" dirty="0" err="1" smtClean="0"/>
              <a:t>dudli</a:t>
            </a:r>
            <a:r>
              <a:rPr lang="cs-CZ" dirty="0" smtClean="0"/>
              <a:t>, dá!</a:t>
            </a:r>
            <a:br>
              <a:rPr lang="cs-CZ" dirty="0" smtClean="0"/>
            </a:br>
            <a:r>
              <a:rPr lang="cs-CZ" b="1" dirty="0" smtClean="0">
                <a:solidFill>
                  <a:srgbClr val="92D050"/>
                </a:solidFill>
              </a:rPr>
              <a:t>Ježíšku, panáčku, já tě budu </a:t>
            </a:r>
            <a:r>
              <a:rPr lang="cs-CZ" b="1" dirty="0" err="1" smtClean="0">
                <a:solidFill>
                  <a:srgbClr val="92D050"/>
                </a:solidFill>
              </a:rPr>
              <a:t>kolíbati</a:t>
            </a:r>
            <a:r>
              <a:rPr lang="cs-CZ" b="1" dirty="0" smtClean="0">
                <a:solidFill>
                  <a:srgbClr val="92D050"/>
                </a:solidFill>
              </a:rPr>
              <a:t>,</a:t>
            </a:r>
            <a:br>
              <a:rPr lang="cs-CZ" b="1" dirty="0" smtClean="0">
                <a:solidFill>
                  <a:srgbClr val="92D050"/>
                </a:solidFill>
              </a:rPr>
            </a:br>
            <a:r>
              <a:rPr lang="cs-CZ" b="1" dirty="0" smtClean="0">
                <a:solidFill>
                  <a:srgbClr val="92D050"/>
                </a:solidFill>
              </a:rPr>
              <a:t>Ježíšku, panáčku, já tě budu kolíbat.</a:t>
            </a:r>
            <a:endParaRPr lang="cs-CZ" dirty="0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smtClean="0">
                <a:solidFill>
                  <a:srgbClr val="92D050"/>
                </a:solidFill>
              </a:rPr>
              <a:t>Ukončení hodiny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Uklidnění – Imitace deštného pralesa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548680"/>
            <a:ext cx="8388424" cy="5904656"/>
          </a:xfrm>
        </p:spPr>
        <p:txBody>
          <a:bodyPr>
            <a:normAutofit fontScale="85000" lnSpcReduction="20000"/>
          </a:bodyPr>
          <a:lstStyle/>
          <a:p>
            <a:r>
              <a:rPr lang="sk-SK" dirty="0" err="1" smtClean="0"/>
              <a:t>Vzdělávací</a:t>
            </a:r>
            <a:r>
              <a:rPr lang="sk-SK" dirty="0" smtClean="0"/>
              <a:t> obor </a:t>
            </a:r>
            <a:r>
              <a:rPr lang="sk-SK" dirty="0" err="1" smtClean="0"/>
              <a:t>Hudební</a:t>
            </a:r>
            <a:r>
              <a:rPr lang="sk-SK" dirty="0" smtClean="0"/>
              <a:t> výchova </a:t>
            </a:r>
            <a:r>
              <a:rPr lang="sk-SK" dirty="0" err="1" smtClean="0"/>
              <a:t>vytváří</a:t>
            </a:r>
            <a:r>
              <a:rPr lang="sk-SK" dirty="0" smtClean="0"/>
              <a:t> u </a:t>
            </a:r>
            <a:r>
              <a:rPr lang="sk-SK" dirty="0" err="1" smtClean="0"/>
              <a:t>žáků</a:t>
            </a:r>
            <a:r>
              <a:rPr lang="sk-SK" dirty="0" smtClean="0"/>
              <a:t> kladný </a:t>
            </a:r>
            <a:r>
              <a:rPr lang="sk-SK" dirty="0" err="1" smtClean="0"/>
              <a:t>vztah</a:t>
            </a:r>
            <a:r>
              <a:rPr lang="sk-SK" dirty="0" smtClean="0"/>
              <a:t> k </a:t>
            </a:r>
            <a:r>
              <a:rPr lang="sk-SK" dirty="0" err="1" smtClean="0"/>
              <a:t>hudbě</a:t>
            </a:r>
            <a:r>
              <a:rPr lang="sk-SK" dirty="0" smtClean="0"/>
              <a:t>, </a:t>
            </a:r>
            <a:r>
              <a:rPr lang="sk-SK" dirty="0" err="1" smtClean="0"/>
              <a:t>rozvíjí</a:t>
            </a:r>
            <a:r>
              <a:rPr lang="sk-SK" dirty="0" smtClean="0"/>
              <a:t> </a:t>
            </a:r>
            <a:r>
              <a:rPr lang="sk-SK" dirty="0" err="1" smtClean="0"/>
              <a:t>jejich</a:t>
            </a:r>
            <a:r>
              <a:rPr lang="sk-SK" dirty="0" smtClean="0"/>
              <a:t> </a:t>
            </a:r>
            <a:r>
              <a:rPr lang="sk-SK" dirty="0" err="1" smtClean="0"/>
              <a:t>hudebnost</a:t>
            </a:r>
            <a:r>
              <a:rPr lang="sk-SK" dirty="0" smtClean="0"/>
              <a:t>, podporuje schopnosti hudbu </a:t>
            </a:r>
            <a:r>
              <a:rPr lang="sk-SK" dirty="0" err="1" smtClean="0"/>
              <a:t>emocionálně</a:t>
            </a:r>
            <a:r>
              <a:rPr lang="sk-SK" dirty="0" smtClean="0"/>
              <a:t> </a:t>
            </a:r>
            <a:r>
              <a:rPr lang="sk-SK" dirty="0" err="1" smtClean="0"/>
              <a:t>prožít</a:t>
            </a:r>
            <a:r>
              <a:rPr lang="sk-SK" dirty="0" smtClean="0"/>
              <a:t> a poskytuje </a:t>
            </a:r>
            <a:r>
              <a:rPr lang="sk-SK" dirty="0" err="1" smtClean="0"/>
              <a:t>vhled</a:t>
            </a:r>
            <a:r>
              <a:rPr lang="sk-SK" dirty="0" smtClean="0"/>
              <a:t> do </a:t>
            </a:r>
            <a:r>
              <a:rPr lang="sk-SK" dirty="0" err="1" smtClean="0"/>
              <a:t>hudební</a:t>
            </a:r>
            <a:r>
              <a:rPr lang="sk-SK" dirty="0" smtClean="0"/>
              <a:t> </a:t>
            </a:r>
            <a:r>
              <a:rPr lang="sk-SK" dirty="0" err="1" smtClean="0"/>
              <a:t>kultury</a:t>
            </a:r>
            <a:r>
              <a:rPr lang="sk-SK" dirty="0" smtClean="0"/>
              <a:t>. </a:t>
            </a:r>
          </a:p>
          <a:p>
            <a:endParaRPr lang="sk-SK" dirty="0" smtClean="0"/>
          </a:p>
          <a:p>
            <a:r>
              <a:rPr lang="sk-SK" dirty="0" err="1" smtClean="0">
                <a:solidFill>
                  <a:srgbClr val="92D050"/>
                </a:solidFill>
              </a:rPr>
              <a:t>Hudební</a:t>
            </a:r>
            <a:r>
              <a:rPr lang="sk-SK" dirty="0" smtClean="0">
                <a:solidFill>
                  <a:srgbClr val="92D050"/>
                </a:solidFill>
              </a:rPr>
              <a:t> činnosti </a:t>
            </a:r>
            <a:r>
              <a:rPr lang="sk-SK" dirty="0" err="1" smtClean="0">
                <a:solidFill>
                  <a:srgbClr val="92D050"/>
                </a:solidFill>
              </a:rPr>
              <a:t>podporují</a:t>
            </a:r>
            <a:r>
              <a:rPr lang="sk-SK" dirty="0" smtClean="0">
                <a:solidFill>
                  <a:srgbClr val="92D050"/>
                </a:solidFill>
              </a:rPr>
              <a:t> u </a:t>
            </a:r>
            <a:r>
              <a:rPr lang="sk-SK" dirty="0" err="1" smtClean="0">
                <a:solidFill>
                  <a:srgbClr val="92D050"/>
                </a:solidFill>
              </a:rPr>
              <a:t>žáků</a:t>
            </a:r>
            <a:r>
              <a:rPr lang="sk-SK" dirty="0" smtClean="0">
                <a:solidFill>
                  <a:srgbClr val="92D050"/>
                </a:solidFill>
              </a:rPr>
              <a:t> rozvoj </a:t>
            </a:r>
            <a:r>
              <a:rPr lang="sk-SK" dirty="0" err="1" smtClean="0">
                <a:solidFill>
                  <a:srgbClr val="92D050"/>
                </a:solidFill>
              </a:rPr>
              <a:t>hudebních</a:t>
            </a:r>
            <a:r>
              <a:rPr lang="sk-SK" dirty="0" smtClean="0">
                <a:solidFill>
                  <a:srgbClr val="92D050"/>
                </a:solidFill>
              </a:rPr>
              <a:t> schopností a </a:t>
            </a:r>
            <a:r>
              <a:rPr lang="sk-SK" dirty="0" err="1" smtClean="0">
                <a:solidFill>
                  <a:srgbClr val="92D050"/>
                </a:solidFill>
              </a:rPr>
              <a:t>individuálních</a:t>
            </a:r>
            <a:r>
              <a:rPr lang="sk-SK" dirty="0" smtClean="0">
                <a:solidFill>
                  <a:srgbClr val="92D050"/>
                </a:solidFill>
              </a:rPr>
              <a:t> </a:t>
            </a:r>
            <a:r>
              <a:rPr lang="sk-SK" dirty="0" err="1" smtClean="0">
                <a:solidFill>
                  <a:srgbClr val="92D050"/>
                </a:solidFill>
              </a:rPr>
              <a:t>hudebních</a:t>
            </a:r>
            <a:r>
              <a:rPr lang="sk-SK" dirty="0" smtClean="0">
                <a:solidFill>
                  <a:srgbClr val="92D050"/>
                </a:solidFill>
              </a:rPr>
              <a:t> </a:t>
            </a:r>
            <a:r>
              <a:rPr lang="sk-SK" dirty="0" err="1" smtClean="0">
                <a:solidFill>
                  <a:srgbClr val="92D050"/>
                </a:solidFill>
              </a:rPr>
              <a:t>dovedností</a:t>
            </a:r>
            <a:r>
              <a:rPr lang="sk-SK" dirty="0" smtClean="0">
                <a:solidFill>
                  <a:srgbClr val="92D050"/>
                </a:solidFill>
              </a:rPr>
              <a:t> − sluchových, rytmických, </a:t>
            </a:r>
            <a:r>
              <a:rPr lang="sk-SK" dirty="0" err="1" smtClean="0">
                <a:solidFill>
                  <a:srgbClr val="92D050"/>
                </a:solidFill>
              </a:rPr>
              <a:t>pěveckých</a:t>
            </a:r>
            <a:r>
              <a:rPr lang="sk-SK" dirty="0" smtClean="0">
                <a:solidFill>
                  <a:srgbClr val="92D050"/>
                </a:solidFill>
              </a:rPr>
              <a:t>, </a:t>
            </a:r>
            <a:r>
              <a:rPr lang="sk-SK" dirty="0" err="1" smtClean="0">
                <a:solidFill>
                  <a:srgbClr val="92D050"/>
                </a:solidFill>
              </a:rPr>
              <a:t>intonačních</a:t>
            </a:r>
            <a:r>
              <a:rPr lang="sk-SK" dirty="0" smtClean="0">
                <a:solidFill>
                  <a:srgbClr val="92D050"/>
                </a:solidFill>
              </a:rPr>
              <a:t>, </a:t>
            </a:r>
            <a:r>
              <a:rPr lang="sk-SK" dirty="0" err="1" smtClean="0">
                <a:solidFill>
                  <a:srgbClr val="92D050"/>
                </a:solidFill>
              </a:rPr>
              <a:t>instrumentálních</a:t>
            </a:r>
            <a:r>
              <a:rPr lang="sk-SK" dirty="0" smtClean="0">
                <a:solidFill>
                  <a:srgbClr val="92D050"/>
                </a:solidFill>
              </a:rPr>
              <a:t>, </a:t>
            </a:r>
            <a:r>
              <a:rPr lang="sk-SK" dirty="0" err="1" smtClean="0">
                <a:solidFill>
                  <a:srgbClr val="92D050"/>
                </a:solidFill>
              </a:rPr>
              <a:t>hudebně</a:t>
            </a:r>
            <a:r>
              <a:rPr lang="sk-SK" dirty="0" smtClean="0">
                <a:solidFill>
                  <a:srgbClr val="92D050"/>
                </a:solidFill>
              </a:rPr>
              <a:t> </a:t>
            </a:r>
            <a:r>
              <a:rPr lang="sk-SK" dirty="0" err="1" smtClean="0">
                <a:solidFill>
                  <a:srgbClr val="92D050"/>
                </a:solidFill>
              </a:rPr>
              <a:t>tvořivých</a:t>
            </a:r>
            <a:r>
              <a:rPr lang="sk-SK" dirty="0" smtClean="0">
                <a:solidFill>
                  <a:srgbClr val="92D050"/>
                </a:solidFill>
              </a:rPr>
              <a:t>, </a:t>
            </a:r>
            <a:r>
              <a:rPr lang="sk-SK" dirty="0" err="1" smtClean="0">
                <a:solidFill>
                  <a:srgbClr val="92D050"/>
                </a:solidFill>
              </a:rPr>
              <a:t>poslechových</a:t>
            </a:r>
            <a:r>
              <a:rPr lang="sk-SK" dirty="0" smtClean="0">
                <a:solidFill>
                  <a:srgbClr val="92D050"/>
                </a:solidFill>
              </a:rPr>
              <a:t> a pohybových.</a:t>
            </a:r>
          </a:p>
          <a:p>
            <a:endParaRPr lang="sk-SK" dirty="0" smtClean="0"/>
          </a:p>
          <a:p>
            <a:r>
              <a:rPr lang="sk-SK" dirty="0" err="1" smtClean="0"/>
              <a:t>Vzdělávací</a:t>
            </a:r>
            <a:r>
              <a:rPr lang="sk-SK" dirty="0" smtClean="0"/>
              <a:t> obsah </a:t>
            </a:r>
            <a:r>
              <a:rPr lang="sk-SK" dirty="0" err="1" smtClean="0"/>
              <a:t>vzdělávacího</a:t>
            </a:r>
            <a:r>
              <a:rPr lang="sk-SK" dirty="0" smtClean="0"/>
              <a:t> oboru </a:t>
            </a:r>
            <a:r>
              <a:rPr lang="sk-SK" dirty="0" err="1" smtClean="0"/>
              <a:t>napomáhá</a:t>
            </a:r>
            <a:r>
              <a:rPr lang="sk-SK" dirty="0" smtClean="0"/>
              <a:t> k </a:t>
            </a:r>
            <a:r>
              <a:rPr lang="sk-SK" dirty="0" err="1" smtClean="0"/>
              <a:t>rozvíjení</a:t>
            </a:r>
            <a:r>
              <a:rPr lang="sk-SK" dirty="0" smtClean="0"/>
              <a:t> </a:t>
            </a:r>
            <a:r>
              <a:rPr lang="sk-SK" dirty="0" err="1" smtClean="0"/>
              <a:t>tvořivosti</a:t>
            </a:r>
            <a:r>
              <a:rPr lang="sk-SK" dirty="0" smtClean="0"/>
              <a:t> a vnímavosti k </a:t>
            </a:r>
            <a:r>
              <a:rPr lang="sk-SK" dirty="0" err="1" smtClean="0"/>
              <a:t>sobě</a:t>
            </a:r>
            <a:r>
              <a:rPr lang="sk-SK" dirty="0" smtClean="0"/>
              <a:t> samému i </a:t>
            </a:r>
            <a:r>
              <a:rPr lang="sk-SK" dirty="0" err="1" smtClean="0"/>
              <a:t>okolnímu</a:t>
            </a:r>
            <a:r>
              <a:rPr lang="sk-SK" dirty="0" smtClean="0"/>
              <a:t> </a:t>
            </a:r>
            <a:r>
              <a:rPr lang="sk-SK" dirty="0" err="1" smtClean="0"/>
              <a:t>světu</a:t>
            </a:r>
            <a:r>
              <a:rPr lang="sk-SK" dirty="0" smtClean="0"/>
              <a:t>. </a:t>
            </a:r>
            <a:r>
              <a:rPr lang="sk-SK" dirty="0" err="1" smtClean="0"/>
              <a:t>Vytváří</a:t>
            </a:r>
            <a:r>
              <a:rPr lang="sk-SK" dirty="0" smtClean="0"/>
              <a:t> </a:t>
            </a:r>
            <a:r>
              <a:rPr lang="sk-SK" dirty="0" err="1" smtClean="0"/>
              <a:t>příležitosti</a:t>
            </a:r>
            <a:r>
              <a:rPr lang="sk-SK" dirty="0" smtClean="0"/>
              <a:t> </a:t>
            </a:r>
            <a:r>
              <a:rPr lang="sk-SK" dirty="0" err="1" smtClean="0"/>
              <a:t>pro</a:t>
            </a:r>
            <a:r>
              <a:rPr lang="sk-SK" dirty="0" smtClean="0"/>
              <a:t> </a:t>
            </a:r>
            <a:r>
              <a:rPr lang="sk-SK" dirty="0" err="1" smtClean="0"/>
              <a:t>vzájemnou</a:t>
            </a:r>
            <a:r>
              <a:rPr lang="sk-SK" dirty="0" smtClean="0"/>
              <a:t> spolupráci, </a:t>
            </a:r>
            <a:r>
              <a:rPr lang="sk-SK" dirty="0" err="1" smtClean="0"/>
              <a:t>toleranci</a:t>
            </a:r>
            <a:r>
              <a:rPr lang="sk-SK" dirty="0" smtClean="0"/>
              <a:t> a </a:t>
            </a:r>
            <a:r>
              <a:rPr lang="sk-SK" dirty="0" err="1" smtClean="0"/>
              <a:t>napomáhá</a:t>
            </a:r>
            <a:r>
              <a:rPr lang="sk-SK" dirty="0" smtClean="0"/>
              <a:t> </a:t>
            </a:r>
            <a:r>
              <a:rPr lang="sk-SK" dirty="0" err="1" smtClean="0"/>
              <a:t>utváření</a:t>
            </a:r>
            <a:r>
              <a:rPr lang="sk-SK" dirty="0" smtClean="0"/>
              <a:t> </a:t>
            </a:r>
            <a:r>
              <a:rPr lang="sk-SK" dirty="0" err="1" smtClean="0"/>
              <a:t>postojů</a:t>
            </a:r>
            <a:r>
              <a:rPr lang="sk-SK" dirty="0" smtClean="0"/>
              <a:t> </a:t>
            </a:r>
            <a:r>
              <a:rPr lang="sk-SK" dirty="0" err="1" smtClean="0"/>
              <a:t>a</a:t>
            </a:r>
            <a:r>
              <a:rPr lang="sk-SK" dirty="0" smtClean="0"/>
              <a:t> </a:t>
            </a:r>
            <a:r>
              <a:rPr lang="sk-SK" dirty="0" err="1" smtClean="0"/>
              <a:t>hodnot</a:t>
            </a:r>
            <a:r>
              <a:rPr lang="sk-SK" dirty="0" smtClean="0"/>
              <a:t>.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67600" cy="922114"/>
          </a:xfr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  <a:reflection blurRad="6350" stA="50000" endA="300" endPos="55000" dir="5400000" sy="-100000" algn="bl" rotWithShape="0"/>
          </a:effectLst>
        </p:spPr>
        <p:txBody>
          <a:bodyPr>
            <a:normAutofit/>
          </a:bodyPr>
          <a:lstStyle/>
          <a:p>
            <a:pPr algn="ctr"/>
            <a:r>
              <a:rPr lang="sk-SK" b="1" dirty="0" err="1" smtClean="0">
                <a:solidFill>
                  <a:srgbClr val="92D050"/>
                </a:solidFill>
              </a:rPr>
              <a:t>Vzdělávací</a:t>
            </a:r>
            <a:r>
              <a:rPr lang="sk-SK" b="1" dirty="0" smtClean="0">
                <a:solidFill>
                  <a:srgbClr val="92D050"/>
                </a:solidFill>
              </a:rPr>
              <a:t> oblasti </a:t>
            </a:r>
            <a:endParaRPr lang="sk-SK" dirty="0">
              <a:solidFill>
                <a:srgbClr val="92D05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Vzdělávací</a:t>
            </a:r>
            <a:r>
              <a:rPr lang="sk-SK" dirty="0" smtClean="0"/>
              <a:t> obsah </a:t>
            </a:r>
            <a:r>
              <a:rPr lang="sk-SK" dirty="0" err="1" smtClean="0"/>
              <a:t>základního</a:t>
            </a:r>
            <a:r>
              <a:rPr lang="sk-SK" dirty="0" smtClean="0"/>
              <a:t> </a:t>
            </a:r>
            <a:r>
              <a:rPr lang="sk-SK" dirty="0" err="1" smtClean="0"/>
              <a:t>vzdělávání</a:t>
            </a:r>
            <a:r>
              <a:rPr lang="sk-SK" dirty="0" smtClean="0"/>
              <a:t> </a:t>
            </a:r>
            <a:r>
              <a:rPr lang="sk-SK" dirty="0" err="1" smtClean="0"/>
              <a:t>žáků</a:t>
            </a:r>
            <a:r>
              <a:rPr lang="sk-SK" dirty="0" smtClean="0"/>
              <a:t> s LMP je, </a:t>
            </a:r>
            <a:r>
              <a:rPr lang="sk-SK" dirty="0" err="1" smtClean="0"/>
              <a:t>ve</a:t>
            </a:r>
            <a:r>
              <a:rPr lang="sk-SK" dirty="0" smtClean="0"/>
              <a:t> </a:t>
            </a:r>
            <a:r>
              <a:rPr lang="sk-SK" dirty="0" err="1" smtClean="0"/>
              <a:t>shodě</a:t>
            </a:r>
            <a:r>
              <a:rPr lang="sk-SK" dirty="0" smtClean="0"/>
              <a:t> s RVP ZV, </a:t>
            </a:r>
            <a:r>
              <a:rPr lang="sk-SK" dirty="0" err="1" smtClean="0"/>
              <a:t>rozdělen</a:t>
            </a:r>
            <a:r>
              <a:rPr lang="sk-SK" dirty="0" smtClean="0"/>
              <a:t> do </a:t>
            </a:r>
            <a:r>
              <a:rPr lang="sk-SK" dirty="0" err="1" smtClean="0"/>
              <a:t>devíti</a:t>
            </a:r>
            <a:r>
              <a:rPr lang="sk-SK" dirty="0" smtClean="0"/>
              <a:t> </a:t>
            </a:r>
            <a:r>
              <a:rPr lang="sk-SK" b="1" dirty="0" err="1" smtClean="0"/>
              <a:t>vzdělávacích</a:t>
            </a:r>
            <a:r>
              <a:rPr lang="sk-SK" b="1" dirty="0" smtClean="0"/>
              <a:t> oblastí.</a:t>
            </a:r>
          </a:p>
          <a:p>
            <a:endParaRPr lang="sk-SK" dirty="0" smtClean="0"/>
          </a:p>
          <a:p>
            <a:r>
              <a:rPr lang="sk-SK" b="1" dirty="0" err="1" smtClean="0"/>
              <a:t>Umění</a:t>
            </a:r>
            <a:r>
              <a:rPr lang="sk-SK" b="1" dirty="0" smtClean="0"/>
              <a:t> a </a:t>
            </a:r>
            <a:r>
              <a:rPr lang="sk-SK" b="1" dirty="0" err="1" smtClean="0"/>
              <a:t>kultura</a:t>
            </a:r>
            <a:r>
              <a:rPr lang="sk-SK" b="1" dirty="0" smtClean="0"/>
              <a:t> </a:t>
            </a:r>
            <a:r>
              <a:rPr lang="sk-SK" b="1" i="1" dirty="0" smtClean="0"/>
              <a:t>(</a:t>
            </a:r>
            <a:r>
              <a:rPr lang="sk-SK" i="1" dirty="0" err="1" smtClean="0">
                <a:solidFill>
                  <a:srgbClr val="92D050"/>
                </a:solidFill>
              </a:rPr>
              <a:t>Hudební</a:t>
            </a:r>
            <a:r>
              <a:rPr lang="sk-SK" i="1" dirty="0" smtClean="0">
                <a:solidFill>
                  <a:srgbClr val="92D050"/>
                </a:solidFill>
              </a:rPr>
              <a:t> výchova</a:t>
            </a:r>
            <a:r>
              <a:rPr lang="sk-SK" b="1" i="1" dirty="0" smtClean="0"/>
              <a:t>, </a:t>
            </a:r>
            <a:r>
              <a:rPr lang="sk-SK" i="1" dirty="0" smtClean="0"/>
              <a:t>Výtvarná výchova</a:t>
            </a:r>
            <a:r>
              <a:rPr lang="sk-SK" b="1" i="1" dirty="0" smtClean="0"/>
              <a:t>) </a:t>
            </a:r>
          </a:p>
          <a:p>
            <a:pPr>
              <a:buNone/>
            </a:pP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570186"/>
          </a:xfr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pPr algn="ctr"/>
            <a:r>
              <a:rPr lang="sk-SK" dirty="0" smtClean="0">
                <a:solidFill>
                  <a:srgbClr val="92D050"/>
                </a:solidFill>
              </a:rPr>
              <a:t>Rámcový učebný plán</a:t>
            </a:r>
            <a:br>
              <a:rPr lang="sk-SK" dirty="0" smtClean="0">
                <a:solidFill>
                  <a:srgbClr val="92D050"/>
                </a:solidFill>
              </a:rPr>
            </a:br>
            <a:r>
              <a:rPr lang="sk-SK" sz="4000" dirty="0" err="1" smtClean="0">
                <a:solidFill>
                  <a:srgbClr val="92D050"/>
                </a:solidFill>
              </a:rPr>
              <a:t>minimální</a:t>
            </a:r>
            <a:r>
              <a:rPr lang="sk-SK" sz="4000" dirty="0" smtClean="0">
                <a:solidFill>
                  <a:srgbClr val="92D050"/>
                </a:solidFill>
              </a:rPr>
              <a:t> časová </a:t>
            </a:r>
            <a:r>
              <a:rPr lang="sk-SK" sz="4000" dirty="0" err="1" smtClean="0">
                <a:solidFill>
                  <a:srgbClr val="92D050"/>
                </a:solidFill>
              </a:rPr>
              <a:t>dotace</a:t>
            </a:r>
            <a:endParaRPr lang="sk-SK" dirty="0">
              <a:solidFill>
                <a:srgbClr val="92D050"/>
              </a:solidFill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683568" y="2708920"/>
          <a:ext cx="7467600" cy="1920240"/>
        </p:xfrm>
        <a:graphic>
          <a:graphicData uri="http://schemas.openxmlformats.org/drawingml/2006/table">
            <a:tbl>
              <a:tblPr firstRow="1" bandRow="1">
                <a:solidFill>
                  <a:srgbClr val="92D050"/>
                </a:solidFill>
                <a:tableStyleId>{775DCB02-9BB8-47FD-8907-85C794F793BA}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err="1" smtClean="0"/>
                        <a:t>Vzdělávací</a:t>
                      </a:r>
                      <a:r>
                        <a:rPr lang="sk-SK" baseline="0" dirty="0" smtClean="0"/>
                        <a:t> </a:t>
                      </a:r>
                      <a:r>
                        <a:rPr lang="sk-SK" baseline="0" dirty="0" err="1" smtClean="0"/>
                        <a:t>oblast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Vzdelávací obory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1. Stupeň</a:t>
                      </a:r>
                    </a:p>
                    <a:p>
                      <a:pPr algn="ctr"/>
                      <a:r>
                        <a:rPr lang="sk-SK" dirty="0" smtClean="0"/>
                        <a:t>1.- 5. ročník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2. Stupeň</a:t>
                      </a:r>
                    </a:p>
                    <a:p>
                      <a:pPr algn="ctr"/>
                      <a:r>
                        <a:rPr lang="sk-SK" dirty="0" smtClean="0"/>
                        <a:t>6.- 9.</a:t>
                      </a:r>
                      <a:r>
                        <a:rPr lang="sk-SK" baseline="0" dirty="0" smtClean="0"/>
                        <a:t> ročník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Umění</a:t>
                      </a:r>
                      <a:r>
                        <a:rPr kumimoji="0" lang="sk-SK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kumimoji="0" lang="sk-SK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kultura</a:t>
                      </a:r>
                      <a:r>
                        <a:rPr kumimoji="0" lang="sk-SK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Výtvarná výchova 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10</a:t>
                      </a:r>
                      <a:endParaRPr lang="sk-SK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8</a:t>
                      </a:r>
                      <a:endParaRPr lang="sk-SK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Hudební</a:t>
                      </a:r>
                      <a:r>
                        <a:rPr kumimoji="0" lang="sk-SK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výchova</a:t>
                      </a:r>
                      <a:endParaRPr kumimoji="0" lang="sk-SK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ĺžnik 4"/>
          <p:cNvSpPr/>
          <p:nvPr/>
        </p:nvSpPr>
        <p:spPr>
          <a:xfrm>
            <a:off x="971600" y="4797152"/>
            <a:ext cx="5976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dirty="0" smtClean="0"/>
          </a:p>
          <a:p>
            <a:r>
              <a:rPr lang="sk-SK" dirty="0" err="1" smtClean="0"/>
              <a:t>Vzdělávací</a:t>
            </a:r>
            <a:r>
              <a:rPr lang="sk-SK" dirty="0" smtClean="0"/>
              <a:t> obsah </a:t>
            </a:r>
            <a:r>
              <a:rPr lang="sk-SK" dirty="0" err="1" smtClean="0"/>
              <a:t>vzdělávacích</a:t>
            </a:r>
            <a:r>
              <a:rPr lang="sk-SK" dirty="0" smtClean="0"/>
              <a:t> </a:t>
            </a:r>
            <a:r>
              <a:rPr lang="sk-SK" dirty="0" err="1" smtClean="0"/>
              <a:t>oborů</a:t>
            </a:r>
            <a:r>
              <a:rPr lang="sk-SK" dirty="0" smtClean="0"/>
              <a:t> </a:t>
            </a:r>
            <a:r>
              <a:rPr lang="sk-SK" b="1" i="1" dirty="0" err="1" smtClean="0"/>
              <a:t>Hudební</a:t>
            </a:r>
            <a:r>
              <a:rPr lang="sk-SK" b="1" i="1" dirty="0" smtClean="0"/>
              <a:t> výchova </a:t>
            </a:r>
            <a:r>
              <a:rPr lang="sk-SK" i="1" dirty="0" smtClean="0"/>
              <a:t>a Výtvarná výchova je </a:t>
            </a:r>
            <a:r>
              <a:rPr lang="sk-SK" i="1" dirty="0" err="1" smtClean="0"/>
              <a:t>realizován</a:t>
            </a:r>
            <a:r>
              <a:rPr lang="sk-SK" i="1" dirty="0" smtClean="0"/>
              <a:t> </a:t>
            </a:r>
            <a:r>
              <a:rPr lang="sk-SK" i="1" dirty="0" err="1" smtClean="0"/>
              <a:t>ve</a:t>
            </a:r>
            <a:r>
              <a:rPr lang="sk-SK" i="1" dirty="0" smtClean="0"/>
              <a:t> </a:t>
            </a:r>
            <a:r>
              <a:rPr lang="sk-SK" i="1" dirty="0" err="1" smtClean="0"/>
              <a:t>všech</a:t>
            </a:r>
            <a:r>
              <a:rPr lang="sk-SK" i="1" dirty="0" smtClean="0"/>
              <a:t> </a:t>
            </a:r>
            <a:r>
              <a:rPr lang="sk-SK" i="1" dirty="0" err="1" smtClean="0"/>
              <a:t>ročnících</a:t>
            </a:r>
            <a:r>
              <a:rPr lang="sk-SK" i="1" dirty="0" smtClean="0"/>
              <a:t> </a:t>
            </a:r>
            <a:r>
              <a:rPr lang="sk-SK" i="1" dirty="0" err="1" smtClean="0"/>
              <a:t>základního</a:t>
            </a:r>
            <a:r>
              <a:rPr lang="sk-SK" i="1" dirty="0" smtClean="0"/>
              <a:t> </a:t>
            </a:r>
            <a:r>
              <a:rPr lang="sk-SK" i="1" dirty="0" err="1" smtClean="0"/>
              <a:t>vzdělávání</a:t>
            </a:r>
            <a:r>
              <a:rPr lang="sk-SK" i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74242"/>
          </a:xfrm>
          <a:effectLst>
            <a:reflection blurRad="6350" stA="50000" endA="300" endPos="55000" dir="5400000" sy="-100000" algn="bl" rotWithShape="0"/>
          </a:effectLst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>
                <a:solidFill>
                  <a:srgbClr val="92D050"/>
                </a:solidFill>
              </a:rPr>
              <a:t>Učební obsah </a:t>
            </a:r>
            <a:r>
              <a:rPr lang="sk-SK" b="1" dirty="0" err="1" smtClean="0">
                <a:solidFill>
                  <a:srgbClr val="92D050"/>
                </a:solidFill>
              </a:rPr>
              <a:t>vzdělávacího</a:t>
            </a:r>
            <a:r>
              <a:rPr lang="sk-SK" b="1" dirty="0" smtClean="0">
                <a:solidFill>
                  <a:srgbClr val="92D050"/>
                </a:solidFill>
              </a:rPr>
              <a:t> oboru </a:t>
            </a:r>
            <a:r>
              <a:rPr lang="sk-SK" b="1" dirty="0" err="1" smtClean="0">
                <a:solidFill>
                  <a:srgbClr val="92D050"/>
                </a:solidFill>
              </a:rPr>
              <a:t>Hudební</a:t>
            </a:r>
            <a:r>
              <a:rPr lang="sk-SK" b="1" dirty="0" smtClean="0">
                <a:solidFill>
                  <a:srgbClr val="92D050"/>
                </a:solidFill>
              </a:rPr>
              <a:t> výchova je </a:t>
            </a:r>
            <a:r>
              <a:rPr lang="sk-SK" b="1" dirty="0" err="1" smtClean="0">
                <a:solidFill>
                  <a:srgbClr val="92D050"/>
                </a:solidFill>
              </a:rPr>
              <a:t>strukturován</a:t>
            </a:r>
            <a:r>
              <a:rPr lang="sk-SK" b="1" dirty="0" smtClean="0">
                <a:solidFill>
                  <a:srgbClr val="92D050"/>
                </a:solidFill>
              </a:rPr>
              <a:t> na:</a:t>
            </a:r>
            <a:endParaRPr lang="sk-SK" b="1" dirty="0">
              <a:solidFill>
                <a:srgbClr val="92D05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3356992"/>
            <a:ext cx="8229600" cy="3129211"/>
          </a:xfrm>
        </p:spPr>
        <p:txBody>
          <a:bodyPr/>
          <a:lstStyle/>
          <a:p>
            <a:r>
              <a:rPr lang="sk-SK" dirty="0" err="1" smtClean="0"/>
              <a:t>Vokální</a:t>
            </a:r>
            <a:r>
              <a:rPr lang="sk-SK" dirty="0" smtClean="0"/>
              <a:t> </a:t>
            </a:r>
            <a:r>
              <a:rPr lang="sk-SK" dirty="0" err="1" smtClean="0"/>
              <a:t>činnost</a:t>
            </a:r>
            <a:r>
              <a:rPr lang="sk-SK" dirty="0" smtClean="0"/>
              <a:t> a </a:t>
            </a:r>
            <a:r>
              <a:rPr lang="sk-SK" dirty="0" err="1" smtClean="0"/>
              <a:t>instrumentální</a:t>
            </a:r>
            <a:r>
              <a:rPr lang="sk-SK" dirty="0" smtClean="0"/>
              <a:t> </a:t>
            </a:r>
            <a:r>
              <a:rPr lang="sk-SK" dirty="0" err="1" smtClean="0"/>
              <a:t>činnost</a:t>
            </a:r>
            <a:endParaRPr lang="sk-SK" dirty="0" smtClean="0"/>
          </a:p>
          <a:p>
            <a:r>
              <a:rPr lang="sk-SK" dirty="0" err="1" smtClean="0"/>
              <a:t>Poslechové</a:t>
            </a:r>
            <a:r>
              <a:rPr lang="sk-SK" dirty="0" smtClean="0"/>
              <a:t> činnosti</a:t>
            </a:r>
          </a:p>
          <a:p>
            <a:r>
              <a:rPr lang="sk-SK" dirty="0" err="1" smtClean="0"/>
              <a:t>Hudebně</a:t>
            </a:r>
            <a:r>
              <a:rPr lang="sk-SK" dirty="0" smtClean="0"/>
              <a:t> pohybové činnosti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effectLst>
            <a:reflection blurRad="6350" stA="50000" endA="300" endPos="55000" dir="5400000" sy="-100000" algn="bl" rotWithShape="0"/>
          </a:effectLst>
        </p:spPr>
        <p:txBody>
          <a:bodyPr>
            <a:normAutofit fontScale="90000"/>
          </a:bodyPr>
          <a:lstStyle/>
          <a:p>
            <a:pPr algn="ctr"/>
            <a:r>
              <a:rPr lang="sk-SK" b="1" u="sng" dirty="0">
                <a:solidFill>
                  <a:srgbClr val="92D050"/>
                </a:solidFill>
              </a:rPr>
              <a:t>VOKÁLNÍ ČINNOSTI A INSTRUMENTÁLNÍ ČINNOSTI</a:t>
            </a:r>
            <a:endParaRPr lang="sk-SK" u="sng" dirty="0">
              <a:solidFill>
                <a:srgbClr val="92D050"/>
              </a:solidFill>
            </a:endParaRPr>
          </a:p>
        </p:txBody>
      </p:sp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>
          <a:xfrm>
            <a:off x="467544" y="5661248"/>
            <a:ext cx="4040188" cy="838200"/>
          </a:xfrm>
        </p:spPr>
        <p:txBody>
          <a:bodyPr/>
          <a:lstStyle/>
          <a:p>
            <a:r>
              <a:rPr lang="sk-SK" dirty="0" smtClean="0"/>
              <a:t>1. stupeň</a:t>
            </a:r>
            <a:endParaRPr lang="sk-SK" dirty="0"/>
          </a:p>
        </p:txBody>
      </p:sp>
      <p:sp>
        <p:nvSpPr>
          <p:cNvPr id="7" name="Zástupný symbol textu 6"/>
          <p:cNvSpPr>
            <a:spLocks noGrp="1"/>
          </p:cNvSpPr>
          <p:nvPr>
            <p:ph type="body" sz="half" idx="3"/>
          </p:nvPr>
        </p:nvSpPr>
        <p:spPr>
          <a:xfrm>
            <a:off x="4644008" y="5733256"/>
            <a:ext cx="4041775" cy="838200"/>
          </a:xfrm>
        </p:spPr>
        <p:txBody>
          <a:bodyPr/>
          <a:lstStyle/>
          <a:p>
            <a:r>
              <a:rPr lang="sk-SK" dirty="0" smtClean="0"/>
              <a:t>2. stupeň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2"/>
          </p:nvPr>
        </p:nvSpPr>
        <p:spPr>
          <a:xfrm>
            <a:off x="467544" y="1772816"/>
            <a:ext cx="4040188" cy="3941763"/>
          </a:xfrm>
        </p:spPr>
        <p:txBody>
          <a:bodyPr>
            <a:normAutofit fontScale="92500" lnSpcReduction="10000"/>
          </a:bodyPr>
          <a:lstStyle/>
          <a:p>
            <a:r>
              <a:rPr lang="sk-SK" dirty="0" err="1"/>
              <a:t>rytmizace</a:t>
            </a:r>
            <a:r>
              <a:rPr lang="sk-SK" dirty="0"/>
              <a:t> </a:t>
            </a:r>
            <a:r>
              <a:rPr lang="sk-SK" dirty="0" err="1"/>
              <a:t>říkadel</a:t>
            </a:r>
            <a:r>
              <a:rPr lang="sk-SK" dirty="0"/>
              <a:t>, </a:t>
            </a:r>
            <a:r>
              <a:rPr lang="sk-SK" dirty="0" err="1"/>
              <a:t>zpěv</a:t>
            </a:r>
            <a:r>
              <a:rPr lang="sk-SK" dirty="0"/>
              <a:t> </a:t>
            </a:r>
            <a:r>
              <a:rPr lang="sk-SK" dirty="0" err="1"/>
              <a:t>lidových</a:t>
            </a:r>
            <a:r>
              <a:rPr lang="sk-SK" dirty="0"/>
              <a:t> a </a:t>
            </a:r>
            <a:r>
              <a:rPr lang="sk-SK" dirty="0" err="1"/>
              <a:t>umělých</a:t>
            </a:r>
            <a:r>
              <a:rPr lang="sk-SK" dirty="0"/>
              <a:t> </a:t>
            </a:r>
            <a:r>
              <a:rPr lang="sk-SK" dirty="0" err="1"/>
              <a:t>písní</a:t>
            </a:r>
            <a:r>
              <a:rPr lang="sk-SK" dirty="0"/>
              <a:t> </a:t>
            </a:r>
            <a:r>
              <a:rPr lang="sk-SK" dirty="0" err="1"/>
              <a:t>přiměřeného</a:t>
            </a:r>
            <a:r>
              <a:rPr lang="sk-SK" dirty="0"/>
              <a:t> rozsahu </a:t>
            </a:r>
          </a:p>
          <a:p>
            <a:r>
              <a:rPr lang="sk-SK" dirty="0" smtClean="0"/>
              <a:t>intonační </a:t>
            </a:r>
            <a:r>
              <a:rPr lang="sk-SK" dirty="0"/>
              <a:t>cvičení </a:t>
            </a:r>
          </a:p>
          <a:p>
            <a:r>
              <a:rPr lang="sk-SK" dirty="0" smtClean="0"/>
              <a:t>hra </a:t>
            </a:r>
            <a:r>
              <a:rPr lang="sk-SK" dirty="0"/>
              <a:t>na </a:t>
            </a:r>
            <a:r>
              <a:rPr lang="sk-SK" dirty="0" err="1"/>
              <a:t>tělo</a:t>
            </a:r>
            <a:r>
              <a:rPr lang="sk-SK" dirty="0"/>
              <a:t> </a:t>
            </a:r>
          </a:p>
          <a:p>
            <a:r>
              <a:rPr lang="sk-SK" dirty="0" smtClean="0"/>
              <a:t>grafický </a:t>
            </a:r>
            <a:r>
              <a:rPr lang="sk-SK" dirty="0"/>
              <a:t>záznam </a:t>
            </a:r>
            <a:r>
              <a:rPr lang="sk-SK" dirty="0" err="1"/>
              <a:t>melodie</a:t>
            </a:r>
            <a:r>
              <a:rPr lang="sk-SK" dirty="0"/>
              <a:t> </a:t>
            </a:r>
          </a:p>
          <a:p>
            <a:r>
              <a:rPr lang="sk-SK" dirty="0" smtClean="0"/>
              <a:t>hra </a:t>
            </a:r>
            <a:r>
              <a:rPr lang="sk-SK" dirty="0"/>
              <a:t>na nástroje </a:t>
            </a:r>
            <a:r>
              <a:rPr lang="sk-SK" dirty="0" err="1"/>
              <a:t>Orffova</a:t>
            </a:r>
            <a:r>
              <a:rPr lang="sk-SK" dirty="0"/>
              <a:t> </a:t>
            </a:r>
            <a:r>
              <a:rPr lang="sk-SK" dirty="0" err="1"/>
              <a:t>instrumentáře</a:t>
            </a:r>
            <a:r>
              <a:rPr lang="sk-SK" dirty="0"/>
              <a:t> (</a:t>
            </a:r>
            <a:r>
              <a:rPr lang="sk-SK" dirty="0" err="1"/>
              <a:t>interpretace</a:t>
            </a:r>
            <a:r>
              <a:rPr lang="sk-SK" dirty="0"/>
              <a:t> </a:t>
            </a:r>
            <a:r>
              <a:rPr lang="sk-SK" dirty="0" err="1"/>
              <a:t>těžkých</a:t>
            </a:r>
            <a:r>
              <a:rPr lang="sk-SK" dirty="0"/>
              <a:t> a </a:t>
            </a:r>
            <a:r>
              <a:rPr lang="sk-SK" dirty="0" err="1"/>
              <a:t>lehkých</a:t>
            </a:r>
            <a:r>
              <a:rPr lang="sk-SK" dirty="0"/>
              <a:t> </a:t>
            </a:r>
            <a:r>
              <a:rPr lang="sk-SK" dirty="0" err="1"/>
              <a:t>dob</a:t>
            </a:r>
            <a:r>
              <a:rPr lang="sk-SK" dirty="0"/>
              <a:t> v </a:t>
            </a:r>
            <a:r>
              <a:rPr lang="sk-SK" dirty="0" err="1"/>
              <a:t>dvou</a:t>
            </a:r>
            <a:r>
              <a:rPr lang="sk-SK" dirty="0"/>
              <a:t>, </a:t>
            </a:r>
            <a:r>
              <a:rPr lang="sk-SK" dirty="0" err="1"/>
              <a:t>tří</a:t>
            </a:r>
            <a:r>
              <a:rPr lang="sk-SK" dirty="0"/>
              <a:t> a </a:t>
            </a:r>
            <a:r>
              <a:rPr lang="sk-SK" dirty="0" err="1"/>
              <a:t>čtyřdobém</a:t>
            </a:r>
            <a:r>
              <a:rPr lang="sk-SK" dirty="0"/>
              <a:t> taktu, hra </a:t>
            </a:r>
            <a:r>
              <a:rPr lang="sk-SK" dirty="0" err="1"/>
              <a:t>doprovodu</a:t>
            </a:r>
            <a:endParaRPr lang="sk-SK" dirty="0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4"/>
          </p:nvPr>
        </p:nvSpPr>
        <p:spPr>
          <a:xfrm>
            <a:off x="4644008" y="1772816"/>
            <a:ext cx="4041775" cy="3941763"/>
          </a:xfrm>
        </p:spPr>
        <p:txBody>
          <a:bodyPr>
            <a:normAutofit lnSpcReduction="10000"/>
          </a:bodyPr>
          <a:lstStyle/>
          <a:p>
            <a:r>
              <a:rPr lang="sk-SK" dirty="0" err="1"/>
              <a:t>zpěv</a:t>
            </a:r>
            <a:r>
              <a:rPr lang="sk-SK" dirty="0"/>
              <a:t> </a:t>
            </a:r>
            <a:r>
              <a:rPr lang="sk-SK" dirty="0" err="1"/>
              <a:t>jednohlasu</a:t>
            </a:r>
            <a:r>
              <a:rPr lang="sk-SK" dirty="0"/>
              <a:t>  i </a:t>
            </a:r>
            <a:r>
              <a:rPr lang="sk-SK" dirty="0" err="1"/>
              <a:t>vícehlasu</a:t>
            </a:r>
            <a:r>
              <a:rPr lang="sk-SK" dirty="0"/>
              <a:t> (kánon) v </a:t>
            </a:r>
            <a:r>
              <a:rPr lang="sk-SK" dirty="0" err="1"/>
              <a:t>přiměřeném</a:t>
            </a:r>
            <a:r>
              <a:rPr lang="sk-SK" dirty="0"/>
              <a:t> rozsahu </a:t>
            </a:r>
          </a:p>
          <a:p>
            <a:r>
              <a:rPr lang="sk-SK" dirty="0" smtClean="0"/>
              <a:t>intonační </a:t>
            </a:r>
            <a:r>
              <a:rPr lang="sk-SK" dirty="0"/>
              <a:t>cvičení </a:t>
            </a:r>
          </a:p>
          <a:p>
            <a:r>
              <a:rPr lang="sk-SK" dirty="0" err="1" smtClean="0"/>
              <a:t>seznámení</a:t>
            </a:r>
            <a:r>
              <a:rPr lang="sk-SK" dirty="0" smtClean="0"/>
              <a:t> </a:t>
            </a:r>
            <a:r>
              <a:rPr lang="sk-SK" dirty="0"/>
              <a:t>s grafickým </a:t>
            </a:r>
            <a:r>
              <a:rPr lang="sk-SK" dirty="0" err="1"/>
              <a:t>záznamem</a:t>
            </a:r>
            <a:r>
              <a:rPr lang="sk-SK" dirty="0"/>
              <a:t> </a:t>
            </a:r>
            <a:r>
              <a:rPr lang="sk-SK" dirty="0" err="1"/>
              <a:t>melodie</a:t>
            </a:r>
            <a:r>
              <a:rPr lang="sk-SK" dirty="0"/>
              <a:t> </a:t>
            </a:r>
          </a:p>
          <a:p>
            <a:r>
              <a:rPr lang="sk-SK" dirty="0" smtClean="0"/>
              <a:t>hra </a:t>
            </a:r>
            <a:r>
              <a:rPr lang="sk-SK" dirty="0"/>
              <a:t>na </a:t>
            </a:r>
            <a:r>
              <a:rPr lang="sk-SK" dirty="0" err="1"/>
              <a:t>tělo</a:t>
            </a:r>
            <a:r>
              <a:rPr lang="sk-SK" dirty="0"/>
              <a:t>, nástroje </a:t>
            </a:r>
            <a:r>
              <a:rPr lang="sk-SK" dirty="0" err="1"/>
              <a:t>Orffova</a:t>
            </a:r>
            <a:r>
              <a:rPr lang="sk-SK" dirty="0"/>
              <a:t> </a:t>
            </a:r>
            <a:r>
              <a:rPr lang="sk-SK" dirty="0" err="1"/>
              <a:t>instrumentáře</a:t>
            </a:r>
            <a:r>
              <a:rPr lang="sk-SK" dirty="0"/>
              <a:t> (</a:t>
            </a:r>
            <a:r>
              <a:rPr lang="sk-SK" dirty="0" err="1"/>
              <a:t>ostinátní</a:t>
            </a:r>
            <a:r>
              <a:rPr lang="sk-SK" dirty="0"/>
              <a:t> </a:t>
            </a:r>
            <a:r>
              <a:rPr lang="sk-SK" dirty="0" err="1"/>
              <a:t>doprovod</a:t>
            </a:r>
            <a:r>
              <a:rPr lang="sk-SK" dirty="0"/>
              <a:t>, </a:t>
            </a:r>
            <a:r>
              <a:rPr lang="sk-SK" dirty="0" err="1"/>
              <a:t>prodleva</a:t>
            </a:r>
            <a:r>
              <a:rPr lang="sk-SK" dirty="0"/>
              <a:t> apod.)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995710"/>
          </a:xfrm>
          <a:effectLst>
            <a:reflection blurRad="6350" stA="50000" endA="300" endPos="55000" dir="5400000" sy="-100000" algn="bl" rotWithShape="0"/>
          </a:effectLst>
        </p:spPr>
        <p:txBody>
          <a:bodyPr>
            <a:normAutofit/>
          </a:bodyPr>
          <a:lstStyle/>
          <a:p>
            <a:pPr algn="ctr"/>
            <a:r>
              <a:rPr lang="sk-SK" b="1" u="sng" dirty="0">
                <a:solidFill>
                  <a:srgbClr val="92D050"/>
                </a:solidFill>
              </a:rPr>
              <a:t>POSLECHOVÉ ČINNOSTI</a:t>
            </a:r>
            <a:endParaRPr lang="sk-SK" u="sng" dirty="0">
              <a:solidFill>
                <a:srgbClr val="92D050"/>
              </a:solidFill>
            </a:endParaRPr>
          </a:p>
        </p:txBody>
      </p:sp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1. stupeň</a:t>
            </a:r>
            <a:endParaRPr lang="sk-SK" dirty="0"/>
          </a:p>
        </p:txBody>
      </p:sp>
      <p:sp>
        <p:nvSpPr>
          <p:cNvPr id="7" name="Zástupný symbol textu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sk-SK" dirty="0" smtClean="0"/>
              <a:t>2. stupeň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sk-SK" dirty="0"/>
              <a:t>výška, </a:t>
            </a:r>
            <a:r>
              <a:rPr lang="sk-SK" dirty="0" err="1"/>
              <a:t>síla</a:t>
            </a:r>
            <a:r>
              <a:rPr lang="sk-SK" dirty="0"/>
              <a:t>, </a:t>
            </a:r>
            <a:r>
              <a:rPr lang="sk-SK" dirty="0" err="1"/>
              <a:t>délka</a:t>
            </a:r>
            <a:r>
              <a:rPr lang="sk-SK" dirty="0"/>
              <a:t> tónu </a:t>
            </a:r>
          </a:p>
          <a:p>
            <a:r>
              <a:rPr lang="sk-SK" dirty="0" err="1" smtClean="0"/>
              <a:t>rozpoznávání</a:t>
            </a:r>
            <a:r>
              <a:rPr lang="sk-SK" dirty="0" smtClean="0"/>
              <a:t> </a:t>
            </a:r>
            <a:r>
              <a:rPr lang="sk-SK" dirty="0"/>
              <a:t>tempa a rytmu </a:t>
            </a:r>
          </a:p>
          <a:p>
            <a:r>
              <a:rPr lang="sk-SK" dirty="0" err="1" smtClean="0"/>
              <a:t>zpěvní</a:t>
            </a:r>
            <a:r>
              <a:rPr lang="sk-SK" dirty="0" smtClean="0"/>
              <a:t> </a:t>
            </a:r>
            <a:r>
              <a:rPr lang="sk-SK" dirty="0"/>
              <a:t>hlasy </a:t>
            </a:r>
          </a:p>
          <a:p>
            <a:r>
              <a:rPr lang="sk-SK" dirty="0" smtClean="0"/>
              <a:t>zvuk </a:t>
            </a:r>
            <a:r>
              <a:rPr lang="sk-SK" dirty="0" err="1"/>
              <a:t>hudebních</a:t>
            </a:r>
            <a:r>
              <a:rPr lang="sk-SK" dirty="0"/>
              <a:t> </a:t>
            </a:r>
            <a:r>
              <a:rPr lang="sk-SK" dirty="0" err="1"/>
              <a:t>nástrojů</a:t>
            </a:r>
            <a:r>
              <a:rPr lang="sk-SK" dirty="0"/>
              <a:t> </a:t>
            </a:r>
          </a:p>
          <a:p>
            <a:r>
              <a:rPr lang="sk-SK" dirty="0" err="1" smtClean="0"/>
              <a:t>slavné</a:t>
            </a:r>
            <a:r>
              <a:rPr lang="sk-SK" dirty="0" smtClean="0"/>
              <a:t> </a:t>
            </a:r>
            <a:r>
              <a:rPr lang="sk-SK" dirty="0" err="1"/>
              <a:t>melodie</a:t>
            </a:r>
            <a:r>
              <a:rPr lang="sk-SK" dirty="0"/>
              <a:t> a skladby, skladby určené </a:t>
            </a:r>
            <a:r>
              <a:rPr lang="sk-SK" dirty="0" err="1"/>
              <a:t>dětem</a:t>
            </a:r>
            <a:r>
              <a:rPr lang="sk-SK" dirty="0"/>
              <a:t>, </a:t>
            </a:r>
            <a:r>
              <a:rPr lang="sk-SK" dirty="0" err="1"/>
              <a:t>nejvýznamnější</a:t>
            </a:r>
            <a:r>
              <a:rPr lang="sk-SK" dirty="0"/>
              <a:t> </a:t>
            </a:r>
            <a:r>
              <a:rPr lang="sk-SK" dirty="0" err="1"/>
              <a:t>hudební</a:t>
            </a:r>
            <a:r>
              <a:rPr lang="sk-SK" dirty="0"/>
              <a:t> </a:t>
            </a:r>
            <a:r>
              <a:rPr lang="sk-SK" dirty="0" err="1"/>
              <a:t>skladatelé</a:t>
            </a:r>
            <a:r>
              <a:rPr lang="sk-SK" dirty="0"/>
              <a:t> </a:t>
            </a:r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sk-SK" dirty="0" err="1"/>
              <a:t>rozlišování</a:t>
            </a:r>
            <a:r>
              <a:rPr lang="sk-SK" dirty="0"/>
              <a:t> </a:t>
            </a:r>
            <a:r>
              <a:rPr lang="sk-SK" dirty="0" err="1"/>
              <a:t>zpěvních</a:t>
            </a:r>
            <a:r>
              <a:rPr lang="sk-SK" dirty="0"/>
              <a:t> </a:t>
            </a:r>
            <a:r>
              <a:rPr lang="sk-SK" dirty="0" err="1"/>
              <a:t>hlasů</a:t>
            </a:r>
            <a:r>
              <a:rPr lang="sk-SK" dirty="0"/>
              <a:t> </a:t>
            </a:r>
          </a:p>
          <a:p>
            <a:r>
              <a:rPr lang="sk-SK" dirty="0" err="1" smtClean="0"/>
              <a:t>hudební</a:t>
            </a:r>
            <a:r>
              <a:rPr lang="sk-SK" dirty="0" smtClean="0"/>
              <a:t> </a:t>
            </a:r>
            <a:r>
              <a:rPr lang="sk-SK" dirty="0"/>
              <a:t>nástroje </a:t>
            </a:r>
          </a:p>
          <a:p>
            <a:r>
              <a:rPr lang="sk-SK" dirty="0" err="1" smtClean="0"/>
              <a:t>hudební</a:t>
            </a:r>
            <a:r>
              <a:rPr lang="sk-SK" dirty="0" smtClean="0"/>
              <a:t> </a:t>
            </a:r>
            <a:r>
              <a:rPr lang="sk-SK" dirty="0" err="1"/>
              <a:t>uskupení</a:t>
            </a:r>
            <a:r>
              <a:rPr lang="sk-SK" dirty="0"/>
              <a:t> </a:t>
            </a:r>
          </a:p>
          <a:p>
            <a:r>
              <a:rPr lang="sk-SK" dirty="0" err="1" smtClean="0"/>
              <a:t>hudebně</a:t>
            </a:r>
            <a:r>
              <a:rPr lang="sk-SK" dirty="0" smtClean="0"/>
              <a:t> </a:t>
            </a:r>
            <a:r>
              <a:rPr lang="sk-SK" dirty="0" err="1"/>
              <a:t>vyjadřovací</a:t>
            </a:r>
            <a:r>
              <a:rPr lang="sk-SK" dirty="0"/>
              <a:t> </a:t>
            </a:r>
            <a:r>
              <a:rPr lang="sk-SK" dirty="0" err="1"/>
              <a:t>prostředky</a:t>
            </a:r>
            <a:r>
              <a:rPr lang="sk-SK" dirty="0"/>
              <a:t>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skladbě</a:t>
            </a:r>
            <a:r>
              <a:rPr lang="sk-SK" dirty="0"/>
              <a:t>, </a:t>
            </a:r>
            <a:r>
              <a:rPr lang="sk-SK" dirty="0" err="1"/>
              <a:t>mimohudební</a:t>
            </a:r>
            <a:r>
              <a:rPr lang="sk-SK" dirty="0"/>
              <a:t> obsah </a:t>
            </a:r>
            <a:r>
              <a:rPr lang="sk-SK" dirty="0" err="1"/>
              <a:t>díla</a:t>
            </a:r>
            <a:r>
              <a:rPr lang="sk-SK" dirty="0"/>
              <a:t> </a:t>
            </a:r>
          </a:p>
          <a:p>
            <a:r>
              <a:rPr lang="sk-SK" dirty="0" err="1" smtClean="0"/>
              <a:t>hudební</a:t>
            </a:r>
            <a:r>
              <a:rPr lang="sk-SK" dirty="0" smtClean="0"/>
              <a:t> </a:t>
            </a:r>
            <a:r>
              <a:rPr lang="sk-SK" dirty="0" err="1"/>
              <a:t>žánry</a:t>
            </a:r>
            <a:r>
              <a:rPr lang="sk-SK" dirty="0"/>
              <a:t> </a:t>
            </a:r>
          </a:p>
          <a:p>
            <a:r>
              <a:rPr lang="sk-SK" dirty="0" err="1" smtClean="0"/>
              <a:t>nejvýznamnější</a:t>
            </a:r>
            <a:r>
              <a:rPr lang="sk-SK" dirty="0" smtClean="0"/>
              <a:t> </a:t>
            </a:r>
            <a:r>
              <a:rPr lang="sk-SK" dirty="0" err="1"/>
              <a:t>hudební</a:t>
            </a:r>
            <a:r>
              <a:rPr lang="sk-SK" dirty="0"/>
              <a:t> </a:t>
            </a:r>
            <a:r>
              <a:rPr lang="sk-SK" dirty="0" err="1"/>
              <a:t>skladatelé</a:t>
            </a:r>
            <a:r>
              <a:rPr lang="sk-SK" dirty="0"/>
              <a:t> a </a:t>
            </a:r>
            <a:r>
              <a:rPr lang="sk-SK" dirty="0" err="1"/>
              <a:t>jejich</a:t>
            </a:r>
            <a:r>
              <a:rPr lang="sk-SK" dirty="0"/>
              <a:t> </a:t>
            </a:r>
            <a:r>
              <a:rPr lang="sk-SK" dirty="0" err="1"/>
              <a:t>dílo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36104"/>
          </a:xfrm>
          <a:effectLst>
            <a:reflection blurRad="6350" stA="50000" endA="300" endPos="55000" dir="5400000" sy="-100000" algn="bl" rotWithShape="0"/>
          </a:effectLst>
        </p:spPr>
        <p:txBody>
          <a:bodyPr>
            <a:normAutofit/>
          </a:bodyPr>
          <a:lstStyle/>
          <a:p>
            <a:pPr algn="ctr"/>
            <a:r>
              <a:rPr lang="sk-SK" b="1" u="sng" dirty="0">
                <a:solidFill>
                  <a:srgbClr val="92D050"/>
                </a:solidFill>
              </a:rPr>
              <a:t>HUDEBNĚ POHYBOVÉ ČINNOSTI</a:t>
            </a:r>
            <a:endParaRPr lang="sk-SK" u="sng" dirty="0">
              <a:solidFill>
                <a:srgbClr val="92D050"/>
              </a:solidFill>
            </a:endParaRPr>
          </a:p>
        </p:txBody>
      </p:sp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1. stupeň</a:t>
            </a:r>
            <a:endParaRPr lang="sk-SK" dirty="0"/>
          </a:p>
        </p:txBody>
      </p:sp>
      <p:sp>
        <p:nvSpPr>
          <p:cNvPr id="7" name="Zástupný symbol textu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sk-SK" dirty="0" smtClean="0"/>
              <a:t>2. stupeň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2"/>
          </p:nvPr>
        </p:nvSpPr>
        <p:spPr>
          <a:xfrm>
            <a:off x="467544" y="2132856"/>
            <a:ext cx="4040188" cy="3941763"/>
          </a:xfrm>
        </p:spPr>
        <p:txBody>
          <a:bodyPr>
            <a:normAutofit/>
          </a:bodyPr>
          <a:lstStyle/>
          <a:p>
            <a:r>
              <a:rPr lang="sk-SK" dirty="0"/>
              <a:t>pochod </a:t>
            </a:r>
            <a:r>
              <a:rPr lang="sk-SK" dirty="0" err="1"/>
              <a:t>podle</a:t>
            </a:r>
            <a:r>
              <a:rPr lang="sk-SK" dirty="0"/>
              <a:t> </a:t>
            </a:r>
            <a:r>
              <a:rPr lang="sk-SK" dirty="0" err="1"/>
              <a:t>hudebního</a:t>
            </a:r>
            <a:r>
              <a:rPr lang="sk-SK" dirty="0"/>
              <a:t> </a:t>
            </a:r>
            <a:r>
              <a:rPr lang="sk-SK" dirty="0" err="1"/>
              <a:t>doprovodu</a:t>
            </a:r>
            <a:r>
              <a:rPr lang="sk-SK" dirty="0"/>
              <a:t> </a:t>
            </a:r>
          </a:p>
          <a:p>
            <a:r>
              <a:rPr lang="sk-SK" dirty="0" smtClean="0"/>
              <a:t>pohybové </a:t>
            </a:r>
            <a:r>
              <a:rPr lang="sk-SK" dirty="0"/>
              <a:t>hry s </a:t>
            </a:r>
            <a:r>
              <a:rPr lang="sk-SK" dirty="0" err="1"/>
              <a:t>říkadly</a:t>
            </a:r>
            <a:r>
              <a:rPr lang="sk-SK" dirty="0"/>
              <a:t> a </a:t>
            </a:r>
            <a:r>
              <a:rPr lang="sk-SK" dirty="0" err="1"/>
              <a:t>dětskými</a:t>
            </a:r>
            <a:r>
              <a:rPr lang="sk-SK" dirty="0"/>
              <a:t> </a:t>
            </a:r>
            <a:r>
              <a:rPr lang="sk-SK" dirty="0" err="1"/>
              <a:t>popěvky</a:t>
            </a:r>
            <a:endParaRPr lang="sk-SK" dirty="0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sk-SK" dirty="0" err="1"/>
              <a:t>taktování</a:t>
            </a:r>
            <a:r>
              <a:rPr lang="sk-SK" dirty="0"/>
              <a:t> a pohyb na hudbu </a:t>
            </a:r>
          </a:p>
          <a:p>
            <a:r>
              <a:rPr lang="sk-SK" dirty="0" err="1" smtClean="0"/>
              <a:t>hudebně</a:t>
            </a:r>
            <a:r>
              <a:rPr lang="sk-SK" dirty="0" smtClean="0"/>
              <a:t> </a:t>
            </a:r>
            <a:r>
              <a:rPr lang="sk-SK" dirty="0"/>
              <a:t>pohybové hry </a:t>
            </a:r>
          </a:p>
          <a:p>
            <a:r>
              <a:rPr lang="sk-SK" dirty="0" smtClean="0"/>
              <a:t>základní </a:t>
            </a:r>
            <a:r>
              <a:rPr lang="sk-SK" dirty="0"/>
              <a:t>taneční kroky klasických nebo </a:t>
            </a:r>
            <a:r>
              <a:rPr lang="sk-SK" dirty="0" err="1"/>
              <a:t>moderních</a:t>
            </a:r>
            <a:r>
              <a:rPr lang="sk-SK" dirty="0"/>
              <a:t> </a:t>
            </a:r>
            <a:r>
              <a:rPr lang="sk-SK" dirty="0" err="1"/>
              <a:t>tanců</a:t>
            </a:r>
            <a:r>
              <a:rPr lang="sk-SK" dirty="0"/>
              <a:t> </a:t>
            </a:r>
          </a:p>
          <a:p>
            <a:r>
              <a:rPr lang="sk-SK" dirty="0" smtClean="0"/>
              <a:t>relaxační </a:t>
            </a:r>
            <a:r>
              <a:rPr lang="sk-SK" dirty="0"/>
              <a:t>techniky, </a:t>
            </a:r>
            <a:r>
              <a:rPr lang="sk-SK" dirty="0" err="1"/>
              <a:t>muzikoterapie</a:t>
            </a:r>
            <a:r>
              <a:rPr lang="sk-SK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195</TotalTime>
  <Words>739</Words>
  <Application>Microsoft Office PowerPoint</Application>
  <PresentationFormat>Prezentácia na obrazovke (4:3)</PresentationFormat>
  <Paragraphs>145</Paragraphs>
  <Slides>21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21</vt:i4>
      </vt:variant>
    </vt:vector>
  </HeadingPairs>
  <TitlesOfParts>
    <vt:vector size="22" baseType="lpstr">
      <vt:lpstr>Technický</vt:lpstr>
      <vt:lpstr>Snímka 1</vt:lpstr>
      <vt:lpstr>Na co se ve vyučovacím předmětu soustředit</vt:lpstr>
      <vt:lpstr>Snímka 3</vt:lpstr>
      <vt:lpstr>Vzdělávací oblasti </vt:lpstr>
      <vt:lpstr>Rámcový učebný plán minimální časová dotace</vt:lpstr>
      <vt:lpstr>Učební obsah vzdělávacího oboru Hudební výchova je strukturován na:</vt:lpstr>
      <vt:lpstr>VOKÁLNÍ ČINNOSTI A INSTRUMENTÁLNÍ ČINNOSTI</vt:lpstr>
      <vt:lpstr>POSLECHOVÉ ČINNOSTI</vt:lpstr>
      <vt:lpstr>HUDEBNĚ POHYBOVÉ ČINNOSTI</vt:lpstr>
      <vt:lpstr>Rozcvička</vt:lpstr>
      <vt:lpstr>Snímka 11</vt:lpstr>
      <vt:lpstr>Očekávané výstupy  1. stupeň</vt:lpstr>
      <vt:lpstr>Očekávané výstupy  2. stupeň</vt:lpstr>
      <vt:lpstr>Zdroje:</vt:lpstr>
      <vt:lpstr>Uvítání</vt:lpstr>
      <vt:lpstr>Vánoce</vt:lpstr>
      <vt:lpstr>Koleda - Půjdem spolu do Betléma </vt:lpstr>
      <vt:lpstr>Dechová cvičení </vt:lpstr>
      <vt:lpstr>Rozezpívání</vt:lpstr>
      <vt:lpstr>Zpěv koledy</vt:lpstr>
      <vt:lpstr>Ukončení hodiny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klara</dc:creator>
  <cp:lastModifiedBy>klara</cp:lastModifiedBy>
  <cp:revision>22</cp:revision>
  <dcterms:created xsi:type="dcterms:W3CDTF">2012-11-27T16:18:04Z</dcterms:created>
  <dcterms:modified xsi:type="dcterms:W3CDTF">2012-12-03T15:27:56Z</dcterms:modified>
</cp:coreProperties>
</file>