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8" r:id="rId20"/>
    <p:sldId id="279" r:id="rId21"/>
    <p:sldId id="281" r:id="rId22"/>
    <p:sldId id="273" r:id="rId23"/>
    <p:sldId id="282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17" autoAdjust="0"/>
    <p:restoredTop sz="94660"/>
  </p:normalViewPr>
  <p:slideViewPr>
    <p:cSldViewPr>
      <p:cViewPr varScale="1">
        <p:scale>
          <a:sx n="88" d="100"/>
          <a:sy n="88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F1AE5C1-3B68-4193-AF2C-EDC4268EB3D3}" type="datetimeFigureOut">
              <a:rPr lang="cs-CZ" smtClean="0"/>
              <a:pPr/>
              <a:t>9.12.2012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C44F2CB-DB97-4187-82D8-F69309618C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rvp.cz/wp-content/uploads/2009/12/RVP-ZSS_kor-final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2209800"/>
          </a:xfrm>
        </p:spPr>
        <p:txBody>
          <a:bodyPr>
            <a:normAutofit fontScale="90000"/>
          </a:bodyPr>
          <a:lstStyle/>
          <a:p>
            <a:r>
              <a:rPr lang="cs-CZ" sz="7600" b="1" dirty="0" smtClean="0">
                <a:latin typeface="Calibri" pitchFamily="34" charset="0"/>
                <a:cs typeface="Times New Roman" pitchFamily="18" charset="0"/>
              </a:rPr>
              <a:t>Tělesná výchova na ZŠS</a:t>
            </a:r>
            <a:r>
              <a:rPr lang="cs-CZ" sz="67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cs-CZ" sz="6700" b="1" dirty="0" smtClean="0">
                <a:latin typeface="Calibri" pitchFamily="34" charset="0"/>
                <a:cs typeface="Times New Roman" pitchFamily="18" charset="0"/>
              </a:rPr>
            </a:br>
            <a:r>
              <a:rPr lang="cs-CZ" sz="4000" dirty="0" smtClean="0">
                <a:latin typeface="Calibri" pitchFamily="34" charset="0"/>
              </a:rPr>
              <a:t>-teoretická část</a:t>
            </a:r>
            <a:endParaRPr lang="cs-CZ" sz="4900" dirty="0"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Vypracovali:</a:t>
            </a:r>
          </a:p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Jan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Vrožina</a:t>
            </a:r>
            <a:endParaRPr lang="cs-CZ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Kristýna Vlasáková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507288" cy="1143000"/>
          </a:xfrm>
        </p:spPr>
        <p:txBody>
          <a:bodyPr>
            <a:noAutofit/>
          </a:bodyPr>
          <a:lstStyle/>
          <a:p>
            <a:r>
              <a:rPr lang="cs-CZ" sz="4400" b="1" u="sng" dirty="0" smtClean="0">
                <a:latin typeface="Calibri" pitchFamily="34" charset="0"/>
              </a:rPr>
              <a:t>Dělení RVP ZŠS dle stupně MP žáků</a:t>
            </a:r>
            <a:endParaRPr lang="cs-CZ" sz="44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6280"/>
          </a:xfrm>
        </p:spPr>
        <p:txBody>
          <a:bodyPr>
            <a:normAutofit/>
          </a:bodyPr>
          <a:lstStyle/>
          <a:p>
            <a:pPr algn="ctr"/>
            <a:endParaRPr lang="cs-CZ" sz="4000" dirty="0" smtClean="0">
              <a:latin typeface="Calibri" pitchFamily="34" charset="0"/>
            </a:endParaRPr>
          </a:p>
          <a:p>
            <a:pPr algn="ctr"/>
            <a:r>
              <a:rPr lang="cs-CZ" sz="4000" dirty="0" err="1" smtClean="0">
                <a:latin typeface="Calibri" pitchFamily="34" charset="0"/>
              </a:rPr>
              <a:t>I</a:t>
            </a:r>
            <a:r>
              <a:rPr lang="cs-CZ" sz="4000" dirty="0" smtClean="0">
                <a:latin typeface="Calibri" pitchFamily="34" charset="0"/>
              </a:rPr>
              <a:t>.Díl - Vzdělávání žáků se středně těžkým mentálním postižením</a:t>
            </a:r>
          </a:p>
          <a:p>
            <a:pPr algn="ctr"/>
            <a:endParaRPr lang="cs-CZ" sz="4000" dirty="0" smtClean="0">
              <a:latin typeface="Calibri" pitchFamily="34" charset="0"/>
            </a:endParaRPr>
          </a:p>
          <a:p>
            <a:pPr algn="ctr"/>
            <a:r>
              <a:rPr lang="cs-CZ" sz="4000" dirty="0" err="1" smtClean="0">
                <a:latin typeface="Calibri" pitchFamily="34" charset="0"/>
              </a:rPr>
              <a:t>II.Díl</a:t>
            </a:r>
            <a:r>
              <a:rPr lang="cs-CZ" sz="4000" dirty="0" smtClean="0">
                <a:latin typeface="Calibri" pitchFamily="34" charset="0"/>
              </a:rPr>
              <a:t>- Vzdělávání žáků s těžkým mentálním postižením a souběžným postižením více vadami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r>
              <a:rPr lang="cs-CZ" sz="4400" b="1" u="sng" dirty="0" err="1" smtClean="0">
                <a:latin typeface="Calibri" pitchFamily="34" charset="0"/>
              </a:rPr>
              <a:t>I</a:t>
            </a:r>
            <a:r>
              <a:rPr lang="cs-CZ" sz="4400" b="1" u="sng" dirty="0" smtClean="0">
                <a:latin typeface="Calibri" pitchFamily="34" charset="0"/>
              </a:rPr>
              <a:t>.Díl - Vzdělávání žáků se středně těžkým mentálním postižením</a:t>
            </a:r>
            <a:endParaRPr lang="cs-CZ" sz="4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latin typeface="Calibri" pitchFamily="34" charset="0"/>
              </a:rPr>
              <a:t>vzdělávací obsah je rozdělen do devíti vzdělávacích oblastí- Tělesná výchova patří spolu s Výchovou ke zdraví do oblasti Člověk a zdraví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Tělesná výchova pro žáky STMP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02221"/>
            <a:ext cx="8712968" cy="4951115"/>
          </a:xfrm>
        </p:spPr>
        <p:txBody>
          <a:bodyPr>
            <a:noAutofit/>
          </a:bodyPr>
          <a:lstStyle/>
          <a:p>
            <a:r>
              <a:rPr lang="cs-CZ" sz="2800" b="1" u="sng" dirty="0" smtClean="0">
                <a:latin typeface="Calibri" pitchFamily="34" charset="0"/>
              </a:rPr>
              <a:t>Očekávané výstupy:</a:t>
            </a:r>
          </a:p>
          <a:p>
            <a:pPr lvl="1"/>
            <a:r>
              <a:rPr lang="cs-CZ" sz="2800" dirty="0" smtClean="0">
                <a:latin typeface="Calibri" pitchFamily="34" charset="0"/>
              </a:rPr>
              <a:t>kladný vztah k pohybovým aktivitám</a:t>
            </a:r>
          </a:p>
          <a:p>
            <a:pPr lvl="1"/>
            <a:r>
              <a:rPr lang="cs-CZ" sz="2800" dirty="0" smtClean="0">
                <a:latin typeface="Calibri" pitchFamily="34" charset="0"/>
              </a:rPr>
              <a:t>osvojení základních pohybových lokomocí, dovedností a prostorové orientace podle individuálních předpokladů</a:t>
            </a:r>
          </a:p>
          <a:p>
            <a:pPr lvl="1"/>
            <a:r>
              <a:rPr lang="cs-CZ" sz="2800" dirty="0" smtClean="0">
                <a:latin typeface="Calibri" pitchFamily="34" charset="0"/>
              </a:rPr>
              <a:t>dodržování základních zásad bezpečnosti a hygieny při pohybových aktivitách a dodržování základních pravidel bezpečnosti silničního provozu</a:t>
            </a:r>
          </a:p>
          <a:p>
            <a:pPr lvl="1"/>
            <a:r>
              <a:rPr lang="cs-CZ" sz="2800" dirty="0" smtClean="0">
                <a:latin typeface="Calibri" pitchFamily="34" charset="0"/>
              </a:rPr>
              <a:t>základní příprava organismu před pohybovou činností a uklidnění organismu po ukončení činnosti</a:t>
            </a:r>
          </a:p>
          <a:p>
            <a:pPr lvl="1"/>
            <a:r>
              <a:rPr lang="cs-CZ" sz="2800" dirty="0" smtClean="0">
                <a:latin typeface="Calibri" pitchFamily="34" charset="0"/>
              </a:rPr>
              <a:t>dodržování fair-play v kolektivních sportech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Tělesná výchova pro žáky STMP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951115"/>
          </a:xfrm>
        </p:spPr>
        <p:txBody>
          <a:bodyPr>
            <a:noAutofit/>
          </a:bodyPr>
          <a:lstStyle/>
          <a:p>
            <a:r>
              <a:rPr lang="cs-CZ" sz="2900" b="1" u="sng" dirty="0" smtClean="0">
                <a:latin typeface="Calibri" pitchFamily="34" charset="0"/>
              </a:rPr>
              <a:t>Učivo</a:t>
            </a:r>
            <a:r>
              <a:rPr lang="cs-CZ" sz="2900" dirty="0" smtClean="0">
                <a:latin typeface="Calibri" pitchFamily="34" charset="0"/>
              </a:rPr>
              <a:t>-těchto výstupů se snažíme dosáhnout prostřednictvím vhodného učiva, RVP ZŠS jej dělí do 3 kategorií:</a:t>
            </a:r>
          </a:p>
          <a:p>
            <a:pPr lvl="1"/>
            <a:r>
              <a:rPr lang="cs-CZ" sz="2900" u="sng" dirty="0" smtClean="0">
                <a:latin typeface="Calibri" pitchFamily="34" charset="0"/>
              </a:rPr>
              <a:t>činnosti ovlivňující zdraví </a:t>
            </a:r>
            <a:r>
              <a:rPr lang="cs-CZ" sz="2900" dirty="0" smtClean="0">
                <a:latin typeface="Calibri" pitchFamily="34" charset="0"/>
              </a:rPr>
              <a:t>- příprava organismu před činností a uklidnění po činnosti (protahovací cvičení)</a:t>
            </a:r>
          </a:p>
          <a:p>
            <a:pPr lvl="1"/>
            <a:r>
              <a:rPr lang="cs-CZ" sz="2900" u="sng" dirty="0" smtClean="0">
                <a:latin typeface="Calibri" pitchFamily="34" charset="0"/>
              </a:rPr>
              <a:t>činnosti ovlivňující úroveň pohybových dovedností </a:t>
            </a:r>
            <a:r>
              <a:rPr lang="cs-CZ" sz="2900" dirty="0" smtClean="0">
                <a:latin typeface="Calibri" pitchFamily="34" charset="0"/>
              </a:rPr>
              <a:t>- rytmická cvičení, cvičení s náčiním, základy atletiky, týmové míčové hry, pohyb ve vodním prostředí</a:t>
            </a:r>
          </a:p>
          <a:p>
            <a:pPr lvl="1"/>
            <a:r>
              <a:rPr lang="cs-CZ" sz="2900" u="sng" dirty="0" smtClean="0">
                <a:latin typeface="Calibri" pitchFamily="34" charset="0"/>
              </a:rPr>
              <a:t>činnosti podporující pohybové učení </a:t>
            </a:r>
            <a:r>
              <a:rPr lang="cs-CZ" sz="2900" dirty="0" smtClean="0">
                <a:latin typeface="Calibri" pitchFamily="34" charset="0"/>
              </a:rPr>
              <a:t>- organizace při TV, zásady sportovního jednání - fair-play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Zdravotní tělesná výchova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696" y="1495008"/>
            <a:ext cx="8686800" cy="4526280"/>
          </a:xfrm>
        </p:spPr>
        <p:txBody>
          <a:bodyPr>
            <a:noAutofit/>
          </a:bodyPr>
          <a:lstStyle/>
          <a:p>
            <a:r>
              <a:rPr lang="cs-CZ" sz="3000" dirty="0" smtClean="0">
                <a:latin typeface="Calibri" pitchFamily="34" charset="0"/>
              </a:rPr>
              <a:t>forma povinné tělesné výchovy zřizovaná pro žáky s trvale nebo přechodně změněným zdravotním stavem</a:t>
            </a:r>
          </a:p>
          <a:p>
            <a:r>
              <a:rPr lang="cs-CZ" sz="3000" dirty="0" smtClean="0">
                <a:latin typeface="Calibri" pitchFamily="34" charset="0"/>
              </a:rPr>
              <a:t>žáci jsou zde zařazováni na doporučení lékaře</a:t>
            </a:r>
          </a:p>
          <a:p>
            <a:r>
              <a:rPr lang="cs-CZ" sz="3000" dirty="0" smtClean="0">
                <a:latin typeface="Calibri" pitchFamily="34" charset="0"/>
              </a:rPr>
              <a:t>obsah je upraven individuálně podle zdravotního stavu konkrétního žáka</a:t>
            </a:r>
          </a:p>
          <a:p>
            <a:r>
              <a:rPr lang="cs-CZ" sz="3000" dirty="0" smtClean="0">
                <a:latin typeface="Calibri" pitchFamily="34" charset="0"/>
              </a:rPr>
              <a:t>cílem je zlepšení zdravotního stavu či úplné odstranění oslabení</a:t>
            </a:r>
          </a:p>
          <a:p>
            <a:r>
              <a:rPr lang="cs-CZ" sz="3000" dirty="0" smtClean="0">
                <a:latin typeface="Calibri" pitchFamily="34" charset="0"/>
              </a:rPr>
              <a:t>učivo- zásady správného držení těla, různá relaxační, dechová a pohybová cvičení v závislosti na zdravotním stavu žáka</a:t>
            </a:r>
          </a:p>
          <a:p>
            <a:endParaRPr lang="cs-CZ" sz="3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680" y="485800"/>
            <a:ext cx="8686800" cy="1143000"/>
          </a:xfrm>
        </p:spPr>
        <p:txBody>
          <a:bodyPr>
            <a:noAutofit/>
          </a:bodyPr>
          <a:lstStyle/>
          <a:p>
            <a:r>
              <a:rPr lang="cs-CZ" sz="4400" b="1" u="sng" dirty="0" err="1" smtClean="0">
                <a:latin typeface="Calibri" pitchFamily="34" charset="0"/>
              </a:rPr>
              <a:t>II.Díl</a:t>
            </a:r>
            <a:r>
              <a:rPr lang="cs-CZ" sz="4400" b="1" u="sng" dirty="0" smtClean="0">
                <a:latin typeface="Calibri" pitchFamily="34" charset="0"/>
              </a:rPr>
              <a:t>- Vzdělávání žáků s TMP a souběžným postižením více vadami</a:t>
            </a:r>
            <a:endParaRPr lang="cs-CZ" sz="44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5048"/>
            <a:ext cx="8229600" cy="4526280"/>
          </a:xfrm>
        </p:spPr>
        <p:txBody>
          <a:bodyPr>
            <a:normAutofit/>
          </a:bodyPr>
          <a:lstStyle/>
          <a:p>
            <a:r>
              <a:rPr lang="cs-CZ" sz="3600" smtClean="0">
                <a:latin typeface="Calibri" pitchFamily="34" charset="0"/>
              </a:rPr>
              <a:t>vzdělávací </a:t>
            </a:r>
            <a:r>
              <a:rPr lang="cs-CZ" sz="3600" dirty="0" smtClean="0">
                <a:latin typeface="Calibri" pitchFamily="34" charset="0"/>
              </a:rPr>
              <a:t>obsah je rozdělen do pěti vzdělávacích oblastí- Tělesná výchova je zde nahrazena vzdělávacími obory Pohybová výchova, Zdravotní tělesná výchova a Rehabilitační tělesná výchova, které jsou zařazeny do vzdělávací oblasti Člověk a zdraví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Pohybová výchova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Pohybová výchova nahrazuje tělesnou výchovu z I. dílu, a proto jsou její náplň a účel obdobné, pouze jsou přizpůsobeny sníženým mentálním schopnostem žáků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Zdravotní tělesná výchova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Je obdobou zdravotní tělesné výchovy pro žáky se středně těžkým mentálním postižením, s ohledem na jejich snížené mentální schopnosti</a:t>
            </a:r>
            <a:endParaRPr lang="cs-CZ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Rehabilitační tělesná výchova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46236"/>
            <a:ext cx="8363272" cy="4951115"/>
          </a:xfrm>
        </p:spPr>
        <p:txBody>
          <a:bodyPr>
            <a:noAutofit/>
          </a:bodyPr>
          <a:lstStyle/>
          <a:p>
            <a:r>
              <a:rPr lang="cs-CZ" sz="3300" dirty="0" smtClean="0">
                <a:latin typeface="Calibri" pitchFamily="34" charset="0"/>
              </a:rPr>
              <a:t>alternativa zdravotní tělesné výchovy pro žáky s nejtěžšími formami mentálního postižení a se sníženou schopností spontánního pohybu</a:t>
            </a:r>
          </a:p>
          <a:p>
            <a:pPr lvl="0"/>
            <a:r>
              <a:rPr lang="cs-CZ" sz="3300" dirty="0" smtClean="0">
                <a:latin typeface="Calibri" pitchFamily="34" charset="0"/>
              </a:rPr>
              <a:t>snažíme se u žáků vzbudit kladný vztah k pohybovým aktivitám a motorickým cvičením, rozvíjet jejich motoriku a motivovat je ke snaze o samostatný pohyb</a:t>
            </a:r>
          </a:p>
          <a:p>
            <a:pPr lvl="0"/>
            <a:r>
              <a:rPr lang="cs-CZ" sz="3300" dirty="0" smtClean="0">
                <a:latin typeface="Calibri" pitchFamily="34" charset="0"/>
              </a:rPr>
              <a:t>učivo- rovnovážná a relaxační cvičení, pohyb ve vodě, alternativní formy terapie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cs-CZ" sz="4400" b="1" u="sng" dirty="0" smtClean="0">
                <a:latin typeface="Calibri" pitchFamily="34" charset="0"/>
              </a:rPr>
              <a:t>Rehabilitační vzdělávací program pomocné školy</a:t>
            </a:r>
            <a:endParaRPr lang="cs-CZ" sz="44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3040"/>
            <a:ext cx="8229600" cy="452628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Tělesné aktivity jsou uskutečňovány v rámci předmětů Hudební a pohybová výchova a Rehabilitační tělesná výchova</a:t>
            </a:r>
            <a:endParaRPr lang="cs-CZ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latin typeface="Calibri" pitchFamily="34" charset="0"/>
              </a:rPr>
              <a:t>Výchova na ZŠS obecně</a:t>
            </a:r>
            <a:endParaRPr lang="cs-CZ" sz="54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jsou zde vzdělávání žáci se </a:t>
            </a:r>
            <a:r>
              <a:rPr lang="cs-CZ" sz="3600" dirty="0">
                <a:latin typeface="Calibri" pitchFamily="34" charset="0"/>
              </a:rPr>
              <a:t>středně těžkým, </a:t>
            </a:r>
            <a:r>
              <a:rPr lang="cs-CZ" sz="3600" dirty="0" err="1">
                <a:latin typeface="Calibri" pitchFamily="34" charset="0"/>
              </a:rPr>
              <a:t>těžkým</a:t>
            </a:r>
            <a:r>
              <a:rPr lang="cs-CZ" sz="3600" dirty="0">
                <a:latin typeface="Calibri" pitchFamily="34" charset="0"/>
              </a:rPr>
              <a:t> mentálním postižením a souběžným postižením více </a:t>
            </a:r>
            <a:r>
              <a:rPr lang="cs-CZ" sz="3600" dirty="0" smtClean="0">
                <a:latin typeface="Calibri" pitchFamily="34" charset="0"/>
              </a:rPr>
              <a:t>vadami</a:t>
            </a:r>
          </a:p>
          <a:p>
            <a:r>
              <a:rPr lang="cs-CZ" sz="3600" dirty="0">
                <a:latin typeface="Calibri" pitchFamily="34" charset="0"/>
              </a:rPr>
              <a:t>výchova probíhá na základě školského zákona č. 561/2004 Sb.</a:t>
            </a:r>
          </a:p>
          <a:p>
            <a:r>
              <a:rPr lang="cs-CZ" sz="3600" dirty="0" smtClean="0">
                <a:latin typeface="Calibri" pitchFamily="34" charset="0"/>
              </a:rPr>
              <a:t>výuka </a:t>
            </a:r>
            <a:r>
              <a:rPr lang="cs-CZ" sz="3600" dirty="0">
                <a:latin typeface="Calibri" pitchFamily="34" charset="0"/>
              </a:rPr>
              <a:t>je desetiletá a žák jejím ukončením získá základy vzdělání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Hudební a pohybová výchova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spojuje hudbu a pohyb- </a:t>
            </a:r>
            <a:r>
              <a:rPr lang="cs-CZ" sz="3600" dirty="0" err="1" smtClean="0">
                <a:latin typeface="Calibri" pitchFamily="34" charset="0"/>
              </a:rPr>
              <a:t>pohyb</a:t>
            </a:r>
            <a:r>
              <a:rPr lang="cs-CZ" sz="3600" dirty="0" smtClean="0">
                <a:latin typeface="Calibri" pitchFamily="34" charset="0"/>
              </a:rPr>
              <a:t> je zařazen v rámci hudebně pohybových cvičení- pohybové </a:t>
            </a:r>
            <a:r>
              <a:rPr lang="cs-CZ" sz="3600" dirty="0" smtClean="0">
                <a:latin typeface="Calibri" pitchFamily="34" charset="0"/>
              </a:rPr>
              <a:t>hry s říkadly a dětskými </a:t>
            </a:r>
            <a:r>
              <a:rPr lang="cs-CZ" sz="3600" dirty="0" smtClean="0">
                <a:latin typeface="Calibri" pitchFamily="34" charset="0"/>
              </a:rPr>
              <a:t>popěvky, jednoduché tanečky</a:t>
            </a:r>
            <a:endParaRPr lang="cs-CZ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u="sng" dirty="0" smtClean="0">
                <a:latin typeface="Calibri" pitchFamily="34" charset="0"/>
              </a:rPr>
              <a:t>Rehabilitační tělesná výchova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86800" cy="5184575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libri" pitchFamily="34" charset="0"/>
              </a:rPr>
              <a:t>m</a:t>
            </a:r>
            <a:r>
              <a:rPr lang="cs-CZ" dirty="0" smtClean="0">
                <a:latin typeface="Calibri" pitchFamily="34" charset="0"/>
              </a:rPr>
              <a:t>ěl by ji vést pedagogický pracovník s rehabilitačním zaměřením</a:t>
            </a:r>
          </a:p>
          <a:p>
            <a:r>
              <a:rPr lang="cs-CZ" dirty="0" smtClean="0">
                <a:latin typeface="Calibri" pitchFamily="34" charset="0"/>
              </a:rPr>
              <a:t>r</a:t>
            </a:r>
            <a:r>
              <a:rPr lang="cs-CZ" dirty="0" smtClean="0">
                <a:latin typeface="Calibri" pitchFamily="34" charset="0"/>
              </a:rPr>
              <a:t>ozvíjení hybnosti- otáčení v leže, lezení, chůze, chůze do schodů, pohybové hry atp.</a:t>
            </a:r>
          </a:p>
          <a:p>
            <a:r>
              <a:rPr lang="cs-CZ" dirty="0" smtClean="0">
                <a:latin typeface="Calibri" pitchFamily="34" charset="0"/>
              </a:rPr>
              <a:t>rozvíjení jemné motoriky- úchop, manipulace s předměty, navlékání korálků, stavebnice, práce s modelínou atp.</a:t>
            </a:r>
          </a:p>
          <a:p>
            <a:r>
              <a:rPr lang="cs-CZ" dirty="0" smtClean="0">
                <a:latin typeface="Calibri" pitchFamily="34" charset="0"/>
              </a:rPr>
              <a:t>r</a:t>
            </a:r>
            <a:r>
              <a:rPr lang="cs-CZ" dirty="0" smtClean="0">
                <a:latin typeface="Calibri" pitchFamily="34" charset="0"/>
              </a:rPr>
              <a:t>ehabilitační cvičení (měla by probíhat pod supervizí lékaře)- masáže </a:t>
            </a:r>
            <a:r>
              <a:rPr lang="cs-CZ" dirty="0" smtClean="0">
                <a:latin typeface="Calibri" pitchFamily="34" charset="0"/>
              </a:rPr>
              <a:t>pro lepší prokrvení </a:t>
            </a:r>
            <a:r>
              <a:rPr lang="cs-CZ" dirty="0" smtClean="0">
                <a:latin typeface="Calibri" pitchFamily="34" charset="0"/>
              </a:rPr>
              <a:t>těla, cvičení </a:t>
            </a:r>
            <a:r>
              <a:rPr lang="cs-CZ" dirty="0" smtClean="0">
                <a:latin typeface="Calibri" pitchFamily="34" charset="0"/>
              </a:rPr>
              <a:t>s rehabilitačními míči a polohovacími </a:t>
            </a:r>
            <a:r>
              <a:rPr lang="cs-CZ" dirty="0" smtClean="0">
                <a:latin typeface="Calibri" pitchFamily="34" charset="0"/>
              </a:rPr>
              <a:t>kostkami atp.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3536"/>
            <a:ext cx="8435280" cy="1143000"/>
          </a:xfrm>
        </p:spPr>
        <p:txBody>
          <a:bodyPr>
            <a:noAutofit/>
          </a:bodyPr>
          <a:lstStyle/>
          <a:p>
            <a:r>
              <a:rPr lang="cs-CZ" sz="4400" b="1" u="sng" dirty="0" smtClean="0">
                <a:latin typeface="Calibri" pitchFamily="34" charset="0"/>
              </a:rPr>
              <a:t>Zastoupení </a:t>
            </a:r>
            <a:r>
              <a:rPr lang="cs-CZ" sz="4400" b="1" u="sng" dirty="0" err="1" smtClean="0">
                <a:latin typeface="Calibri" pitchFamily="34" charset="0"/>
              </a:rPr>
              <a:t>tv</a:t>
            </a:r>
            <a:r>
              <a:rPr lang="cs-CZ" sz="4400" b="1" u="sng" dirty="0" smtClean="0">
                <a:latin typeface="Calibri" pitchFamily="34" charset="0"/>
              </a:rPr>
              <a:t> v učebním plánu ZŠS</a:t>
            </a:r>
            <a:endParaRPr lang="cs-CZ" sz="44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51304" cy="5112568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Calibri" pitchFamily="34" charset="0"/>
              </a:rPr>
              <a:t>již jsme zmínili význam tělesné výchovy na ZŠS, ten se promítá i do rozvrhu žáků ZŠS:</a:t>
            </a:r>
          </a:p>
          <a:p>
            <a:pPr lvl="1"/>
            <a:r>
              <a:rPr lang="cs-CZ" sz="3600" dirty="0" smtClean="0">
                <a:latin typeface="Calibri" pitchFamily="34" charset="0"/>
              </a:rPr>
              <a:t>Žáci s STMP- 3 hodiny týdně</a:t>
            </a:r>
          </a:p>
          <a:p>
            <a:pPr lvl="1"/>
            <a:r>
              <a:rPr lang="cs-CZ" sz="3600" dirty="0" smtClean="0">
                <a:latin typeface="Calibri" pitchFamily="34" charset="0"/>
              </a:rPr>
              <a:t>Žáci s TMP a souběžným postižením více vadami- 6 hodin týdně- z toho 2 hodiny Pohybová výchova a zbylé 4 Zdravotní tělesná výchova nebo Rehabilitační tělesná </a:t>
            </a:r>
            <a:r>
              <a:rPr lang="cs-CZ" sz="3600" dirty="0" smtClean="0">
                <a:latin typeface="Calibri" pitchFamily="34" charset="0"/>
              </a:rPr>
              <a:t>výchova</a:t>
            </a:r>
            <a:endParaRPr lang="cs-CZ" sz="3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Zastoupení </a:t>
            </a:r>
            <a:r>
              <a:rPr lang="cs-CZ" sz="4800" b="1" u="sng" dirty="0" err="1" smtClean="0">
                <a:latin typeface="Calibri" pitchFamily="34" charset="0"/>
              </a:rPr>
              <a:t>tv</a:t>
            </a:r>
            <a:r>
              <a:rPr lang="cs-CZ" sz="4800" b="1" u="sng" dirty="0" smtClean="0">
                <a:latin typeface="Calibri" pitchFamily="34" charset="0"/>
              </a:rPr>
              <a:t> v učebním plánu 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07288" cy="4526280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Calibri" pitchFamily="34" charset="0"/>
              </a:rPr>
              <a:t>dobíhající Vzdělávací program pomocné školy vyhrazuje pro tělesnou výchovu 5 hodin </a:t>
            </a:r>
            <a:r>
              <a:rPr lang="cs-CZ" sz="3600" dirty="0" smtClean="0">
                <a:latin typeface="Calibri" pitchFamily="34" charset="0"/>
              </a:rPr>
              <a:t>týdně</a:t>
            </a:r>
          </a:p>
          <a:p>
            <a:r>
              <a:rPr lang="cs-CZ" sz="3600" dirty="0" smtClean="0">
                <a:latin typeface="Calibri" pitchFamily="34" charset="0"/>
              </a:rPr>
              <a:t>Rehabilitační </a:t>
            </a:r>
            <a:r>
              <a:rPr lang="cs-CZ" sz="3600" dirty="0" smtClean="0">
                <a:latin typeface="Calibri" pitchFamily="34" charset="0"/>
              </a:rPr>
              <a:t>vzdělávací program pomocné </a:t>
            </a:r>
            <a:r>
              <a:rPr lang="cs-CZ" sz="3600" dirty="0" smtClean="0">
                <a:latin typeface="Calibri" pitchFamily="34" charset="0"/>
              </a:rPr>
              <a:t>školy 8- z toho 3 hodiny </a:t>
            </a:r>
            <a:r>
              <a:rPr lang="cs-CZ" sz="3600" dirty="0" smtClean="0">
                <a:latin typeface="Calibri" pitchFamily="34" charset="0"/>
              </a:rPr>
              <a:t>Hudební a </a:t>
            </a:r>
            <a:r>
              <a:rPr lang="cs-CZ" sz="3600" dirty="0" smtClean="0">
                <a:latin typeface="Calibri" pitchFamily="34" charset="0"/>
              </a:rPr>
              <a:t>pohybové výchovy a 5 hodin </a:t>
            </a:r>
            <a:r>
              <a:rPr lang="cs-CZ" sz="3600" dirty="0" smtClean="0">
                <a:latin typeface="Calibri" pitchFamily="34" charset="0"/>
              </a:rPr>
              <a:t>Rehabilitační </a:t>
            </a:r>
            <a:r>
              <a:rPr lang="cs-CZ" sz="3600" dirty="0" smtClean="0">
                <a:latin typeface="Calibri" pitchFamily="34" charset="0"/>
              </a:rPr>
              <a:t>tělesné výchovy </a:t>
            </a:r>
            <a:r>
              <a:rPr lang="cs-CZ" sz="3600" dirty="0" smtClean="0">
                <a:latin typeface="Calibri" pitchFamily="34" charset="0"/>
              </a:rPr>
              <a:t>	</a:t>
            </a:r>
          </a:p>
          <a:p>
            <a:r>
              <a:rPr lang="cs-CZ" sz="3600" dirty="0" smtClean="0">
                <a:latin typeface="Calibri" pitchFamily="34" charset="0"/>
              </a:rPr>
              <a:t>pohybových aktivit tedy oproti starším </a:t>
            </a:r>
            <a:r>
              <a:rPr lang="cs-CZ" sz="3600" dirty="0" err="1" smtClean="0">
                <a:latin typeface="Calibri" pitchFamily="34" charset="0"/>
              </a:rPr>
              <a:t>kurikulárním</a:t>
            </a:r>
            <a:r>
              <a:rPr lang="cs-CZ" sz="3600" dirty="0" smtClean="0">
                <a:latin typeface="Calibri" pitchFamily="34" charset="0"/>
              </a:rPr>
              <a:t> dokumentům ubylo</a:t>
            </a:r>
            <a:endParaRPr lang="cs-CZ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Závěr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Tělesná výchova na ZŠS zastupuje významnou roli a měla by vést k rozvíjení psychických i fyzických schopností žáků</a:t>
            </a:r>
            <a:endParaRPr lang="cs-CZ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Zdroje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67016"/>
            <a:ext cx="8640960" cy="4526280"/>
          </a:xfrm>
        </p:spPr>
        <p:txBody>
          <a:bodyPr>
            <a:normAutofit/>
          </a:bodyPr>
          <a:lstStyle/>
          <a:p>
            <a:r>
              <a:rPr lang="cs-CZ" sz="2800" i="1" dirty="0" smtClean="0">
                <a:latin typeface="Calibri" pitchFamily="34" charset="0"/>
              </a:rPr>
              <a:t>Rámcový vzdělávací program pro obor vzdělání základní škola speciální.</a:t>
            </a:r>
            <a:r>
              <a:rPr lang="cs-CZ" sz="2800" dirty="0" smtClean="0">
                <a:latin typeface="Calibri" pitchFamily="34" charset="0"/>
              </a:rPr>
              <a:t> 1. vydání. [online]. Praha: Výzkumný ústav pedagogický, 2008. 110 s. [cit. 2012-11-30]. Dostupné z WWW: &lt;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http://www.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vuppraha.cz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/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wp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-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content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/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uploads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/2009/12/RVP-ZSS_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kor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-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  <a:hlinkClick r:id="rId2" action="ppaction://hlinkfile"/>
              </a:rPr>
              <a:t>final.pdf</a:t>
            </a:r>
            <a:r>
              <a:rPr lang="cs-CZ" sz="2800" dirty="0" smtClean="0">
                <a:latin typeface="Calibri" pitchFamily="34" charset="0"/>
              </a:rPr>
              <a:t>&gt;. ISBN 978-80-87000-25-0</a:t>
            </a:r>
            <a:r>
              <a:rPr lang="cs-CZ" sz="2800" i="1" dirty="0" smtClean="0">
                <a:latin typeface="Calibri" pitchFamily="34" charset="0"/>
              </a:rPr>
              <a:t>.</a:t>
            </a:r>
          </a:p>
          <a:p>
            <a:r>
              <a:rPr lang="cs-CZ" sz="2800" dirty="0" smtClean="0">
                <a:latin typeface="Calibri" pitchFamily="34" charset="0"/>
              </a:rPr>
              <a:t>ŠVARCOVÁ, I. </a:t>
            </a:r>
            <a:r>
              <a:rPr lang="cs-CZ" sz="2800" i="1" dirty="0" smtClean="0">
                <a:latin typeface="Calibri" pitchFamily="34" charset="0"/>
              </a:rPr>
              <a:t>Vzdělávací program pomocné školy a přípravného stupně pomocné školy</a:t>
            </a:r>
            <a:r>
              <a:rPr lang="cs-CZ" sz="2800" dirty="0" smtClean="0">
                <a:latin typeface="Calibri" pitchFamily="34" charset="0"/>
              </a:rPr>
              <a:t>. Praha: Septima, 1995. s. 68. ISBN 80-85801-43-4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5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None/>
            </a:pPr>
            <a:endParaRPr lang="cs-CZ" sz="5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None/>
            </a:pPr>
            <a:r>
              <a:rPr lang="cs-CZ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Děkujeme za pozornost</a:t>
            </a:r>
            <a:endParaRPr lang="cs-CZ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>
                <a:latin typeface="Calibri" pitchFamily="34" charset="0"/>
              </a:rPr>
              <a:t>Kurikulární</a:t>
            </a:r>
            <a:r>
              <a:rPr lang="cs-CZ" sz="5400" b="1" dirty="0">
                <a:latin typeface="Calibri" pitchFamily="34" charset="0"/>
              </a:rPr>
              <a:t> </a:t>
            </a:r>
            <a:r>
              <a:rPr lang="cs-CZ" sz="5400" b="1" dirty="0" smtClean="0">
                <a:latin typeface="Calibri" pitchFamily="34" charset="0"/>
              </a:rPr>
              <a:t>dokumenty</a:t>
            </a:r>
            <a:endParaRPr lang="cs-CZ" sz="54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cs-CZ" sz="3600" dirty="0" smtClean="0">
              <a:latin typeface="Calibri" pitchFamily="34" charset="0"/>
            </a:endParaRPr>
          </a:p>
          <a:p>
            <a:pPr algn="ctr"/>
            <a:r>
              <a:rPr lang="cs-CZ" sz="4800" dirty="0" smtClean="0">
                <a:latin typeface="Calibri" pitchFamily="34" charset="0"/>
              </a:rPr>
              <a:t>Rámcový vzdělávací program </a:t>
            </a:r>
            <a:r>
              <a:rPr lang="cs-CZ" sz="4800" dirty="0">
                <a:latin typeface="Calibri" pitchFamily="34" charset="0"/>
              </a:rPr>
              <a:t>pro obor vzdělání základní škola speciální (RVP ZŠS</a:t>
            </a:r>
            <a:r>
              <a:rPr lang="cs-CZ" sz="4800" dirty="0" smtClean="0">
                <a:latin typeface="Calibri" pitchFamily="34" charset="0"/>
              </a:rPr>
              <a:t>)</a:t>
            </a:r>
          </a:p>
          <a:p>
            <a:pPr algn="ctr"/>
            <a:endParaRPr lang="cs-CZ" sz="300" dirty="0" smtClean="0">
              <a:latin typeface="Calibri" pitchFamily="34" charset="0"/>
            </a:endParaRPr>
          </a:p>
          <a:p>
            <a:pPr algn="ctr"/>
            <a:endParaRPr lang="cs-CZ" sz="4800" dirty="0" smtClean="0">
              <a:latin typeface="Calibri" pitchFamily="34" charset="0"/>
            </a:endParaRPr>
          </a:p>
          <a:p>
            <a:pPr algn="ctr"/>
            <a:r>
              <a:rPr lang="cs-CZ" sz="4800" dirty="0" smtClean="0">
                <a:latin typeface="Calibri" pitchFamily="34" charset="0"/>
              </a:rPr>
              <a:t>Vzdělávací program </a:t>
            </a:r>
            <a:r>
              <a:rPr lang="cs-CZ" sz="4800" dirty="0">
                <a:latin typeface="Calibri" pitchFamily="34" charset="0"/>
              </a:rPr>
              <a:t>pomocné </a:t>
            </a:r>
            <a:r>
              <a:rPr lang="cs-CZ" sz="4800" dirty="0" smtClean="0">
                <a:latin typeface="Calibri" pitchFamily="34" charset="0"/>
              </a:rPr>
              <a:t>školy a přípravného stupně pomocné školy (dobíhající)</a:t>
            </a:r>
            <a:endParaRPr lang="cs-CZ" sz="4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Význam tělesné výchovy na ZŠS</a:t>
            </a:r>
            <a:endParaRPr lang="cs-CZ" sz="48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význam tělesné výchovy na ZŠS je značný</a:t>
            </a:r>
          </a:p>
          <a:p>
            <a:r>
              <a:rPr lang="cs-CZ" sz="3600" dirty="0" smtClean="0">
                <a:latin typeface="Calibri" pitchFamily="34" charset="0"/>
              </a:rPr>
              <a:t>uvědomují si to i odborníci, jež se podíleli na tvorbě RVP ZŠS, což dokazuje prostor, který tělesné výchově v rámci osnov ZŠS poskytli (hodinová dotace)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Význam tělesné výchovy na ZŠS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pozitivní důsledky, které tělesná výchova žákům ZŠS přináší jsme pro přehlednost rozdělili do 3 kategorií:</a:t>
            </a:r>
          </a:p>
          <a:p>
            <a:pPr lvl="1"/>
            <a:r>
              <a:rPr lang="cs-CZ" sz="3600" dirty="0" smtClean="0">
                <a:latin typeface="Calibri" pitchFamily="34" charset="0"/>
              </a:rPr>
              <a:t>vliv na psychiku</a:t>
            </a:r>
          </a:p>
          <a:p>
            <a:pPr lvl="1"/>
            <a:r>
              <a:rPr lang="cs-CZ" sz="3600" dirty="0" smtClean="0">
                <a:latin typeface="Calibri" pitchFamily="34" charset="0"/>
              </a:rPr>
              <a:t>vliv na rozvoj kognitivních funkcí</a:t>
            </a:r>
          </a:p>
          <a:p>
            <a:pPr lvl="1"/>
            <a:r>
              <a:rPr lang="cs-CZ" sz="3600" dirty="0" smtClean="0">
                <a:latin typeface="Calibri" pitchFamily="34" charset="0"/>
              </a:rPr>
              <a:t>vliv na zdravotní a fyzický stav</a:t>
            </a:r>
          </a:p>
          <a:p>
            <a:pPr lvl="1"/>
            <a:endParaRPr lang="cs-CZ" sz="3000" dirty="0" smtClean="0">
              <a:latin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4400" b="1" u="sng" dirty="0" smtClean="0">
                <a:latin typeface="Calibri" pitchFamily="34" charset="0"/>
              </a:rPr>
              <a:t>Vliv </a:t>
            </a:r>
            <a:r>
              <a:rPr lang="cs-CZ" sz="4400" b="1" u="sng" dirty="0" err="1" smtClean="0">
                <a:latin typeface="Calibri" pitchFamily="34" charset="0"/>
              </a:rPr>
              <a:t>tv</a:t>
            </a:r>
            <a:r>
              <a:rPr lang="cs-CZ" sz="4400" b="1" u="sng" dirty="0" smtClean="0">
                <a:latin typeface="Calibri" pitchFamily="34" charset="0"/>
              </a:rPr>
              <a:t> na psychiku žáků ZŠS</a:t>
            </a:r>
            <a:endParaRPr lang="cs-CZ" sz="4400" b="1" dirty="0" smtClean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02221"/>
            <a:ext cx="8640960" cy="4951115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libri" pitchFamily="34" charset="0"/>
              </a:rPr>
              <a:t>odreagování napětí, uvolnění</a:t>
            </a:r>
          </a:p>
          <a:p>
            <a:r>
              <a:rPr lang="cs-CZ" dirty="0" smtClean="0">
                <a:latin typeface="Calibri" pitchFamily="34" charset="0"/>
              </a:rPr>
              <a:t>pěstování kladného postoje k pohybovým aktivitám</a:t>
            </a:r>
          </a:p>
          <a:p>
            <a:r>
              <a:rPr lang="cs-CZ" dirty="0" smtClean="0">
                <a:latin typeface="Calibri" pitchFamily="34" charset="0"/>
              </a:rPr>
              <a:t>prostředek k socializaci do intaktní populace pomocí kolektivního sportu</a:t>
            </a:r>
          </a:p>
          <a:p>
            <a:r>
              <a:rPr lang="cs-CZ" dirty="0" smtClean="0">
                <a:latin typeface="Calibri" pitchFamily="34" charset="0"/>
              </a:rPr>
              <a:t>pěstování schopnosti vyrovnat se s neúspěchem</a:t>
            </a:r>
          </a:p>
          <a:p>
            <a:r>
              <a:rPr lang="cs-CZ" dirty="0" smtClean="0">
                <a:latin typeface="Calibri" pitchFamily="34" charset="0"/>
              </a:rPr>
              <a:t>možnost zažít kolektivní úspěch, práce v kolektivu</a:t>
            </a:r>
          </a:p>
          <a:p>
            <a:r>
              <a:rPr lang="cs-CZ" dirty="0" smtClean="0">
                <a:latin typeface="Calibri" pitchFamily="34" charset="0"/>
              </a:rPr>
              <a:t>posilování sebevědomí, možnost lepšího uvědomění si sebe sama prostřednictvím poznání svých fyzických možností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pPr lvl="0"/>
            <a:r>
              <a:rPr lang="cs-CZ" sz="4400" b="1" u="sng" dirty="0" smtClean="0">
                <a:latin typeface="Calibri" pitchFamily="34" charset="0"/>
              </a:rPr>
              <a:t>Vliv </a:t>
            </a:r>
            <a:r>
              <a:rPr lang="cs-CZ" sz="4400" b="1" u="sng" dirty="0" err="1" smtClean="0">
                <a:latin typeface="Calibri" pitchFamily="34" charset="0"/>
              </a:rPr>
              <a:t>tv</a:t>
            </a:r>
            <a:r>
              <a:rPr lang="cs-CZ" sz="4400" b="1" u="sng" dirty="0" smtClean="0">
                <a:latin typeface="Calibri" pitchFamily="34" charset="0"/>
              </a:rPr>
              <a:t> na rozvoj kognitivních funkcí žáků ZŠS</a:t>
            </a:r>
            <a:endParaRPr lang="cs-CZ" sz="60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99064"/>
            <a:ext cx="8229600" cy="4526280"/>
          </a:xfrm>
        </p:spPr>
        <p:txBody>
          <a:bodyPr/>
          <a:lstStyle/>
          <a:p>
            <a:r>
              <a:rPr lang="cs-CZ" sz="3600" dirty="0" smtClean="0">
                <a:latin typeface="Calibri" pitchFamily="34" charset="0"/>
              </a:rPr>
              <a:t>rozvíjení koncentrace pozornosti a vůle</a:t>
            </a:r>
          </a:p>
          <a:p>
            <a:r>
              <a:rPr lang="cs-CZ" sz="3600" dirty="0" smtClean="0">
                <a:latin typeface="Calibri" pitchFamily="34" charset="0"/>
              </a:rPr>
              <a:t>rozvoj paměti (např. zapamatování si jednoduchých pokynů či pravidel hry)</a:t>
            </a:r>
          </a:p>
          <a:p>
            <a:r>
              <a:rPr lang="cs-CZ" sz="3600" dirty="0" smtClean="0">
                <a:latin typeface="Calibri" pitchFamily="34" charset="0"/>
              </a:rPr>
              <a:t>podpora orientace v prostoru a čase (odhad vzdálenosti, </a:t>
            </a:r>
            <a:r>
              <a:rPr lang="cs-CZ" sz="3600" dirty="0" err="1" smtClean="0">
                <a:latin typeface="Calibri" pitchFamily="34" charset="0"/>
              </a:rPr>
              <a:t>pravo</a:t>
            </a:r>
            <a:r>
              <a:rPr lang="cs-CZ" sz="3600" dirty="0" smtClean="0">
                <a:latin typeface="Calibri" pitchFamily="34" charset="0"/>
              </a:rPr>
              <a:t>-levá orientace…)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5544"/>
            <a:ext cx="8229600" cy="1303256"/>
          </a:xfrm>
        </p:spPr>
        <p:txBody>
          <a:bodyPr>
            <a:noAutofit/>
          </a:bodyPr>
          <a:lstStyle/>
          <a:p>
            <a:pPr lvl="0"/>
            <a:r>
              <a:rPr lang="cs-CZ" sz="4400" b="1" u="sng" dirty="0" smtClean="0">
                <a:latin typeface="Calibri" pitchFamily="34" charset="0"/>
              </a:rPr>
              <a:t>Vliv </a:t>
            </a:r>
            <a:r>
              <a:rPr lang="cs-CZ" sz="4400" b="1" u="sng" dirty="0" err="1" smtClean="0">
                <a:latin typeface="Calibri" pitchFamily="34" charset="0"/>
              </a:rPr>
              <a:t>tv</a:t>
            </a:r>
            <a:r>
              <a:rPr lang="cs-CZ" sz="4400" b="1" u="sng" dirty="0" smtClean="0">
                <a:latin typeface="Calibri" pitchFamily="34" charset="0"/>
              </a:rPr>
              <a:t> na zdravotní a fyzický stav žáků ZŠS</a:t>
            </a:r>
            <a:endParaRPr lang="cs-CZ" sz="44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032"/>
            <a:ext cx="8229600" cy="4526280"/>
          </a:xfrm>
        </p:spPr>
        <p:txBody>
          <a:bodyPr/>
          <a:lstStyle/>
          <a:p>
            <a:r>
              <a:rPr lang="cs-CZ" sz="3600" dirty="0" smtClean="0">
                <a:latin typeface="Calibri" pitchFamily="34" charset="0"/>
              </a:rPr>
              <a:t>rozvoj jemné a hrubé motoriky</a:t>
            </a:r>
          </a:p>
          <a:p>
            <a:r>
              <a:rPr lang="cs-CZ" sz="3600" dirty="0" smtClean="0">
                <a:latin typeface="Calibri" pitchFamily="34" charset="0"/>
              </a:rPr>
              <a:t>prevence před obezitou</a:t>
            </a:r>
          </a:p>
          <a:p>
            <a:r>
              <a:rPr lang="cs-CZ" sz="3600" dirty="0" smtClean="0">
                <a:latin typeface="Calibri" pitchFamily="34" charset="0"/>
              </a:rPr>
              <a:t>prevence před vznikem svalových kontraktur a srdeční a plicní nedostatečnosti</a:t>
            </a:r>
          </a:p>
          <a:p>
            <a:r>
              <a:rPr lang="cs-CZ" sz="3600" dirty="0" smtClean="0">
                <a:latin typeface="Calibri" pitchFamily="34" charset="0"/>
              </a:rPr>
              <a:t>rehabilitační účinky (posilování svalů, správné držení těla…)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latin typeface="Calibri" pitchFamily="34" charset="0"/>
              </a:rPr>
              <a:t>Přípravný stupeň</a:t>
            </a:r>
            <a:endParaRPr lang="cs-CZ" sz="4800" b="1" u="sng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libri" pitchFamily="34" charset="0"/>
              </a:rPr>
              <a:t>p</a:t>
            </a:r>
            <a:r>
              <a:rPr lang="cs-CZ" sz="3600" dirty="0" smtClean="0">
                <a:latin typeface="Calibri" pitchFamily="34" charset="0"/>
              </a:rPr>
              <a:t>rostřednictvím pohybových aktivit má přispívat ke zmírnění mentální retardace</a:t>
            </a:r>
          </a:p>
          <a:p>
            <a:r>
              <a:rPr lang="cs-CZ" sz="3600" dirty="0" smtClean="0">
                <a:latin typeface="Calibri" pitchFamily="34" charset="0"/>
              </a:rPr>
              <a:t>d</a:t>
            </a:r>
            <a:r>
              <a:rPr lang="cs-CZ" sz="3600" dirty="0" smtClean="0">
                <a:latin typeface="Calibri" pitchFamily="34" charset="0"/>
              </a:rPr>
              <a:t>oporučuje se v co nejvyšší míře využívat přírodní prostředí</a:t>
            </a:r>
          </a:p>
          <a:p>
            <a:r>
              <a:rPr lang="cs-CZ" sz="3600" dirty="0" smtClean="0">
                <a:latin typeface="Calibri" pitchFamily="34" charset="0"/>
              </a:rPr>
              <a:t>d</a:t>
            </a:r>
            <a:r>
              <a:rPr lang="cs-CZ" sz="3600" dirty="0" smtClean="0">
                <a:latin typeface="Calibri" pitchFamily="34" charset="0"/>
              </a:rPr>
              <a:t>ůležitá jsou i relaxační cvičení</a:t>
            </a:r>
          </a:p>
          <a:p>
            <a:r>
              <a:rPr lang="cs-CZ" sz="3600" dirty="0" smtClean="0">
                <a:latin typeface="Calibri" pitchFamily="34" charset="0"/>
              </a:rPr>
              <a:t>t</a:t>
            </a:r>
            <a:r>
              <a:rPr lang="cs-CZ" sz="3600" dirty="0" smtClean="0">
                <a:latin typeface="Calibri" pitchFamily="34" charset="0"/>
              </a:rPr>
              <a:t>ělovýchovné chvilky by se měly zařazovat i v rámci vyučovacích hodin a do přestávek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632</TotalTime>
  <Words>822</Words>
  <Application>Microsoft Office PowerPoint</Application>
  <PresentationFormat>Předvádění na obrazovce (4:3)</PresentationFormat>
  <Paragraphs>103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Lití písma</vt:lpstr>
      <vt:lpstr>Tělesná výchova na ZŠS -teoretická část</vt:lpstr>
      <vt:lpstr>Výchova na ZŠS obecně</vt:lpstr>
      <vt:lpstr>Kurikulární dokumenty</vt:lpstr>
      <vt:lpstr>Význam tělesné výchovy na ZŠS</vt:lpstr>
      <vt:lpstr>Význam tělesné výchovy na ZŠS</vt:lpstr>
      <vt:lpstr>Vliv tv na psychiku žáků ZŠS</vt:lpstr>
      <vt:lpstr>Vliv tv na rozvoj kognitivních funkcí žáků ZŠS</vt:lpstr>
      <vt:lpstr>Vliv tv na zdravotní a fyzický stav žáků ZŠS</vt:lpstr>
      <vt:lpstr>Přípravný stupeň</vt:lpstr>
      <vt:lpstr>Dělení RVP ZŠS dle stupně MP žáků</vt:lpstr>
      <vt:lpstr>I.Díl - Vzdělávání žáků se středně těžkým mentálním postižením</vt:lpstr>
      <vt:lpstr>Tělesná výchova pro žáky STMP</vt:lpstr>
      <vt:lpstr>Tělesná výchova pro žáky STMP</vt:lpstr>
      <vt:lpstr>Zdravotní tělesná výchova</vt:lpstr>
      <vt:lpstr>II.Díl- Vzdělávání žáků s TMP a souběžným postižením více vadami</vt:lpstr>
      <vt:lpstr>Pohybová výchova</vt:lpstr>
      <vt:lpstr>Zdravotní tělesná výchova</vt:lpstr>
      <vt:lpstr>Rehabilitační tělesná výchova</vt:lpstr>
      <vt:lpstr>Rehabilitační vzdělávací program pomocné školy</vt:lpstr>
      <vt:lpstr>Hudební a pohybová výchova</vt:lpstr>
      <vt:lpstr>Rehabilitační tělesná výchova</vt:lpstr>
      <vt:lpstr>Zastoupení tv v učebním plánu ZŠS</vt:lpstr>
      <vt:lpstr>Zastoupení tv v učebním plánu ZŠS</vt:lpstr>
      <vt:lpstr>Závěr</vt:lpstr>
      <vt:lpstr>Zdroje</vt:lpstr>
      <vt:lpstr>Snímek 26</vt:lpstr>
    </vt:vector>
  </TitlesOfParts>
  <Company>Kristýna Vlasáková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Tělesná výchova na ZŠS -teoretická část</dc:title>
  <dc:creator>Kristýna Vlasáková</dc:creator>
  <cp:lastModifiedBy>Kristyna</cp:lastModifiedBy>
  <cp:revision>60</cp:revision>
  <dcterms:created xsi:type="dcterms:W3CDTF">2012-11-19T19:28:28Z</dcterms:created>
  <dcterms:modified xsi:type="dcterms:W3CDTF">2012-12-09T15:53:42Z</dcterms:modified>
</cp:coreProperties>
</file>