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5" r:id="rId3"/>
    <p:sldId id="257" r:id="rId4"/>
    <p:sldId id="258" r:id="rId5"/>
    <p:sldId id="260" r:id="rId6"/>
    <p:sldId id="262" r:id="rId7"/>
    <p:sldId id="261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C8AC4-F73F-4617-903C-F967AF0EFBEF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21F76-10E8-419B-8647-C1CA6E6C97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11718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Tělesná výchova na ZŠ praktické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797152"/>
            <a:ext cx="7200800" cy="1440160"/>
          </a:xfrm>
        </p:spPr>
        <p:txBody>
          <a:bodyPr>
            <a:normAutofit fontScale="77500" lnSpcReduction="20000"/>
          </a:bodyPr>
          <a:lstStyle/>
          <a:p>
            <a:r>
              <a:rPr lang="cs-CZ" sz="2600" i="1" dirty="0" smtClean="0">
                <a:solidFill>
                  <a:schemeClr val="tx1">
                    <a:lumMod val="95000"/>
                  </a:schemeClr>
                </a:solidFill>
              </a:rPr>
              <a:t>Lucie </a:t>
            </a:r>
            <a:r>
              <a:rPr lang="cs-CZ" sz="2600" i="1" dirty="0" smtClean="0">
                <a:solidFill>
                  <a:schemeClr val="tx1">
                    <a:lumMod val="95000"/>
                  </a:schemeClr>
                </a:solidFill>
              </a:rPr>
              <a:t>Havelková</a:t>
            </a:r>
            <a:br>
              <a:rPr lang="cs-CZ" sz="2600" i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cs-CZ" sz="2600" i="1" dirty="0" smtClean="0">
                <a:solidFill>
                  <a:schemeClr val="tx1">
                    <a:lumMod val="95000"/>
                  </a:schemeClr>
                </a:solidFill>
              </a:rPr>
              <a:t>Eva Fabiánová</a:t>
            </a:r>
            <a:br>
              <a:rPr lang="cs-CZ" sz="2600" i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cs-CZ" sz="2600" i="1" dirty="0" smtClean="0">
                <a:solidFill>
                  <a:schemeClr val="tx1">
                    <a:lumMod val="95000"/>
                  </a:schemeClr>
                </a:solidFill>
              </a:rPr>
              <a:t>Bára Houserová</a:t>
            </a:r>
            <a:br>
              <a:rPr lang="cs-CZ" sz="2600" i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cs-CZ" sz="2600" i="1" dirty="0" smtClean="0">
                <a:solidFill>
                  <a:schemeClr val="tx1">
                    <a:lumMod val="95000"/>
                  </a:schemeClr>
                </a:solidFill>
              </a:rPr>
              <a:t>Jan Kubiš</a:t>
            </a:r>
            <a:br>
              <a:rPr lang="cs-CZ" sz="2600" i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cs-CZ" sz="2600" i="1" dirty="0" smtClean="0">
                <a:solidFill>
                  <a:schemeClr val="tx1">
                    <a:lumMod val="95000"/>
                  </a:schemeClr>
                </a:solidFill>
              </a:rPr>
              <a:t>Mirka </a:t>
            </a:r>
            <a:r>
              <a:rPr lang="cs-CZ" sz="2600" i="1" dirty="0" err="1">
                <a:solidFill>
                  <a:schemeClr val="tx1">
                    <a:lumMod val="95000"/>
                  </a:schemeClr>
                </a:solidFill>
              </a:rPr>
              <a:t>Michlíková</a:t>
            </a:r>
            <a:endParaRPr lang="cs-CZ" sz="2600" i="1" dirty="0">
              <a:solidFill>
                <a:schemeClr val="tx1">
                  <a:lumMod val="9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362354">
            <a:off x="1435635" y="2733861"/>
            <a:ext cx="5998290" cy="924475"/>
          </a:xfrm>
        </p:spPr>
        <p:txBody>
          <a:bodyPr/>
          <a:lstStyle/>
          <a:p>
            <a:r>
              <a:rPr lang="cs-CZ" dirty="0" smtClean="0"/>
              <a:t>Děkujeme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10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Tělesná výchova na ZŠ praktické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sz="4200" dirty="0" smtClean="0"/>
          </a:p>
          <a:p>
            <a:pPr>
              <a:buNone/>
            </a:pPr>
            <a:endParaRPr lang="cs-CZ" sz="4200" dirty="0" smtClean="0"/>
          </a:p>
          <a:p>
            <a:pPr>
              <a:buSzPct val="70000"/>
            </a:pPr>
            <a:r>
              <a:rPr lang="cs-CZ" sz="8000" dirty="0" smtClean="0"/>
              <a:t>RVP ZV – LMP</a:t>
            </a:r>
          </a:p>
          <a:p>
            <a:pPr>
              <a:buNone/>
            </a:pPr>
            <a:r>
              <a:rPr lang="cs-CZ" sz="8000" dirty="0" smtClean="0"/>
              <a:t>	-  Vzdělávací oblast: Člověk a zdraví</a:t>
            </a:r>
          </a:p>
          <a:p>
            <a:pPr>
              <a:buNone/>
            </a:pPr>
            <a:r>
              <a:rPr lang="cs-CZ" sz="8000" dirty="0" smtClean="0"/>
              <a:t> 			- Vzdělávací obor: Tělesná výchova	</a:t>
            </a:r>
          </a:p>
          <a:p>
            <a:pPr>
              <a:buNone/>
            </a:pPr>
            <a:endParaRPr lang="cs-CZ" sz="8000" dirty="0" smtClean="0"/>
          </a:p>
          <a:p>
            <a:pPr>
              <a:buNone/>
            </a:pPr>
            <a:r>
              <a:rPr lang="cs-CZ" sz="8000" dirty="0" smtClean="0"/>
              <a:t>Cílové zaměření:</a:t>
            </a:r>
          </a:p>
          <a:p>
            <a:pPr>
              <a:buFontTx/>
              <a:buChar char="-"/>
            </a:pPr>
            <a:r>
              <a:rPr lang="cs-CZ" sz="8000" dirty="0" smtClean="0"/>
              <a:t>poznávání vlastních fyzických a zdravotních předpokladů pohybových možností a omezení</a:t>
            </a:r>
          </a:p>
          <a:p>
            <a:pPr>
              <a:buFontTx/>
              <a:buChar char="-"/>
            </a:pPr>
            <a:r>
              <a:rPr lang="cs-CZ" sz="8000" dirty="0" smtClean="0"/>
              <a:t>aktivita a pohybová seberealizace</a:t>
            </a:r>
          </a:p>
          <a:p>
            <a:pPr>
              <a:buFontTx/>
              <a:buChar char="-"/>
            </a:pPr>
            <a:r>
              <a:rPr lang="cs-CZ" sz="8000" dirty="0" smtClean="0"/>
              <a:t>rozvíjení a využívání pohybových schopností a dovedností</a:t>
            </a:r>
          </a:p>
          <a:p>
            <a:pPr>
              <a:buFontTx/>
              <a:buChar char="-"/>
            </a:pPr>
            <a:r>
              <a:rPr lang="cs-CZ" sz="8000" dirty="0" smtClean="0"/>
              <a:t>sport jako prostředek k navozování kontaktů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druhy tělesné výchovy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70000"/>
            </a:pPr>
            <a:r>
              <a:rPr lang="cs-CZ" sz="2400" dirty="0" smtClean="0"/>
              <a:t>Tělesná výchova výběrová </a:t>
            </a:r>
          </a:p>
          <a:p>
            <a:pPr>
              <a:buSzPct val="70000"/>
            </a:pPr>
            <a:r>
              <a:rPr lang="cs-CZ" sz="2400" dirty="0" smtClean="0"/>
              <a:t>Normální tělesná výchova</a:t>
            </a:r>
          </a:p>
          <a:p>
            <a:pPr>
              <a:buSzPct val="70000"/>
            </a:pPr>
            <a:r>
              <a:rPr lang="cs-CZ" sz="2400" dirty="0" smtClean="0"/>
              <a:t>Zdravotní tělesná výchova</a:t>
            </a:r>
          </a:p>
          <a:p>
            <a:pPr>
              <a:buSzPct val="70000"/>
            </a:pPr>
            <a:r>
              <a:rPr lang="cs-CZ" sz="2400" dirty="0" smtClean="0"/>
              <a:t>Léčebná tělesná výchova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125113" cy="92447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Cíle tělesné výchovy ZŠ praktické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556793"/>
            <a:ext cx="7125112" cy="2880320"/>
          </a:xfrm>
        </p:spPr>
        <p:txBody>
          <a:bodyPr/>
          <a:lstStyle/>
          <a:p>
            <a:pPr>
              <a:buSzPct val="70000"/>
            </a:pPr>
            <a:r>
              <a:rPr lang="cs-CZ" sz="2400" dirty="0" smtClean="0"/>
              <a:t>Reedukační cíle </a:t>
            </a:r>
          </a:p>
          <a:p>
            <a:pPr>
              <a:buSzPct val="70000"/>
            </a:pPr>
            <a:r>
              <a:rPr lang="cs-CZ" sz="2400" dirty="0" smtClean="0"/>
              <a:t>Kompenzační cíle</a:t>
            </a:r>
          </a:p>
          <a:p>
            <a:pPr>
              <a:buSzPct val="70000"/>
            </a:pPr>
            <a:r>
              <a:rPr lang="cs-CZ" sz="2400" dirty="0" smtClean="0"/>
              <a:t>Rehabilitační cíle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4460339"/>
            <a:ext cx="590465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Osvobození od tělesné výchovy –</a:t>
            </a:r>
            <a:r>
              <a:rPr lang="en-US" sz="2000" dirty="0"/>
              <a:t>&gt;</a:t>
            </a:r>
            <a:r>
              <a:rPr lang="cs-CZ" sz="2000" dirty="0"/>
              <a:t> zhoršení</a:t>
            </a:r>
            <a:r>
              <a:rPr lang="en-US" sz="2000" dirty="0"/>
              <a:t> </a:t>
            </a:r>
            <a:r>
              <a:rPr lang="cs-CZ" sz="2000" dirty="0"/>
              <a:t>studijních výsledků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Organizace tělesné výchovy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700808"/>
            <a:ext cx="7125112" cy="4051437"/>
          </a:xfrm>
        </p:spPr>
        <p:txBody>
          <a:bodyPr>
            <a:normAutofit/>
          </a:bodyPr>
          <a:lstStyle/>
          <a:p>
            <a:pPr>
              <a:buSzPct val="70000"/>
            </a:pPr>
            <a:r>
              <a:rPr lang="cs-CZ" sz="2400" dirty="0" smtClean="0"/>
              <a:t>Vyučovací jednotka</a:t>
            </a:r>
          </a:p>
          <a:p>
            <a:pPr>
              <a:buSzPct val="70000"/>
            </a:pPr>
            <a:r>
              <a:rPr lang="cs-CZ" sz="2400" dirty="0"/>
              <a:t>K</a:t>
            </a:r>
            <a:r>
              <a:rPr lang="cs-CZ" sz="2400" dirty="0" smtClean="0"/>
              <a:t>urz lyžování</a:t>
            </a:r>
          </a:p>
          <a:p>
            <a:pPr>
              <a:buSzPct val="70000"/>
            </a:pPr>
            <a:r>
              <a:rPr lang="cs-CZ" sz="2400" dirty="0" smtClean="0"/>
              <a:t>Plavecké kurzy</a:t>
            </a:r>
          </a:p>
          <a:p>
            <a:pPr>
              <a:buSzPct val="70000"/>
            </a:pPr>
            <a:r>
              <a:rPr lang="cs-CZ" sz="2400" dirty="0" smtClean="0"/>
              <a:t>Turistické aktivity</a:t>
            </a:r>
          </a:p>
          <a:p>
            <a:pPr>
              <a:buSzPct val="70000"/>
            </a:pPr>
            <a:r>
              <a:rPr lang="cs-CZ" sz="2400" dirty="0" smtClean="0"/>
              <a:t>Sportovní hry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125113" cy="92447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Obsah předmětu tělesná výchova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3096344"/>
          </a:xfrm>
        </p:spPr>
        <p:txBody>
          <a:bodyPr>
            <a:normAutofit/>
          </a:bodyPr>
          <a:lstStyle/>
          <a:p>
            <a:pPr>
              <a:buSzPct val="70000"/>
            </a:pPr>
            <a:r>
              <a:rPr lang="cs-CZ" sz="2400" dirty="0" smtClean="0"/>
              <a:t>Činnosti ovlivňující zdraví</a:t>
            </a:r>
          </a:p>
          <a:p>
            <a:pPr>
              <a:buSzPct val="70000"/>
            </a:pPr>
            <a:r>
              <a:rPr lang="cs-CZ" sz="2400" dirty="0" smtClean="0"/>
              <a:t>Činnosti ovlivňující úroveň pohybových dovedností</a:t>
            </a:r>
          </a:p>
          <a:p>
            <a:pPr>
              <a:buSzPct val="70000"/>
            </a:pPr>
            <a:r>
              <a:rPr lang="cs-CZ" sz="2400" dirty="0" smtClean="0"/>
              <a:t>Činnosti podporující pohybové učení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Zdravotní tělesná výchova (ZTV)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0808"/>
            <a:ext cx="7125112" cy="4051437"/>
          </a:xfrm>
        </p:spPr>
        <p:txBody>
          <a:bodyPr>
            <a:normAutofit/>
          </a:bodyPr>
          <a:lstStyle/>
          <a:p>
            <a:pPr>
              <a:buSzPct val="70000"/>
            </a:pPr>
            <a:r>
              <a:rPr lang="cs-CZ" sz="2000" dirty="0" smtClean="0"/>
              <a:t>Povinná forma vzdělávání pro žáky s trvale či přechodně změněným zdravotním stavem </a:t>
            </a:r>
          </a:p>
          <a:p>
            <a:pPr>
              <a:buSzPct val="70000"/>
            </a:pPr>
            <a:r>
              <a:rPr lang="cs-CZ" sz="2400" dirty="0" smtClean="0"/>
              <a:t>Cílem ZTV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	</a:t>
            </a:r>
            <a:r>
              <a:rPr lang="cs-CZ" sz="2000" dirty="0" smtClean="0"/>
              <a:t>- </a:t>
            </a:r>
            <a:r>
              <a:rPr lang="cs-CZ" sz="2000" dirty="0" smtClean="0"/>
              <a:t>odstranění, či alespoň zmírnění zdravotního oslabení a celkové zlepšení zdravotního stavu</a:t>
            </a:r>
          </a:p>
          <a:p>
            <a:pPr>
              <a:buSzPct val="70000"/>
            </a:pPr>
            <a:r>
              <a:rPr lang="cs-CZ" sz="2400" dirty="0" smtClean="0"/>
              <a:t>Zahrnuje: </a:t>
            </a:r>
          </a:p>
          <a:p>
            <a:pPr>
              <a:buNone/>
            </a:pPr>
            <a:r>
              <a:rPr lang="cs-CZ" sz="2000" dirty="0" smtClean="0"/>
              <a:t> 		- </a:t>
            </a:r>
            <a:r>
              <a:rPr lang="cs-CZ" sz="2000" dirty="0" smtClean="0"/>
              <a:t>Činnosti a informace podporující korekce </a:t>
            </a:r>
            <a:r>
              <a:rPr lang="cs-CZ" sz="2000" dirty="0" smtClean="0"/>
              <a:t>			   zdravotního </a:t>
            </a:r>
            <a:r>
              <a:rPr lang="cs-CZ" sz="2000" dirty="0" smtClean="0"/>
              <a:t>oslabení</a:t>
            </a:r>
          </a:p>
          <a:p>
            <a:pPr>
              <a:buNone/>
            </a:pPr>
            <a:r>
              <a:rPr lang="cs-CZ" sz="2000" dirty="0" smtClean="0"/>
              <a:t>		- </a:t>
            </a:r>
            <a:r>
              <a:rPr lang="cs-CZ" sz="2000" dirty="0" smtClean="0"/>
              <a:t>Speciální cvičení</a:t>
            </a:r>
          </a:p>
          <a:p>
            <a:pPr>
              <a:buNone/>
            </a:pPr>
            <a:r>
              <a:rPr lang="cs-CZ" sz="2000" dirty="0" smtClean="0"/>
              <a:t>		- </a:t>
            </a:r>
            <a:r>
              <a:rPr lang="cs-CZ" sz="2000" dirty="0" smtClean="0"/>
              <a:t>Všeobecně rozvíjející pohybové činnosti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883035" cy="924475"/>
          </a:xfrm>
        </p:spPr>
        <p:txBody>
          <a:bodyPr/>
          <a:lstStyle/>
          <a:p>
            <a:r>
              <a:rPr lang="cs-CZ" sz="2600" b="1" dirty="0"/>
              <a:t>Přehled konkrétních tematických bloků: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027051" cy="5050639"/>
          </a:xfrm>
        </p:spPr>
        <p:txBody>
          <a:bodyPr>
            <a:normAutofit fontScale="62500" lnSpcReduction="20000"/>
          </a:bodyPr>
          <a:lstStyle/>
          <a:p>
            <a:pPr>
              <a:buSzPct val="70000"/>
            </a:pPr>
            <a:r>
              <a:rPr lang="cs-CZ" sz="2900" dirty="0"/>
              <a:t>P</a:t>
            </a:r>
            <a:r>
              <a:rPr lang="cs-CZ" sz="2900" dirty="0" smtClean="0"/>
              <a:t>oznatky </a:t>
            </a:r>
            <a:r>
              <a:rPr lang="cs-CZ" sz="2900" dirty="0"/>
              <a:t>z tělesné výchovy a sportu, komunikace, organizace, hygiena a bezpečnost tělesné výchovy</a:t>
            </a:r>
          </a:p>
          <a:p>
            <a:pPr>
              <a:buSzPct val="70000"/>
            </a:pPr>
            <a:r>
              <a:rPr lang="cs-CZ" sz="2900" dirty="0"/>
              <a:t>P</a:t>
            </a:r>
            <a:r>
              <a:rPr lang="cs-CZ" sz="2900" dirty="0" smtClean="0"/>
              <a:t>růpravné</a:t>
            </a:r>
            <a:r>
              <a:rPr lang="cs-CZ" sz="2900" dirty="0"/>
              <a:t>, kondiční, koordinační, kompenzační, relaxační, vyrovnávací a jiná cvičení</a:t>
            </a:r>
          </a:p>
          <a:p>
            <a:pPr>
              <a:buSzPct val="70000"/>
            </a:pPr>
            <a:r>
              <a:rPr lang="cs-CZ" sz="2900" dirty="0"/>
              <a:t>G</a:t>
            </a:r>
            <a:r>
              <a:rPr lang="cs-CZ" sz="2900" dirty="0" smtClean="0"/>
              <a:t>ymnastika</a:t>
            </a:r>
            <a:endParaRPr lang="cs-CZ" sz="2900" dirty="0"/>
          </a:p>
          <a:p>
            <a:pPr>
              <a:buSzPct val="70000"/>
            </a:pPr>
            <a:r>
              <a:rPr lang="cs-CZ" sz="2900" dirty="0"/>
              <a:t>Ú</a:t>
            </a:r>
            <a:r>
              <a:rPr lang="cs-CZ" sz="2900" dirty="0" smtClean="0"/>
              <a:t>poly</a:t>
            </a:r>
            <a:endParaRPr lang="cs-CZ" sz="2900" dirty="0"/>
          </a:p>
          <a:p>
            <a:pPr>
              <a:buSzPct val="70000"/>
            </a:pPr>
            <a:r>
              <a:rPr lang="cs-CZ" sz="2900" dirty="0" smtClean="0"/>
              <a:t>Atletika</a:t>
            </a:r>
            <a:endParaRPr lang="cs-CZ" sz="2900" dirty="0"/>
          </a:p>
          <a:p>
            <a:pPr>
              <a:buSzPct val="70000"/>
            </a:pPr>
            <a:r>
              <a:rPr lang="cs-CZ" sz="2900" dirty="0"/>
              <a:t>P</a:t>
            </a:r>
            <a:r>
              <a:rPr lang="cs-CZ" sz="2900" dirty="0" smtClean="0"/>
              <a:t>ohybové hry</a:t>
            </a:r>
            <a:endParaRPr lang="cs-CZ" sz="2900" dirty="0"/>
          </a:p>
          <a:p>
            <a:pPr>
              <a:buSzPct val="70000"/>
            </a:pPr>
            <a:r>
              <a:rPr lang="cs-CZ" sz="2900" dirty="0"/>
              <a:t>S</a:t>
            </a:r>
            <a:r>
              <a:rPr lang="cs-CZ" sz="2900" dirty="0" smtClean="0"/>
              <a:t>portovní hry</a:t>
            </a:r>
            <a:endParaRPr lang="cs-CZ" sz="2900" dirty="0"/>
          </a:p>
          <a:p>
            <a:pPr>
              <a:buSzPct val="70000"/>
            </a:pPr>
            <a:r>
              <a:rPr lang="cs-CZ" sz="2900" dirty="0" smtClean="0"/>
              <a:t>Plavání</a:t>
            </a:r>
            <a:endParaRPr lang="cs-CZ" sz="2900" dirty="0"/>
          </a:p>
          <a:p>
            <a:pPr>
              <a:buSzPct val="70000"/>
            </a:pPr>
            <a:r>
              <a:rPr lang="cs-CZ" sz="2900" dirty="0"/>
              <a:t>T</a:t>
            </a:r>
            <a:r>
              <a:rPr lang="cs-CZ" sz="2900" dirty="0" smtClean="0"/>
              <a:t>uristika </a:t>
            </a:r>
            <a:r>
              <a:rPr lang="cs-CZ" sz="2900" dirty="0"/>
              <a:t>a pobyt v </a:t>
            </a:r>
            <a:r>
              <a:rPr lang="cs-CZ" sz="2900" dirty="0" smtClean="0"/>
              <a:t>přírodě</a:t>
            </a:r>
            <a:endParaRPr lang="cs-CZ" sz="2900" dirty="0"/>
          </a:p>
          <a:p>
            <a:pPr>
              <a:buSzPct val="70000"/>
            </a:pPr>
            <a:r>
              <a:rPr lang="cs-CZ" sz="2900" dirty="0" smtClean="0"/>
              <a:t>Bruslení</a:t>
            </a:r>
            <a:endParaRPr lang="cs-CZ" sz="2900" dirty="0"/>
          </a:p>
          <a:p>
            <a:pPr>
              <a:buSzPct val="70000"/>
            </a:pPr>
            <a:r>
              <a:rPr lang="cs-CZ" sz="2900" dirty="0" smtClean="0"/>
              <a:t>Lyžování</a:t>
            </a:r>
            <a:endParaRPr lang="cs-CZ" sz="2900" dirty="0"/>
          </a:p>
          <a:p>
            <a:pPr>
              <a:buSzPct val="70000"/>
            </a:pPr>
            <a:r>
              <a:rPr lang="cs-CZ" sz="2900" dirty="0" smtClean="0"/>
              <a:t>Další </a:t>
            </a:r>
            <a:r>
              <a:rPr lang="cs-CZ" sz="2900" dirty="0"/>
              <a:t>doporučené pohybové aktivity zařazované do tělesné výchovy podle podmínek škol a zájmu žáka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041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125113" cy="924475"/>
          </a:xfrm>
        </p:spPr>
        <p:txBody>
          <a:bodyPr/>
          <a:lstStyle/>
          <a:p>
            <a:r>
              <a:rPr lang="cs-CZ" dirty="0" smtClean="0"/>
              <a:t>Použité </a:t>
            </a:r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1405615"/>
          </a:xfrm>
        </p:spPr>
        <p:txBody>
          <a:bodyPr/>
          <a:lstStyle/>
          <a:p>
            <a:pPr>
              <a:buSzPct val="70000"/>
            </a:pPr>
            <a:r>
              <a:rPr lang="cs-CZ" dirty="0"/>
              <a:t>Psychopedie: teoretické základy a metodika. 2. vyd. Praha: Parta, s.r.o., 2004. ISBN 80-7320-063-5.</a:t>
            </a:r>
          </a:p>
          <a:p>
            <a:pPr>
              <a:buSzPct val="70000"/>
            </a:pPr>
            <a:r>
              <a:rPr lang="cs-CZ" dirty="0"/>
              <a:t>RVP ZV - LMP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TC102455519[[fn=Zima]]</Template>
  <TotalTime>223</TotalTime>
  <Words>133</Words>
  <Application>Microsoft Office PowerPoint</Application>
  <PresentationFormat>Předvádění na obrazovce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Winter</vt:lpstr>
      <vt:lpstr>Tělesná výchova na ZŠ praktické</vt:lpstr>
      <vt:lpstr>Tělesná výchova na ZŠ praktické</vt:lpstr>
      <vt:lpstr>Základní druhy tělesné výchovy</vt:lpstr>
      <vt:lpstr>Cíle tělesné výchovy ZŠ praktické</vt:lpstr>
      <vt:lpstr>Organizace tělesné výchovy</vt:lpstr>
      <vt:lpstr>Obsah předmětu tělesná výchova </vt:lpstr>
      <vt:lpstr>Zdravotní tělesná výchova (ZTV)</vt:lpstr>
      <vt:lpstr>Přehled konkrétních tematických bloků:  </vt:lpstr>
      <vt:lpstr>Použité zdroje:</vt:lpstr>
      <vt:lpstr>Děkujeme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Tělesná výchova na ZŠ praktické</dc:title>
  <dc:creator>admin</dc:creator>
  <cp:lastModifiedBy>gess what</cp:lastModifiedBy>
  <cp:revision>27</cp:revision>
  <dcterms:created xsi:type="dcterms:W3CDTF">2012-11-27T16:32:48Z</dcterms:created>
  <dcterms:modified xsi:type="dcterms:W3CDTF">2012-11-30T17:10:36Z</dcterms:modified>
</cp:coreProperties>
</file>