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6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6E443498-4425-4D40-935D-F5B2AE0F8C1F}" type="datetimeFigureOut">
              <a:rPr lang="cs-CZ" smtClean="0"/>
              <a:t>23.11.2012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54C1E87-1B60-4A59-8292-C9A36C6872E5}" type="slidenum">
              <a:rPr lang="cs-CZ" smtClean="0"/>
              <a:t>‹#›</a:t>
            </a:fld>
            <a:endParaRPr lang="cs-CZ"/>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E443498-4425-4D40-935D-F5B2AE0F8C1F}" type="datetimeFigureOut">
              <a:rPr lang="cs-CZ" smtClean="0"/>
              <a:t>23.11.2012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54C1E87-1B60-4A59-8292-C9A36C6872E5}"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smtClean="0"/>
              <a:t>Kliknutím lze upravit styl.</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E443498-4425-4D40-935D-F5B2AE0F8C1F}" type="datetimeFigureOut">
              <a:rPr lang="cs-CZ" smtClean="0"/>
              <a:t>23.11.2012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54C1E87-1B60-4A59-8292-C9A36C6872E5}"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E443498-4425-4D40-935D-F5B2AE0F8C1F}" type="datetimeFigureOut">
              <a:rPr lang="cs-CZ" smtClean="0"/>
              <a:t>23.11.2012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54C1E87-1B60-4A59-8292-C9A36C6872E5}"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E443498-4425-4D40-935D-F5B2AE0F8C1F}" type="datetimeFigureOut">
              <a:rPr lang="cs-CZ" smtClean="0"/>
              <a:t>23.11.2012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54C1E87-1B60-4A59-8292-C9A36C6872E5}"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E443498-4425-4D40-935D-F5B2AE0F8C1F}" type="datetimeFigureOut">
              <a:rPr lang="cs-CZ" smtClean="0"/>
              <a:t>23.11.2012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54C1E87-1B60-4A59-8292-C9A36C6872E5}"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smtClean="0"/>
              <a:t>Kliknutím lze upravit styly předlohy textu.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E443498-4425-4D40-935D-F5B2AE0F8C1F}" type="datetimeFigureOut">
              <a:rPr lang="cs-CZ" smtClean="0"/>
              <a:t>23.11.2012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454C1E87-1B60-4A59-8292-C9A36C6872E5}" type="slidenum">
              <a:rPr lang="cs-CZ" smtClean="0"/>
              <a:t>‹#›</a:t>
            </a:fld>
            <a:endParaRPr lang="cs-CZ"/>
          </a:p>
        </p:txBody>
      </p:sp>
      <p:sp>
        <p:nvSpPr>
          <p:cNvPr id="10" name="Title 9"/>
          <p:cNvSpPr>
            <a:spLocks noGrp="1"/>
          </p:cNvSpPr>
          <p:nvPr>
            <p:ph type="title"/>
          </p:nvPr>
        </p:nvSpPr>
        <p:spPr/>
        <p:txBody>
          <a:body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E443498-4425-4D40-935D-F5B2AE0F8C1F}" type="datetimeFigureOut">
              <a:rPr lang="cs-CZ" smtClean="0"/>
              <a:t>23.11.2012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54C1E87-1B60-4A59-8292-C9A36C6872E5}"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443498-4425-4D40-935D-F5B2AE0F8C1F}" type="datetimeFigureOut">
              <a:rPr lang="cs-CZ" smtClean="0"/>
              <a:t>23.11.2012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54C1E87-1B60-4A59-8292-C9A36C6872E5}"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cs-CZ" smtClean="0"/>
              <a:t>Kliknutím lze upravit styl.</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E443498-4425-4D40-935D-F5B2AE0F8C1F}" type="datetimeFigureOut">
              <a:rPr lang="cs-CZ" smtClean="0"/>
              <a:t>23.11.2012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54C1E87-1B60-4A59-8292-C9A36C6872E5}"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E443498-4425-4D40-935D-F5B2AE0F8C1F}" type="datetimeFigureOut">
              <a:rPr lang="cs-CZ" smtClean="0"/>
              <a:t>23.11.2012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54C1E87-1B60-4A59-8292-C9A36C6872E5}" type="slidenum">
              <a:rPr lang="cs-CZ" smtClean="0"/>
              <a:t>‹#›</a:t>
            </a:fld>
            <a:endParaRPr lang="cs-CZ"/>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E443498-4425-4D40-935D-F5B2AE0F8C1F}" type="datetimeFigureOut">
              <a:rPr lang="cs-CZ" smtClean="0"/>
              <a:t>23.11.2012</a:t>
            </a:fld>
            <a:endParaRPr lang="cs-CZ"/>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54C1E87-1B60-4A59-8292-C9A36C6872E5}"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115616" y="2204864"/>
            <a:ext cx="6400800" cy="4176464"/>
          </a:xfrm>
        </p:spPr>
        <p:txBody>
          <a:bodyPr>
            <a:normAutofit fontScale="25000" lnSpcReduction="20000"/>
          </a:bodyPr>
          <a:lstStyle/>
          <a:p>
            <a:r>
              <a:rPr lang="cs-CZ" sz="4800" dirty="0"/>
              <a:t> </a:t>
            </a:r>
          </a:p>
          <a:p>
            <a:pPr marL="685800" indent="-685800">
              <a:buFont typeface="Arial" pitchFamily="34" charset="0"/>
              <a:buChar char="•"/>
            </a:pPr>
            <a:r>
              <a:rPr lang="cs-CZ" sz="6400" dirty="0"/>
              <a:t>Poruchy chování v dětství a v dospívání často přerůstají do trestné činnosti</a:t>
            </a:r>
            <a:r>
              <a:rPr lang="cs-CZ" sz="6400" dirty="0" smtClean="0"/>
              <a:t>.</a:t>
            </a:r>
          </a:p>
          <a:p>
            <a:pPr marL="685800" indent="-685800">
              <a:buFont typeface="Arial" pitchFamily="34" charset="0"/>
              <a:buChar char="•"/>
            </a:pPr>
            <a:r>
              <a:rPr lang="cs-CZ" sz="6400" dirty="0" smtClean="0"/>
              <a:t>Porušení </a:t>
            </a:r>
            <a:r>
              <a:rPr lang="cs-CZ" sz="6400" dirty="0"/>
              <a:t>zákona je společností sankciováno uložením trestu podle trestního práva. </a:t>
            </a:r>
            <a:endParaRPr lang="cs-CZ" sz="6400" dirty="0" smtClean="0"/>
          </a:p>
          <a:p>
            <a:pPr marL="685800" indent="-685800">
              <a:buFont typeface="Arial" pitchFamily="34" charset="0"/>
              <a:buChar char="•"/>
            </a:pPr>
            <a:r>
              <a:rPr lang="cs-CZ" sz="6400" dirty="0" smtClean="0"/>
              <a:t>V</a:t>
            </a:r>
            <a:r>
              <a:rPr lang="cs-CZ" sz="6400" dirty="0"/>
              <a:t> rámci humanizace vězeňství je úkolem trestu, </a:t>
            </a:r>
            <a:r>
              <a:rPr lang="cs-CZ" sz="6400" i="1" dirty="0"/>
              <a:t>posílit identitu</a:t>
            </a:r>
            <a:r>
              <a:rPr lang="cs-CZ" sz="6400" dirty="0"/>
              <a:t> jedince jak v rovině </a:t>
            </a:r>
            <a:r>
              <a:rPr lang="cs-CZ" sz="6400" b="1" i="1" dirty="0"/>
              <a:t>osobnostní</a:t>
            </a:r>
            <a:r>
              <a:rPr lang="cs-CZ" sz="6400" dirty="0"/>
              <a:t>, tak v rovině </a:t>
            </a:r>
            <a:r>
              <a:rPr lang="cs-CZ" sz="6400" b="1" i="1" dirty="0"/>
              <a:t>sociální</a:t>
            </a:r>
            <a:r>
              <a:rPr lang="cs-CZ" sz="6400" dirty="0"/>
              <a:t> a zajistit tím jeho úspěšné sociální začlenění.</a:t>
            </a:r>
          </a:p>
          <a:p>
            <a:r>
              <a:rPr lang="cs-CZ" sz="6400" dirty="0"/>
              <a:t> </a:t>
            </a:r>
          </a:p>
          <a:p>
            <a:pPr algn="just"/>
            <a:r>
              <a:rPr lang="cs-CZ" sz="6400" dirty="0" smtClean="0"/>
              <a:t>             </a:t>
            </a:r>
            <a:r>
              <a:rPr lang="cs-CZ" sz="6400" u="sng" dirty="0" smtClean="0"/>
              <a:t>Funkce </a:t>
            </a:r>
            <a:r>
              <a:rPr lang="cs-CZ" sz="6400" u="sng" dirty="0"/>
              <a:t>trestu:</a:t>
            </a:r>
          </a:p>
          <a:p>
            <a:pPr marL="685800" lvl="0" indent="-685800" algn="just">
              <a:buFont typeface="Wingdings" pitchFamily="2" charset="2"/>
              <a:buChar char="v"/>
            </a:pPr>
            <a:r>
              <a:rPr lang="cs-CZ" sz="6400" b="1" dirty="0"/>
              <a:t>Sankce</a:t>
            </a:r>
          </a:p>
          <a:p>
            <a:pPr marL="685800" lvl="0" indent="-685800" algn="just">
              <a:buFont typeface="Wingdings" pitchFamily="2" charset="2"/>
              <a:buChar char="v"/>
            </a:pPr>
            <a:r>
              <a:rPr lang="cs-CZ" sz="6400" b="1" dirty="0"/>
              <a:t>Izolace </a:t>
            </a:r>
          </a:p>
          <a:p>
            <a:pPr marL="685800" lvl="0" indent="-685800" algn="just">
              <a:buFont typeface="Wingdings" pitchFamily="2" charset="2"/>
              <a:buChar char="v"/>
            </a:pPr>
            <a:r>
              <a:rPr lang="cs-CZ" sz="6400" b="1" dirty="0" smtClean="0"/>
              <a:t>Resocializace</a:t>
            </a:r>
            <a:r>
              <a:rPr lang="cs-CZ" sz="6400" b="1" dirty="0"/>
              <a:t> </a:t>
            </a:r>
            <a:endParaRPr lang="cs-CZ" sz="6400" b="1" dirty="0" smtClean="0"/>
          </a:p>
          <a:p>
            <a:pPr lvl="0" algn="just"/>
            <a:endParaRPr lang="cs-CZ" sz="6400" b="1" dirty="0"/>
          </a:p>
          <a:p>
            <a:pPr lvl="0" algn="just"/>
            <a:r>
              <a:rPr lang="cs-CZ" sz="6400" b="1" dirty="0" smtClean="0"/>
              <a:t>           další příklady: vyrovnávací, regulační apod.</a:t>
            </a:r>
            <a:endParaRPr lang="cs-CZ" sz="6400" b="1" dirty="0"/>
          </a:p>
          <a:p>
            <a:endParaRPr lang="cs-CZ" sz="6400" b="1" dirty="0"/>
          </a:p>
        </p:txBody>
      </p:sp>
      <p:sp>
        <p:nvSpPr>
          <p:cNvPr id="4" name="Nadpis 3"/>
          <p:cNvSpPr>
            <a:spLocks noGrp="1"/>
          </p:cNvSpPr>
          <p:nvPr>
            <p:ph type="ctrTitle"/>
          </p:nvPr>
        </p:nvSpPr>
        <p:spPr>
          <a:xfrm>
            <a:off x="685800" y="836712"/>
            <a:ext cx="7772400" cy="1470025"/>
          </a:xfrm>
        </p:spPr>
        <p:txBody>
          <a:bodyPr>
            <a:noAutofit/>
          </a:bodyPr>
          <a:lstStyle/>
          <a:p>
            <a:r>
              <a:rPr lang="cs-CZ" sz="2000" b="1" dirty="0"/>
              <a:t>Penologie </a:t>
            </a:r>
            <a:r>
              <a:rPr lang="cs-CZ" sz="2000" b="0" dirty="0"/>
              <a:t>–</a:t>
            </a:r>
            <a:r>
              <a:rPr lang="cs-CZ" sz="2000" b="1" dirty="0"/>
              <a:t> </a:t>
            </a:r>
            <a:r>
              <a:rPr lang="cs-CZ" sz="2000" b="0" dirty="0"/>
              <a:t>věda zabývající se trestem (druhy trestu, alternativní tresty, vězeňství, prevence)</a:t>
            </a:r>
            <a:r>
              <a:rPr lang="cs-CZ" sz="2000" dirty="0"/>
              <a:t/>
            </a:r>
            <a:br>
              <a:rPr lang="cs-CZ" sz="2000" dirty="0"/>
            </a:br>
            <a:r>
              <a:rPr lang="cs-CZ" sz="2000" b="1" dirty="0" err="1"/>
              <a:t>Penitenciární</a:t>
            </a:r>
            <a:r>
              <a:rPr lang="cs-CZ" sz="2000" b="1" dirty="0"/>
              <a:t> péče</a:t>
            </a:r>
            <a:r>
              <a:rPr lang="cs-CZ" sz="2000" dirty="0"/>
              <a:t> </a:t>
            </a:r>
            <a:r>
              <a:rPr lang="cs-CZ" sz="2000" b="0" dirty="0"/>
              <a:t>– speciální péče o vězněné osoby</a:t>
            </a:r>
            <a:r>
              <a:rPr lang="cs-CZ" sz="2000" dirty="0"/>
              <a:t> </a:t>
            </a:r>
            <a:br>
              <a:rPr lang="cs-CZ" sz="2000" dirty="0"/>
            </a:br>
            <a:endParaRPr lang="cs-CZ" sz="2000" dirty="0"/>
          </a:p>
        </p:txBody>
      </p:sp>
    </p:spTree>
    <p:extLst>
      <p:ext uri="{BB962C8B-B14F-4D97-AF65-F5344CB8AC3E}">
        <p14:creationId xmlns:p14="http://schemas.microsoft.com/office/powerpoint/2010/main" val="27068978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a:xfrm>
            <a:off x="107504" y="620688"/>
            <a:ext cx="8856984" cy="6120679"/>
          </a:xfrm>
        </p:spPr>
        <p:txBody>
          <a:bodyPr>
            <a:normAutofit/>
          </a:bodyPr>
          <a:lstStyle/>
          <a:p>
            <a:endParaRPr lang="cs-CZ" sz="1600" dirty="0" smtClean="0"/>
          </a:p>
          <a:p>
            <a:endParaRPr lang="cs-CZ" sz="1600" dirty="0"/>
          </a:p>
          <a:p>
            <a:r>
              <a:rPr lang="cs-CZ" sz="1600" dirty="0" smtClean="0"/>
              <a:t>Československá </a:t>
            </a:r>
            <a:r>
              <a:rPr lang="cs-CZ" sz="1600" dirty="0"/>
              <a:t>vězení z </a:t>
            </a:r>
            <a:r>
              <a:rPr lang="cs-CZ" sz="1600" dirty="0" smtClean="0"/>
              <a:t>dob komunismu </a:t>
            </a:r>
            <a:r>
              <a:rPr lang="cs-CZ" sz="1600" dirty="0"/>
              <a:t>byla obrovským zdrojem levných pracovních sil, které byly nasazovány tam, kde veřejnost o práci neměla zájem. </a:t>
            </a:r>
            <a:r>
              <a:rPr lang="cs-CZ" sz="1600" dirty="0" smtClean="0"/>
              <a:t>Výkon trestu byl poznamenán totalitním režimem.</a:t>
            </a:r>
          </a:p>
          <a:p>
            <a:endParaRPr lang="cs-CZ" sz="1600" dirty="0"/>
          </a:p>
          <a:p>
            <a:r>
              <a:rPr lang="cs-CZ" sz="1600" dirty="0" smtClean="0"/>
              <a:t>Evropský </a:t>
            </a:r>
            <a:r>
              <a:rPr lang="cs-CZ" sz="1600" dirty="0"/>
              <a:t>vězeňský systém včetně České republiky čerpá především z „Evropských vězeňských pravidel“. Těmito pravidly se řídí 34 států, které jsou členy Rady Evropy. Uvedená pravidla čerpají z historických pramenů penologie, standardních pravidel OSN pro zacházení s vězni a samozřejmě pozitivních poznatků z praxe při nápravě odsouzených. </a:t>
            </a:r>
            <a:endParaRPr lang="cs-CZ" sz="1600" dirty="0" smtClean="0"/>
          </a:p>
          <a:p>
            <a:endParaRPr lang="cs-CZ" sz="1600" dirty="0" smtClean="0"/>
          </a:p>
          <a:p>
            <a:r>
              <a:rPr lang="cs-CZ" sz="1600" dirty="0" smtClean="0"/>
              <a:t>Evropská </a:t>
            </a:r>
            <a:r>
              <a:rPr lang="cs-CZ" sz="1600" dirty="0"/>
              <a:t>vězeňská pravidla se ve svém obsahu zabývají diferenciací vězněných osob, ubytováním, osobní hygienou, oděvem, stravováním, zdravotní péčí, kázeňskými tresty pro odsouzené, informovanosti vězňů, náboženskou a morální péčí, přiměřenými donucovacími prostředky proti vězňům a také specifikací vězeňského personálu.</a:t>
            </a:r>
          </a:p>
          <a:p>
            <a:endParaRPr lang="cs-CZ" sz="1600" dirty="0"/>
          </a:p>
        </p:txBody>
      </p:sp>
      <p:sp>
        <p:nvSpPr>
          <p:cNvPr id="4" name="Nadpis 3"/>
          <p:cNvSpPr>
            <a:spLocks noGrp="1"/>
          </p:cNvSpPr>
          <p:nvPr>
            <p:ph type="ctrTitle"/>
          </p:nvPr>
        </p:nvSpPr>
        <p:spPr>
          <a:xfrm>
            <a:off x="179513" y="188641"/>
            <a:ext cx="7813420" cy="504056"/>
          </a:xfrm>
        </p:spPr>
        <p:txBody>
          <a:bodyPr/>
          <a:lstStyle/>
          <a:p>
            <a:pPr lvl="0"/>
            <a:r>
              <a:rPr lang="cs-CZ" sz="2000" dirty="0" smtClean="0">
                <a:effectLst/>
              </a:rPr>
              <a:t>3. ČESKÉ </a:t>
            </a:r>
            <a:r>
              <a:rPr lang="cs-CZ" sz="2000" dirty="0">
                <a:effectLst/>
              </a:rPr>
              <a:t>VĚZEŇSTVÍ</a:t>
            </a:r>
            <a:br>
              <a:rPr lang="cs-CZ" sz="2000" dirty="0">
                <a:effectLst/>
              </a:rPr>
            </a:br>
            <a:endParaRPr lang="cs-CZ" sz="2000" dirty="0">
              <a:effectLst/>
            </a:endParaRPr>
          </a:p>
        </p:txBody>
      </p:sp>
    </p:spTree>
    <p:extLst>
      <p:ext uri="{BB962C8B-B14F-4D97-AF65-F5344CB8AC3E}">
        <p14:creationId xmlns:p14="http://schemas.microsoft.com/office/powerpoint/2010/main" val="3470257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a:xfrm>
            <a:off x="323528" y="1052736"/>
            <a:ext cx="8640960" cy="5544616"/>
          </a:xfrm>
        </p:spPr>
        <p:txBody>
          <a:bodyPr>
            <a:normAutofit/>
          </a:bodyPr>
          <a:lstStyle/>
          <a:p>
            <a:endParaRPr lang="cs-CZ" sz="2100" b="1" dirty="0" smtClean="0"/>
          </a:p>
          <a:p>
            <a:r>
              <a:rPr lang="cs-CZ" sz="2100" b="1" u="sng" dirty="0" smtClean="0"/>
              <a:t>Charakteristika </a:t>
            </a:r>
            <a:r>
              <a:rPr lang="cs-CZ" sz="2100" b="1" u="sng" dirty="0"/>
              <a:t>vězně v osobnostní </a:t>
            </a:r>
            <a:r>
              <a:rPr lang="cs-CZ" sz="2100" b="1" u="sng" dirty="0" smtClean="0"/>
              <a:t>rovině:</a:t>
            </a:r>
          </a:p>
          <a:p>
            <a:endParaRPr lang="cs-CZ" sz="1600" b="1" i="1" dirty="0" smtClean="0"/>
          </a:p>
          <a:p>
            <a:r>
              <a:rPr lang="cs-CZ" sz="1600" b="1" i="1" dirty="0" smtClean="0"/>
              <a:t>Neurotický </a:t>
            </a:r>
            <a:r>
              <a:rPr lang="cs-CZ" sz="1600" b="1" i="1" dirty="0"/>
              <a:t>typ: </a:t>
            </a:r>
            <a:r>
              <a:rPr lang="cs-CZ" sz="1600" dirty="0"/>
              <a:t>vyskytují se </a:t>
            </a:r>
            <a:r>
              <a:rPr lang="cs-CZ" sz="1600" dirty="0" smtClean="0"/>
              <a:t>neurotické </a:t>
            </a:r>
            <a:r>
              <a:rPr lang="cs-CZ" sz="1600" dirty="0"/>
              <a:t>poruchy jako je zvýšená úzkostnost, psychická labilita, snížené sebeovládání, zkratkovité reakce, narušená citová </a:t>
            </a:r>
            <a:r>
              <a:rPr lang="cs-CZ" sz="1600" dirty="0" smtClean="0"/>
              <a:t>rovnováha. Zpravidla </a:t>
            </a:r>
            <a:r>
              <a:rPr lang="cs-CZ" sz="1600" dirty="0"/>
              <a:t>se jedná o jedince, kteří vyrůstali v konfliktní nebo rozvrácené rodině. </a:t>
            </a:r>
          </a:p>
          <a:p>
            <a:r>
              <a:rPr lang="cs-CZ" sz="1600" b="1" i="1" dirty="0" smtClean="0"/>
              <a:t>Psychopatické </a:t>
            </a:r>
            <a:r>
              <a:rPr lang="cs-CZ" sz="1600" b="1" i="1" dirty="0"/>
              <a:t>osoby: </a:t>
            </a:r>
            <a:r>
              <a:rPr lang="cs-CZ" sz="1600" dirty="0"/>
              <a:t>Příčinou poruchy je vrozená, biologická dispozice. </a:t>
            </a:r>
            <a:r>
              <a:rPr lang="cs-CZ" sz="1600" dirty="0" smtClean="0"/>
              <a:t>Navenek </a:t>
            </a:r>
            <a:r>
              <a:rPr lang="cs-CZ" sz="1600" dirty="0"/>
              <a:t>se projevují neadekvátním chováním, nepřizpůsobivostí, nepřiměřenými vztahy a konflikty s okolím.  Své problémy řeší útěky, agresivními a delikventními sklony.  </a:t>
            </a:r>
          </a:p>
          <a:p>
            <a:r>
              <a:rPr lang="cs-CZ" sz="1600" b="1" i="1" smtClean="0"/>
              <a:t>Osoby </a:t>
            </a:r>
            <a:r>
              <a:rPr lang="cs-CZ" sz="1600" b="1" i="1" dirty="0"/>
              <a:t>se sníženými rozumovými schopnostmi:</a:t>
            </a:r>
            <a:r>
              <a:rPr lang="cs-CZ" sz="1600" dirty="0"/>
              <a:t> Příčinou  patologického jednání bývá zpravidla snížená inteligence nebo přímo mentální retardace maximálně však v pásmu lehké mentální retardace. </a:t>
            </a:r>
            <a:endParaRPr lang="cs-CZ" sz="1600" dirty="0" smtClean="0"/>
          </a:p>
          <a:p>
            <a:r>
              <a:rPr lang="cs-CZ" sz="1600" dirty="0"/>
              <a:t> </a:t>
            </a:r>
            <a:r>
              <a:rPr lang="cs-CZ" sz="1600" b="1" i="1" dirty="0" smtClean="0"/>
              <a:t>Psychotický </a:t>
            </a:r>
            <a:r>
              <a:rPr lang="cs-CZ" sz="1600" b="1" i="1" dirty="0"/>
              <a:t>typ:</a:t>
            </a:r>
            <a:r>
              <a:rPr lang="cs-CZ" sz="1600" dirty="0"/>
              <a:t> Jedná se o jedince, kteří trpí některou z nejtěžších podob duševního onemocnění, tj. psychózou. Většinou páchají násilné trestné činy, které jsou nápadné svou bizarností a brutalitou. Jejich motivace je nečitelná, zvrácená a nepochopitelná normálními měřítky, Tyto osoby jsou umístěny na základě rozhodnutí soudu a znaleckého posudku do detenčních ústavů.</a:t>
            </a:r>
          </a:p>
          <a:p>
            <a:endParaRPr lang="cs-CZ" sz="1600" dirty="0"/>
          </a:p>
        </p:txBody>
      </p:sp>
      <p:sp>
        <p:nvSpPr>
          <p:cNvPr id="4" name="Nadpis 3"/>
          <p:cNvSpPr>
            <a:spLocks noGrp="1"/>
          </p:cNvSpPr>
          <p:nvPr>
            <p:ph type="ctrTitle"/>
          </p:nvPr>
        </p:nvSpPr>
        <p:spPr>
          <a:xfrm>
            <a:off x="817581" y="548681"/>
            <a:ext cx="6634739" cy="504056"/>
          </a:xfrm>
        </p:spPr>
        <p:txBody>
          <a:bodyPr/>
          <a:lstStyle/>
          <a:p>
            <a:r>
              <a:rPr lang="cs-CZ" sz="2000" dirty="0">
                <a:effectLst/>
              </a:rPr>
              <a:t>1.	</a:t>
            </a:r>
            <a:r>
              <a:rPr lang="cs-CZ" sz="2000" dirty="0" smtClean="0">
                <a:effectLst/>
              </a:rPr>
              <a:t>CHARAKTERISTIKA </a:t>
            </a:r>
            <a:r>
              <a:rPr lang="cs-CZ" sz="2000" dirty="0">
                <a:effectLst/>
              </a:rPr>
              <a:t>VĚZNĚNÝCH OSOB</a:t>
            </a:r>
            <a:endParaRPr lang="cs-CZ" sz="2000" dirty="0"/>
          </a:p>
        </p:txBody>
      </p:sp>
    </p:spTree>
    <p:extLst>
      <p:ext uri="{BB962C8B-B14F-4D97-AF65-F5344CB8AC3E}">
        <p14:creationId xmlns:p14="http://schemas.microsoft.com/office/powerpoint/2010/main" val="81569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idx="4294967295"/>
          </p:nvPr>
        </p:nvSpPr>
        <p:spPr>
          <a:xfrm>
            <a:off x="0" y="260350"/>
            <a:ext cx="8856663" cy="6408738"/>
          </a:xfrm>
        </p:spPr>
        <p:txBody>
          <a:bodyPr/>
          <a:lstStyle/>
          <a:p>
            <a:pPr lvl="1"/>
            <a:r>
              <a:rPr lang="cs-CZ" sz="2100" b="1" u="sng" kern="1200" dirty="0">
                <a:latin typeface="+mn-lt"/>
                <a:ea typeface="+mn-ea"/>
                <a:cs typeface="+mn-cs"/>
              </a:rPr>
              <a:t>Charakteristika vězně v sociální </a:t>
            </a:r>
            <a:r>
              <a:rPr lang="cs-CZ" sz="2100" b="1" u="sng" kern="1200" dirty="0" smtClean="0">
                <a:latin typeface="+mn-lt"/>
                <a:ea typeface="+mn-ea"/>
                <a:cs typeface="+mn-cs"/>
              </a:rPr>
              <a:t>rovině: </a:t>
            </a:r>
            <a:br>
              <a:rPr lang="cs-CZ" sz="2100" b="1" u="sng" kern="1200" dirty="0" smtClean="0">
                <a:latin typeface="+mn-lt"/>
                <a:ea typeface="+mn-ea"/>
                <a:cs typeface="+mn-cs"/>
              </a:rPr>
            </a:br>
            <a:r>
              <a:rPr lang="cs-CZ" dirty="0"/>
              <a:t/>
            </a:r>
            <a:br>
              <a:rPr lang="cs-CZ" dirty="0"/>
            </a:br>
            <a:r>
              <a:rPr lang="cs-CZ" dirty="0"/>
              <a:t> </a:t>
            </a:r>
            <a:br>
              <a:rPr lang="cs-CZ" dirty="0"/>
            </a:br>
            <a:r>
              <a:rPr lang="cs-CZ" sz="1600" b="1" i="1" kern="1200" dirty="0">
                <a:latin typeface="+mn-lt"/>
                <a:ea typeface="+mn-ea"/>
                <a:cs typeface="+mn-cs"/>
              </a:rPr>
              <a:t>Asociální osoby: </a:t>
            </a:r>
            <a:r>
              <a:rPr lang="cs-CZ" sz="1600" kern="1200" dirty="0">
                <a:latin typeface="+mn-lt"/>
                <a:ea typeface="+mn-ea"/>
                <a:cs typeface="+mn-cs"/>
              </a:rPr>
              <a:t>Jed</a:t>
            </a:r>
            <a:r>
              <a:rPr lang="cs-CZ" sz="1600" kern="1200" dirty="0" smtClean="0">
                <a:latin typeface="+mn-lt"/>
                <a:ea typeface="+mn-ea"/>
                <a:cs typeface="+mn-cs"/>
              </a:rPr>
              <a:t>inec </a:t>
            </a:r>
            <a:r>
              <a:rPr lang="cs-CZ" sz="1600" kern="1200" dirty="0">
                <a:latin typeface="+mn-lt"/>
                <a:ea typeface="+mn-ea"/>
                <a:cs typeface="+mn-cs"/>
              </a:rPr>
              <a:t>není schopen přiměřené sociální adaptace a neuznává společenské normy. Tito jedinci bývají zpravidla silně egoističtí, nezdrženliví a zaměření jen na bezprostřední vlastní uspokojení, těžko snášejí nudu. Tato tendence může být i příčinou sklonu k užívání drog, alkoholu, nestandardním sexuálním </a:t>
            </a:r>
            <a:r>
              <a:rPr lang="cs-CZ" sz="1600" kern="1200" dirty="0" smtClean="0">
                <a:latin typeface="+mn-lt"/>
                <a:ea typeface="+mn-ea"/>
                <a:cs typeface="+mn-cs"/>
              </a:rPr>
              <a:t>praktikám. Z </a:t>
            </a:r>
            <a:r>
              <a:rPr lang="cs-CZ" sz="1600" kern="1200" dirty="0">
                <a:latin typeface="+mn-lt"/>
                <a:ea typeface="+mn-ea"/>
                <a:cs typeface="+mn-cs"/>
              </a:rPr>
              <a:t>hlediska etiologie je značná dědičná dispozice a nevhodné prostředí.</a:t>
            </a:r>
            <a:br>
              <a:rPr lang="cs-CZ" sz="1600" kern="1200" dirty="0">
                <a:latin typeface="+mn-lt"/>
                <a:ea typeface="+mn-ea"/>
                <a:cs typeface="+mn-cs"/>
              </a:rPr>
            </a:br>
            <a:r>
              <a:rPr lang="cs-CZ" b="1" i="1" dirty="0"/>
              <a:t> </a:t>
            </a:r>
            <a:r>
              <a:rPr lang="cs-CZ" dirty="0"/>
              <a:t/>
            </a:r>
            <a:br>
              <a:rPr lang="cs-CZ" dirty="0"/>
            </a:br>
            <a:r>
              <a:rPr lang="cs-CZ" sz="1600" b="1" i="1" kern="1200" dirty="0">
                <a:latin typeface="+mn-lt"/>
                <a:ea typeface="+mn-ea"/>
                <a:cs typeface="+mn-cs"/>
              </a:rPr>
              <a:t>Antisociální osoby: </a:t>
            </a:r>
            <a:r>
              <a:rPr lang="cs-CZ" sz="1600" kern="1200" dirty="0">
                <a:latin typeface="+mn-lt"/>
                <a:ea typeface="+mn-ea"/>
                <a:cs typeface="+mn-cs"/>
              </a:rPr>
              <a:t>Jde o uvědomované protispolečenské chování kriminálního charakteru. Záměrně porušují zákonné nebo jiné normy dané společnosti. Jejich chování je namířeno proti společenským a kulturním zvyklostem. Vyznačují se nejvyšší mírou společenské nebezpečnosti a největším stupněm narušenosti. </a:t>
            </a:r>
            <a:r>
              <a:rPr lang="cs-CZ" sz="1600" kern="1200" dirty="0" smtClean="0">
                <a:latin typeface="+mn-lt"/>
                <a:ea typeface="+mn-ea"/>
                <a:cs typeface="+mn-cs"/>
              </a:rPr>
              <a:t>Vykazují </a:t>
            </a:r>
            <a:r>
              <a:rPr lang="cs-CZ" sz="1600" kern="1200" dirty="0">
                <a:latin typeface="+mn-lt"/>
                <a:ea typeface="+mn-ea"/>
                <a:cs typeface="+mn-cs"/>
              </a:rPr>
              <a:t>se značnou mírou recidivy. Chování bývá často spojeno s výraznou agresivitou a motivováno úsilím škodit druhému. </a:t>
            </a:r>
          </a:p>
        </p:txBody>
      </p:sp>
    </p:spTree>
    <p:extLst>
      <p:ext uri="{BB962C8B-B14F-4D97-AF65-F5344CB8AC3E}">
        <p14:creationId xmlns:p14="http://schemas.microsoft.com/office/powerpoint/2010/main" val="2670228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88304" y="188640"/>
            <a:ext cx="8848192" cy="5693866"/>
          </a:xfrm>
          <a:prstGeom prst="rect">
            <a:avLst/>
          </a:prstGeom>
        </p:spPr>
        <p:txBody>
          <a:bodyPr wrap="square">
            <a:spAutoFit/>
          </a:bodyPr>
          <a:lstStyle/>
          <a:p>
            <a:pPr lvl="1"/>
            <a:r>
              <a:rPr lang="cs-CZ" sz="2000" b="1" u="sng" dirty="0" smtClean="0"/>
              <a:t>Bezpečnostní charakteristika vězně (dle interních předpisů):</a:t>
            </a:r>
          </a:p>
          <a:p>
            <a:pPr lvl="1"/>
            <a:endParaRPr lang="cs-CZ" sz="2000" u="sng" dirty="0"/>
          </a:p>
          <a:p>
            <a:r>
              <a:rPr lang="cs-CZ" dirty="0"/>
              <a:t> </a:t>
            </a:r>
          </a:p>
          <a:p>
            <a:pPr marL="285750" indent="-285750">
              <a:buFont typeface="Wingdings" pitchFamily="2" charset="2"/>
              <a:buChar char="Ø"/>
            </a:pPr>
            <a:r>
              <a:rPr lang="cs-CZ" b="1" i="1" dirty="0" smtClean="0"/>
              <a:t>NGŘ 12/2012 o předcházení, zabránění a včasného odhalování násilí mezi odsouzenými, obviněnými a chovanci:</a:t>
            </a:r>
          </a:p>
          <a:p>
            <a:pPr marL="285750" indent="-285750">
              <a:buFont typeface="Wingdings" pitchFamily="2" charset="2"/>
              <a:buChar char="Ø"/>
            </a:pPr>
            <a:endParaRPr lang="cs-CZ" b="1" i="1" dirty="0"/>
          </a:p>
          <a:p>
            <a:pPr marL="285750" indent="-285750">
              <a:buFont typeface="Wingdings" pitchFamily="2" charset="2"/>
              <a:buChar char="§"/>
            </a:pPr>
            <a:r>
              <a:rPr lang="cs-CZ" b="1" dirty="0" smtClean="0"/>
              <a:t> </a:t>
            </a:r>
            <a:r>
              <a:rPr lang="cs-CZ" dirty="0" smtClean="0"/>
              <a:t> STH  – snížená tělesná hmotnost</a:t>
            </a:r>
          </a:p>
          <a:p>
            <a:pPr marL="285750" indent="-285750">
              <a:buFont typeface="Wingdings" pitchFamily="2" charset="2"/>
              <a:buChar char="§"/>
            </a:pPr>
            <a:r>
              <a:rPr lang="cs-CZ" dirty="0"/>
              <a:t> </a:t>
            </a:r>
            <a:r>
              <a:rPr lang="cs-CZ" dirty="0" smtClean="0"/>
              <a:t> NMU - nízká mentální úroveň</a:t>
            </a:r>
          </a:p>
          <a:p>
            <a:pPr marL="285750" indent="-285750">
              <a:buFont typeface="Wingdings" pitchFamily="2" charset="2"/>
              <a:buChar char="§"/>
            </a:pPr>
            <a:r>
              <a:rPr lang="cs-CZ" dirty="0"/>
              <a:t> </a:t>
            </a:r>
            <a:r>
              <a:rPr lang="cs-CZ" dirty="0" smtClean="0"/>
              <a:t> MON – možný objekt násilí</a:t>
            </a:r>
          </a:p>
          <a:p>
            <a:pPr marL="285750" indent="-285750">
              <a:buFont typeface="Wingdings" pitchFamily="2" charset="2"/>
              <a:buChar char="§"/>
            </a:pPr>
            <a:r>
              <a:rPr lang="cs-CZ" dirty="0"/>
              <a:t> </a:t>
            </a:r>
            <a:r>
              <a:rPr lang="cs-CZ" dirty="0" smtClean="0"/>
              <a:t> MPN – možný pachatel násilí</a:t>
            </a:r>
          </a:p>
          <a:p>
            <a:pPr marL="285750" indent="-285750">
              <a:buFont typeface="Wingdings" pitchFamily="2" charset="2"/>
              <a:buChar char="§"/>
            </a:pPr>
            <a:r>
              <a:rPr lang="cs-CZ" dirty="0"/>
              <a:t> </a:t>
            </a:r>
            <a:r>
              <a:rPr lang="cs-CZ" dirty="0" smtClean="0"/>
              <a:t> DVO – další vytipovaná osoba</a:t>
            </a:r>
          </a:p>
          <a:p>
            <a:pPr marL="285750" indent="-285750">
              <a:buFont typeface="Wingdings" pitchFamily="2" charset="2"/>
              <a:buChar char="Ø"/>
            </a:pPr>
            <a:endParaRPr lang="cs-CZ" b="1" i="1" dirty="0"/>
          </a:p>
          <a:p>
            <a:pPr marL="285750" indent="-285750">
              <a:buFont typeface="Wingdings" pitchFamily="2" charset="2"/>
              <a:buChar char="Ø"/>
            </a:pPr>
            <a:r>
              <a:rPr lang="cs-CZ" b="1" i="1" dirty="0" smtClean="0"/>
              <a:t>NGŘ 29/2009 o indexu útěkářů a nebezpečných osob: </a:t>
            </a:r>
          </a:p>
          <a:p>
            <a:endParaRPr lang="cs-CZ" b="1" i="1" dirty="0"/>
          </a:p>
          <a:p>
            <a:pPr marL="285750" indent="-285750">
              <a:buFont typeface="Arial" pitchFamily="34" charset="0"/>
              <a:buChar char="•"/>
            </a:pPr>
            <a:r>
              <a:rPr lang="cs-CZ" dirty="0" smtClean="0"/>
              <a:t>„N“  – nebezpečná osoba</a:t>
            </a:r>
          </a:p>
          <a:p>
            <a:pPr marL="285750" indent="-285750">
              <a:buFont typeface="Arial" pitchFamily="34" charset="0"/>
              <a:buChar char="•"/>
            </a:pPr>
            <a:r>
              <a:rPr lang="cs-CZ" dirty="0" smtClean="0"/>
              <a:t>„Ú“  – útěk, pokus o útěk</a:t>
            </a:r>
          </a:p>
          <a:p>
            <a:pPr marL="285750" indent="-285750">
              <a:buFont typeface="Arial" pitchFamily="34" charset="0"/>
              <a:buChar char="•"/>
            </a:pPr>
            <a:r>
              <a:rPr lang="cs-CZ" dirty="0" smtClean="0"/>
              <a:t>„O“  – odchod</a:t>
            </a:r>
          </a:p>
          <a:p>
            <a:pPr marL="285750" indent="-285750">
              <a:buFont typeface="Arial" pitchFamily="34" charset="0"/>
              <a:buChar char="•"/>
            </a:pPr>
            <a:r>
              <a:rPr lang="cs-CZ" dirty="0" smtClean="0"/>
              <a:t>„ZN“- zvlášť nebezpečná osoba</a:t>
            </a:r>
          </a:p>
          <a:p>
            <a:endParaRPr lang="cs-CZ" dirty="0"/>
          </a:p>
          <a:p>
            <a:endParaRPr lang="cs-CZ" dirty="0"/>
          </a:p>
        </p:txBody>
      </p:sp>
    </p:spTree>
    <p:extLst>
      <p:ext uri="{BB962C8B-B14F-4D97-AF65-F5344CB8AC3E}">
        <p14:creationId xmlns:p14="http://schemas.microsoft.com/office/powerpoint/2010/main" val="2287045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23528" y="980728"/>
            <a:ext cx="8352928" cy="5616623"/>
          </a:xfrm>
        </p:spPr>
        <p:txBody>
          <a:bodyPr>
            <a:normAutofit fontScale="70000" lnSpcReduction="20000"/>
          </a:bodyPr>
          <a:lstStyle/>
          <a:p>
            <a:pPr marL="342900" indent="-342900">
              <a:buFont typeface="Courier New" pitchFamily="49" charset="0"/>
              <a:buChar char="o"/>
            </a:pPr>
            <a:r>
              <a:rPr lang="cs-CZ" u="sng" dirty="0" smtClean="0"/>
              <a:t>V</a:t>
            </a:r>
            <a:r>
              <a:rPr lang="cs-CZ" b="1" u="sng" dirty="0" smtClean="0"/>
              <a:t>nitřní:</a:t>
            </a:r>
            <a:r>
              <a:rPr lang="cs-CZ" b="1" dirty="0" smtClean="0"/>
              <a:t> </a:t>
            </a:r>
            <a:r>
              <a:rPr lang="cs-CZ" dirty="0" smtClean="0"/>
              <a:t>dědičné </a:t>
            </a:r>
            <a:r>
              <a:rPr lang="cs-CZ" dirty="0"/>
              <a:t>a vrozené faktory. Ty ve svém souhrnu tvoří biologickou určenost </a:t>
            </a:r>
            <a:r>
              <a:rPr lang="cs-CZ" dirty="0" smtClean="0"/>
              <a:t>osobnosti </a:t>
            </a:r>
          </a:p>
          <a:p>
            <a:endParaRPr lang="cs-CZ" dirty="0" smtClean="0"/>
          </a:p>
          <a:p>
            <a:pPr marL="342900" indent="-342900">
              <a:buFont typeface="Courier New" pitchFamily="49" charset="0"/>
              <a:buChar char="o"/>
            </a:pPr>
            <a:r>
              <a:rPr lang="cs-CZ" b="1" u="sng" dirty="0" smtClean="0"/>
              <a:t>Vnější:</a:t>
            </a:r>
            <a:r>
              <a:rPr lang="cs-CZ" u="sng" dirty="0" smtClean="0"/>
              <a:t> </a:t>
            </a:r>
            <a:r>
              <a:rPr lang="cs-CZ" dirty="0"/>
              <a:t>podmínky jsou reprezentovány vlivy sociálního okolí. </a:t>
            </a:r>
          </a:p>
          <a:p>
            <a:r>
              <a:rPr lang="cs-CZ" b="1" dirty="0"/>
              <a:t> </a:t>
            </a:r>
            <a:endParaRPr lang="cs-CZ" dirty="0"/>
          </a:p>
          <a:p>
            <a:r>
              <a:rPr lang="cs-CZ" b="1" dirty="0"/>
              <a:t>Vliv dědičnosti. </a:t>
            </a:r>
            <a:endParaRPr lang="cs-CZ" b="1" dirty="0" smtClean="0"/>
          </a:p>
          <a:p>
            <a:r>
              <a:rPr lang="cs-CZ" dirty="0" smtClean="0"/>
              <a:t>Vrozená a dědičná dispozice k patologickým projevům např. </a:t>
            </a:r>
            <a:r>
              <a:rPr lang="cs-CZ" dirty="0"/>
              <a:t>narcismus, </a:t>
            </a:r>
            <a:r>
              <a:rPr lang="cs-CZ" dirty="0" smtClean="0"/>
              <a:t>sadistické </a:t>
            </a:r>
            <a:r>
              <a:rPr lang="cs-CZ" dirty="0"/>
              <a:t>prvky, sobectví, neschopnost empatie a mezilidských vztahů. </a:t>
            </a:r>
            <a:endParaRPr lang="cs-CZ" dirty="0" smtClean="0"/>
          </a:p>
          <a:p>
            <a:r>
              <a:rPr lang="cs-CZ" dirty="0"/>
              <a:t> </a:t>
            </a:r>
          </a:p>
          <a:p>
            <a:pPr lvl="0"/>
            <a:r>
              <a:rPr lang="cs-CZ" b="1" dirty="0"/>
              <a:t>Vliv prostředí.</a:t>
            </a:r>
            <a:r>
              <a:rPr lang="cs-CZ" dirty="0"/>
              <a:t> </a:t>
            </a:r>
            <a:endParaRPr lang="cs-CZ" dirty="0" smtClean="0"/>
          </a:p>
          <a:p>
            <a:pPr lvl="0"/>
            <a:r>
              <a:rPr lang="cs-CZ" dirty="0" smtClean="0"/>
              <a:t>Ovlivněno </a:t>
            </a:r>
            <a:r>
              <a:rPr lang="cs-CZ" dirty="0"/>
              <a:t>mnohočetnými </a:t>
            </a:r>
            <a:r>
              <a:rPr lang="cs-CZ" dirty="0" smtClean="0"/>
              <a:t>vlivy (</a:t>
            </a:r>
            <a:r>
              <a:rPr lang="cs-CZ" dirty="0"/>
              <a:t>rodina, škola, přátelé, </a:t>
            </a:r>
            <a:r>
              <a:rPr lang="cs-CZ" dirty="0" smtClean="0"/>
              <a:t>komunita…)</a:t>
            </a:r>
          </a:p>
          <a:p>
            <a:pPr lvl="0"/>
            <a:r>
              <a:rPr lang="cs-CZ" i="1" u="sng" dirty="0" smtClean="0"/>
              <a:t>Kultura</a:t>
            </a:r>
            <a:r>
              <a:rPr lang="cs-CZ" dirty="0" smtClean="0"/>
              <a:t> </a:t>
            </a:r>
            <a:r>
              <a:rPr lang="cs-CZ" dirty="0"/>
              <a:t>– osvojené způsoby chování, zvyklosti, postoje, náboženství a myšlení v závislosti na kulturní oblasti, kde jedinec vyrůstal.</a:t>
            </a:r>
          </a:p>
          <a:p>
            <a:pPr lvl="0"/>
            <a:r>
              <a:rPr lang="cs-CZ" i="1" u="sng" dirty="0"/>
              <a:t>Příslušnost k sociální vrstvě</a:t>
            </a:r>
            <a:r>
              <a:rPr lang="cs-CZ" u="sng" dirty="0"/>
              <a:t> </a:t>
            </a:r>
            <a:r>
              <a:rPr lang="cs-CZ" dirty="0"/>
              <a:t>– fenomén příslušnosti k nižší nebo vyšší společenské vrstvě.</a:t>
            </a:r>
          </a:p>
          <a:p>
            <a:pPr lvl="0"/>
            <a:r>
              <a:rPr lang="cs-CZ" i="1" u="sng" dirty="0"/>
              <a:t>Styl výchovy</a:t>
            </a:r>
            <a:r>
              <a:rPr lang="cs-CZ" u="sng" dirty="0"/>
              <a:t> </a:t>
            </a:r>
            <a:r>
              <a:rPr lang="cs-CZ" dirty="0"/>
              <a:t>– např. výchova přísná, láskyplná, autoritativní </a:t>
            </a:r>
          </a:p>
          <a:p>
            <a:r>
              <a:rPr lang="cs-CZ" dirty="0"/>
              <a:t>                                        </a:t>
            </a:r>
          </a:p>
          <a:p>
            <a:r>
              <a:rPr lang="cs-CZ" dirty="0"/>
              <a:t>Významný podíl na současné epidemii násilí mají také hromadné sdělovací prostředky, zejména televize. </a:t>
            </a:r>
          </a:p>
          <a:p>
            <a:r>
              <a:rPr lang="cs-CZ" dirty="0"/>
              <a:t> </a:t>
            </a:r>
          </a:p>
          <a:p>
            <a:r>
              <a:rPr lang="cs-CZ" dirty="0"/>
              <a:t> </a:t>
            </a:r>
          </a:p>
          <a:p>
            <a:endParaRPr lang="cs-CZ" dirty="0"/>
          </a:p>
        </p:txBody>
      </p:sp>
      <p:sp>
        <p:nvSpPr>
          <p:cNvPr id="2" name="Nadpis 1"/>
          <p:cNvSpPr>
            <a:spLocks noGrp="1"/>
          </p:cNvSpPr>
          <p:nvPr>
            <p:ph type="ctrTitle"/>
          </p:nvPr>
        </p:nvSpPr>
        <p:spPr>
          <a:xfrm>
            <a:off x="251521" y="404665"/>
            <a:ext cx="7741412" cy="576064"/>
          </a:xfrm>
        </p:spPr>
        <p:txBody>
          <a:bodyPr/>
          <a:lstStyle/>
          <a:p>
            <a:pPr marL="457200" lvl="1" algn="l" rtl="0"/>
            <a:r>
              <a:rPr lang="cs-CZ" sz="2000" b="1" u="sng" kern="1200" dirty="0">
                <a:solidFill>
                  <a:schemeClr val="tx1"/>
                </a:solidFill>
                <a:latin typeface="+mn-lt"/>
                <a:ea typeface="+mn-ea"/>
                <a:cs typeface="+mn-cs"/>
              </a:rPr>
              <a:t>Příčiny poruch chování a </a:t>
            </a:r>
            <a:r>
              <a:rPr lang="cs-CZ" sz="2000" b="1" u="sng" kern="1200" dirty="0" smtClean="0">
                <a:solidFill>
                  <a:schemeClr val="tx1"/>
                </a:solidFill>
                <a:latin typeface="+mn-lt"/>
                <a:ea typeface="+mn-ea"/>
                <a:cs typeface="+mn-cs"/>
              </a:rPr>
              <a:t>osobnosti:</a:t>
            </a:r>
            <a:endParaRPr lang="cs-CZ" sz="2000" b="1" u="sng" kern="1200" dirty="0">
              <a:solidFill>
                <a:schemeClr val="tx1"/>
              </a:solidFill>
              <a:latin typeface="+mn-lt"/>
              <a:ea typeface="+mn-ea"/>
              <a:cs typeface="+mn-cs"/>
            </a:endParaRPr>
          </a:p>
        </p:txBody>
      </p:sp>
    </p:spTree>
    <p:extLst>
      <p:ext uri="{BB962C8B-B14F-4D97-AF65-F5344CB8AC3E}">
        <p14:creationId xmlns:p14="http://schemas.microsoft.com/office/powerpoint/2010/main" val="4139657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a:xfrm>
            <a:off x="395536" y="1124744"/>
            <a:ext cx="8424935" cy="5472607"/>
          </a:xfrm>
        </p:spPr>
        <p:txBody>
          <a:bodyPr>
            <a:normAutofit/>
          </a:bodyPr>
          <a:lstStyle/>
          <a:p>
            <a:pPr marL="342900" indent="-342900">
              <a:buFont typeface="Wingdings" pitchFamily="2" charset="2"/>
              <a:buChar char="ü"/>
            </a:pPr>
            <a:r>
              <a:rPr lang="cs-CZ" sz="1600" dirty="0"/>
              <a:t>Znalost historických kořenů a zdrojů penologie je základním předpokladem ke komplexnímu osvojení si teorií o trestu a trestání.</a:t>
            </a:r>
          </a:p>
          <a:p>
            <a:endParaRPr lang="cs-CZ" sz="1600" dirty="0"/>
          </a:p>
          <a:p>
            <a:pPr marL="342900" indent="-342900">
              <a:buFont typeface="Wingdings" pitchFamily="2" charset="2"/>
              <a:buChar char="ü"/>
            </a:pPr>
            <a:r>
              <a:rPr lang="cs-CZ" sz="1600" dirty="0"/>
              <a:t>Mravní výchova odpovídala přístupům daného historického období.</a:t>
            </a:r>
          </a:p>
          <a:p>
            <a:endParaRPr lang="cs-CZ" sz="1600" dirty="0"/>
          </a:p>
          <a:p>
            <a:pPr marL="342900" indent="-342900">
              <a:buFont typeface="Wingdings" pitchFamily="2" charset="2"/>
              <a:buChar char="ü"/>
            </a:pPr>
            <a:r>
              <a:rPr lang="cs-CZ" sz="1600" dirty="0"/>
              <a:t>Materiální podmínky daného vězeňského systému i způsob zacházení s vězni v něm jsou specifickou reprezentací kulturního a ekonomického vývoje celé společnosti. </a:t>
            </a:r>
          </a:p>
          <a:p>
            <a:endParaRPr lang="cs-CZ" sz="1600" dirty="0"/>
          </a:p>
          <a:p>
            <a:pPr marL="342900" indent="-342900">
              <a:buFont typeface="Wingdings" pitchFamily="2" charset="2"/>
              <a:buChar char="ü"/>
            </a:pPr>
            <a:r>
              <a:rPr lang="cs-CZ" sz="1600" dirty="0"/>
              <a:t>Dle ekonomických, společenských a kulturních formací se ukládalo obrovské množství nejrůznějších trestů. Sankce byly i za malé provinění velmi kruté a nelidské, jednalo se dle hesla oko za oko, zub za zub. Trest byl považován za prostředek odplaty a za nástroj odstrašení. </a:t>
            </a:r>
          </a:p>
          <a:p>
            <a:endParaRPr lang="cs-CZ" sz="1600" dirty="0"/>
          </a:p>
          <a:p>
            <a:pPr marL="342900" indent="-342900">
              <a:buFont typeface="Wingdings" pitchFamily="2" charset="2"/>
              <a:buChar char="ü"/>
            </a:pPr>
            <a:r>
              <a:rPr lang="cs-CZ" sz="1600" dirty="0" smtClean="0"/>
              <a:t>Vězeňské </a:t>
            </a:r>
            <a:r>
              <a:rPr lang="cs-CZ" sz="1600" dirty="0"/>
              <a:t>systémy vyspělé Evropy se již po celá desetiletí vyvíjela především se zaměřením na rozvoj jedince, nicméně i zde byly zaznamenány negativní </a:t>
            </a:r>
            <a:r>
              <a:rPr lang="cs-CZ" sz="1600" dirty="0" smtClean="0"/>
              <a:t>skutečnosti (Skandinávie, východní Evropa apod.).</a:t>
            </a:r>
            <a:endParaRPr lang="cs-CZ" sz="1600" dirty="0"/>
          </a:p>
          <a:p>
            <a:endParaRPr lang="cs-CZ" sz="1600" dirty="0"/>
          </a:p>
        </p:txBody>
      </p:sp>
      <p:sp>
        <p:nvSpPr>
          <p:cNvPr id="4" name="Nadpis 3"/>
          <p:cNvSpPr>
            <a:spLocks noGrp="1"/>
          </p:cNvSpPr>
          <p:nvPr>
            <p:ph type="ctrTitle"/>
          </p:nvPr>
        </p:nvSpPr>
        <p:spPr>
          <a:xfrm>
            <a:off x="817581" y="260649"/>
            <a:ext cx="7175351" cy="792088"/>
          </a:xfrm>
        </p:spPr>
        <p:txBody>
          <a:bodyPr/>
          <a:lstStyle/>
          <a:p>
            <a:r>
              <a:rPr lang="pt-BR" sz="2000" dirty="0">
                <a:effectLst/>
              </a:rPr>
              <a:t>2.	VÝVOJ PŘÍSTUPU K NÁPRAVĚ A PÉČI O JEDINCE S PORUCHOU CHOVÁNÍ.</a:t>
            </a:r>
            <a:endParaRPr lang="cs-CZ" sz="2000" dirty="0">
              <a:effectLst/>
            </a:endParaRPr>
          </a:p>
        </p:txBody>
      </p:sp>
    </p:spTree>
    <p:extLst>
      <p:ext uri="{BB962C8B-B14F-4D97-AF65-F5344CB8AC3E}">
        <p14:creationId xmlns:p14="http://schemas.microsoft.com/office/powerpoint/2010/main" val="3029809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a:xfrm>
            <a:off x="251520" y="764704"/>
            <a:ext cx="8640960" cy="5832647"/>
          </a:xfrm>
        </p:spPr>
        <p:txBody>
          <a:bodyPr>
            <a:normAutofit/>
          </a:bodyPr>
          <a:lstStyle/>
          <a:p>
            <a:endParaRPr lang="cs-CZ" sz="1600" b="1" dirty="0" smtClean="0"/>
          </a:p>
          <a:p>
            <a:r>
              <a:rPr lang="cs-CZ" sz="1600" b="1" dirty="0" smtClean="0"/>
              <a:t>Starověk </a:t>
            </a:r>
            <a:r>
              <a:rPr lang="cs-CZ" sz="1600" dirty="0" smtClean="0"/>
              <a:t>- Tuhá kázeň, tvrdé tresty (oko za oko, zub za zub).</a:t>
            </a:r>
          </a:p>
          <a:p>
            <a:endParaRPr lang="cs-CZ" sz="1600" dirty="0" smtClean="0"/>
          </a:p>
          <a:p>
            <a:r>
              <a:rPr lang="cs-CZ" sz="1600" b="1" dirty="0" smtClean="0"/>
              <a:t>Antika</a:t>
            </a:r>
            <a:r>
              <a:rPr lang="cs-CZ" sz="1600" dirty="0" smtClean="0"/>
              <a:t> -  PLATÓN </a:t>
            </a:r>
            <a:r>
              <a:rPr lang="cs-CZ" sz="1600" dirty="0"/>
              <a:t>/347-427/ </a:t>
            </a:r>
            <a:r>
              <a:rPr lang="cs-CZ" sz="1600" dirty="0" smtClean="0"/>
              <a:t>zasazoval </a:t>
            </a:r>
            <a:r>
              <a:rPr lang="cs-CZ" sz="1600" dirty="0"/>
              <a:t>se o pilnou a úzkostlivou péči. ARISTOTELES /322-284/ požadoval, aby zlomyslnosti a nemravnosti byly trestány zákonem. </a:t>
            </a:r>
          </a:p>
          <a:p>
            <a:r>
              <a:rPr lang="cs-CZ" sz="1600" dirty="0"/>
              <a:t> </a:t>
            </a:r>
          </a:p>
          <a:p>
            <a:r>
              <a:rPr lang="cs-CZ" sz="1600" b="1" dirty="0" smtClean="0"/>
              <a:t>Římské </a:t>
            </a:r>
            <a:r>
              <a:rPr lang="cs-CZ" sz="1600" dirty="0" smtClean="0"/>
              <a:t>impérium -  Nelidské podmínky výkonu </a:t>
            </a:r>
            <a:r>
              <a:rPr lang="cs-CZ" sz="1600" dirty="0"/>
              <a:t>trestu </a:t>
            </a:r>
            <a:r>
              <a:rPr lang="cs-CZ" sz="1600" dirty="0" smtClean="0"/>
              <a:t>(smrt hladem, arény apod.). </a:t>
            </a:r>
            <a:r>
              <a:rPr lang="cs-CZ" sz="1600" dirty="0"/>
              <a:t> </a:t>
            </a:r>
            <a:endParaRPr lang="cs-CZ" sz="1600" dirty="0" smtClean="0"/>
          </a:p>
          <a:p>
            <a:endParaRPr lang="cs-CZ" sz="1600" dirty="0"/>
          </a:p>
          <a:p>
            <a:r>
              <a:rPr lang="cs-CZ" sz="1600" b="1" dirty="0" smtClean="0"/>
              <a:t>Středověk </a:t>
            </a:r>
            <a:r>
              <a:rPr lang="cs-CZ" sz="1600" dirty="0" smtClean="0"/>
              <a:t>- Kruté </a:t>
            </a:r>
            <a:r>
              <a:rPr lang="cs-CZ" sz="1600" dirty="0"/>
              <a:t>tresty </a:t>
            </a:r>
            <a:r>
              <a:rPr lang="cs-CZ" sz="1600" dirty="0" smtClean="0"/>
              <a:t>např</a:t>
            </a:r>
            <a:r>
              <a:rPr lang="cs-CZ" sz="1600" dirty="0"/>
              <a:t>. utnutí paže, oslepení galeje či </a:t>
            </a:r>
            <a:r>
              <a:rPr lang="cs-CZ" sz="1600" dirty="0" smtClean="0"/>
              <a:t>usmrcení. Vězení </a:t>
            </a:r>
            <a:r>
              <a:rPr lang="cs-CZ" sz="1600" dirty="0"/>
              <a:t>se nacházela v </a:t>
            </a:r>
            <a:r>
              <a:rPr lang="cs-CZ" sz="1600" dirty="0" smtClean="0"/>
              <a:t>klášterech a hradech (mučírny).</a:t>
            </a:r>
          </a:p>
          <a:p>
            <a:endParaRPr lang="cs-CZ" sz="1600" dirty="0" smtClean="0"/>
          </a:p>
          <a:p>
            <a:r>
              <a:rPr lang="cs-CZ" sz="1600" dirty="0" smtClean="0"/>
              <a:t>Vězení </a:t>
            </a:r>
            <a:r>
              <a:rPr lang="cs-CZ" sz="1600" dirty="0"/>
              <a:t>jako výkon trestu se začalo rozšiřovat v polovině 16. století, současně s rozvojem renesančního myšlení a změn postojů k lidskému životu a jeho ceně. </a:t>
            </a:r>
            <a:endParaRPr lang="cs-CZ" dirty="0"/>
          </a:p>
        </p:txBody>
      </p:sp>
      <p:sp>
        <p:nvSpPr>
          <p:cNvPr id="4" name="Nadpis 3"/>
          <p:cNvSpPr>
            <a:spLocks noGrp="1"/>
          </p:cNvSpPr>
          <p:nvPr>
            <p:ph type="ctrTitle"/>
          </p:nvPr>
        </p:nvSpPr>
        <p:spPr>
          <a:xfrm>
            <a:off x="251520" y="260649"/>
            <a:ext cx="8568952" cy="360039"/>
          </a:xfrm>
        </p:spPr>
        <p:txBody>
          <a:bodyPr/>
          <a:lstStyle/>
          <a:p>
            <a:pPr marL="457200" lvl="1" algn="l" rtl="0"/>
            <a:r>
              <a:rPr lang="cs-CZ" sz="2000" b="1" u="sng" kern="1200" dirty="0">
                <a:solidFill>
                  <a:schemeClr val="tx1"/>
                </a:solidFill>
                <a:latin typeface="+mn-lt"/>
                <a:ea typeface="+mn-ea"/>
                <a:cs typeface="+mn-cs"/>
              </a:rPr>
              <a:t>Postoje k nápravě a  péči z historického </a:t>
            </a:r>
            <a:r>
              <a:rPr lang="cs-CZ" sz="2000" b="1" u="sng" kern="1200" dirty="0" smtClean="0">
                <a:solidFill>
                  <a:schemeClr val="tx1"/>
                </a:solidFill>
                <a:latin typeface="+mn-lt"/>
                <a:ea typeface="+mn-ea"/>
                <a:cs typeface="+mn-cs"/>
              </a:rPr>
              <a:t>hlediska:</a:t>
            </a:r>
            <a:endParaRPr lang="cs-CZ" sz="2000" b="1" u="sng" kern="1200" dirty="0">
              <a:solidFill>
                <a:schemeClr val="tx1"/>
              </a:solidFill>
              <a:latin typeface="+mn-lt"/>
              <a:ea typeface="+mn-ea"/>
              <a:cs typeface="+mn-cs"/>
            </a:endParaRPr>
          </a:p>
        </p:txBody>
      </p:sp>
    </p:spTree>
    <p:extLst>
      <p:ext uri="{BB962C8B-B14F-4D97-AF65-F5344CB8AC3E}">
        <p14:creationId xmlns:p14="http://schemas.microsoft.com/office/powerpoint/2010/main" val="3097305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a:xfrm>
            <a:off x="179512" y="764704"/>
            <a:ext cx="8712968" cy="5832647"/>
          </a:xfrm>
        </p:spPr>
        <p:txBody>
          <a:bodyPr>
            <a:normAutofit fontScale="70000" lnSpcReduction="20000"/>
          </a:bodyPr>
          <a:lstStyle/>
          <a:p>
            <a:r>
              <a:rPr lang="cs-CZ" dirty="0" smtClean="0"/>
              <a:t>Společensko-historické </a:t>
            </a:r>
            <a:r>
              <a:rPr lang="cs-CZ" dirty="0"/>
              <a:t>předpoklady na zásadní změnu vytvořila filosofie osvícenství a buržoazní </a:t>
            </a:r>
            <a:r>
              <a:rPr lang="cs-CZ" dirty="0" smtClean="0"/>
              <a:t>revoluce (myšlenka </a:t>
            </a:r>
            <a:r>
              <a:rPr lang="cs-CZ" dirty="0"/>
              <a:t>humanizace </a:t>
            </a:r>
            <a:r>
              <a:rPr lang="cs-CZ" dirty="0" smtClean="0"/>
              <a:t>trestu).</a:t>
            </a:r>
            <a:endParaRPr lang="cs-CZ" dirty="0"/>
          </a:p>
          <a:p>
            <a:r>
              <a:rPr lang="cs-CZ" dirty="0"/>
              <a:t> </a:t>
            </a:r>
          </a:p>
          <a:p>
            <a:r>
              <a:rPr lang="cs-CZ" dirty="0"/>
              <a:t>Vězení začalo stále častěji fungovat, jako zákonná forma trestu. Problematika výkonu trestu vedla k vytvoření samostatného vědního oboru - </a:t>
            </a:r>
            <a:r>
              <a:rPr lang="cs-CZ" b="1" dirty="0"/>
              <a:t>penologie</a:t>
            </a:r>
            <a:r>
              <a:rPr lang="cs-CZ" dirty="0"/>
              <a:t>, která řešila formy trestání, účinku trestů a zabývala se i příčinami trestné činnosti. Klasická penologická škola je reprezentována významnými filozofy, jako byl </a:t>
            </a:r>
            <a:r>
              <a:rPr lang="cs-CZ" b="1" dirty="0" err="1"/>
              <a:t>Voltaire</a:t>
            </a:r>
            <a:r>
              <a:rPr lang="cs-CZ" b="1" dirty="0"/>
              <a:t>, </a:t>
            </a:r>
            <a:r>
              <a:rPr lang="cs-CZ" b="1" dirty="0" err="1"/>
              <a:t>Rousea</a:t>
            </a:r>
            <a:r>
              <a:rPr lang="cs-CZ" b="1" dirty="0"/>
              <a:t> apod.</a:t>
            </a:r>
            <a:r>
              <a:rPr lang="cs-CZ" dirty="0"/>
              <a:t> Tyto osobnosti prosazovaly názor, že trest má být vyměřen s ohledem na věk, mentální úroveň a podle stejných měřítek pro všechny odsouzené. </a:t>
            </a:r>
          </a:p>
          <a:p>
            <a:r>
              <a:rPr lang="cs-CZ" dirty="0"/>
              <a:t> </a:t>
            </a:r>
          </a:p>
          <a:p>
            <a:r>
              <a:rPr lang="cs-CZ" dirty="0"/>
              <a:t>Významnou osobností moderní penologie byl Ital </a:t>
            </a:r>
            <a:r>
              <a:rPr lang="cs-CZ" dirty="0" err="1"/>
              <a:t>Cesare</a:t>
            </a:r>
            <a:r>
              <a:rPr lang="cs-CZ" dirty="0"/>
              <a:t> </a:t>
            </a:r>
            <a:r>
              <a:rPr lang="cs-CZ" b="1" dirty="0" err="1"/>
              <a:t>Beccarii</a:t>
            </a:r>
            <a:r>
              <a:rPr lang="cs-CZ" b="1" dirty="0"/>
              <a:t> </a:t>
            </a:r>
            <a:r>
              <a:rPr lang="cs-CZ" dirty="0"/>
              <a:t>/ 18. stol. /, který vydal dílo, v němž se zabýval liberálním trestním právem a následným výkonným procesem. Měl názor, že funkcí zákona je sloužit potřebám společnosti, nikoliv vynucovat morálku násilím, velmi důležitá je prevence. </a:t>
            </a:r>
          </a:p>
          <a:p>
            <a:r>
              <a:rPr lang="cs-CZ" dirty="0"/>
              <a:t> </a:t>
            </a:r>
          </a:p>
          <a:p>
            <a:r>
              <a:rPr lang="cs-CZ" dirty="0"/>
              <a:t>V 18. století vládly ještě stále ve věznicích neutěšené poměry, staří zločinci kazili nově příchozí, hrály se hazardní hry, požíval se alkohol, zřízenci byli násilní. Neutěšené poměry ve věznicích popsal ve svých dílech také velký vězeňský reformátor anglického původu  John </a:t>
            </a:r>
            <a:r>
              <a:rPr lang="cs-CZ" b="1" dirty="0" err="1"/>
              <a:t>Howard</a:t>
            </a:r>
            <a:r>
              <a:rPr lang="cs-CZ" b="1" dirty="0"/>
              <a:t> </a:t>
            </a:r>
            <a:r>
              <a:rPr lang="cs-CZ" dirty="0"/>
              <a:t> </a:t>
            </a:r>
            <a:r>
              <a:rPr lang="cs-CZ" dirty="0" smtClean="0"/>
              <a:t>/ </a:t>
            </a:r>
            <a:r>
              <a:rPr lang="cs-CZ" dirty="0"/>
              <a:t>18</a:t>
            </a:r>
            <a:r>
              <a:rPr lang="cs-CZ" dirty="0" smtClean="0"/>
              <a:t>. stol</a:t>
            </a:r>
            <a:r>
              <a:rPr lang="cs-CZ" dirty="0"/>
              <a:t>./. Jako jeden z prvních přišel s myšlenkou </a:t>
            </a:r>
            <a:r>
              <a:rPr lang="cs-CZ" dirty="0" smtClean="0"/>
              <a:t>provádět </a:t>
            </a:r>
            <a:r>
              <a:rPr lang="cs-CZ" dirty="0"/>
              <a:t>cílenou nápravu </a:t>
            </a:r>
            <a:r>
              <a:rPr lang="cs-CZ" dirty="0" smtClean="0"/>
              <a:t>vězňů a realizovat zkvalitnění vězeňského </a:t>
            </a:r>
            <a:r>
              <a:rPr lang="cs-CZ" dirty="0"/>
              <a:t>personálu.</a:t>
            </a:r>
          </a:p>
          <a:p>
            <a:r>
              <a:rPr lang="cs-CZ" dirty="0"/>
              <a:t> </a:t>
            </a:r>
          </a:p>
          <a:p>
            <a:r>
              <a:rPr lang="cs-CZ" dirty="0"/>
              <a:t>Dalším důležitým reformátorem vězeňského systému byl Alexander </a:t>
            </a:r>
            <a:r>
              <a:rPr lang="cs-CZ" b="1" dirty="0" err="1"/>
              <a:t>Maconochie</a:t>
            </a:r>
            <a:r>
              <a:rPr lang="cs-CZ" dirty="0"/>
              <a:t> /18-19.stol./. Zastával názor, že by měli být vězni zainteresováni na vlastní nápravě, měli by být motivováni pro práci a sebevzdělávání. S velkým nasazením prosazoval humanizaci ve vězeňství. </a:t>
            </a:r>
            <a:endParaRPr lang="cs-CZ" dirty="0" smtClean="0"/>
          </a:p>
          <a:p>
            <a:endParaRPr lang="cs-CZ" dirty="0"/>
          </a:p>
          <a:p>
            <a:r>
              <a:rPr lang="cs-CZ" dirty="0"/>
              <a:t>Vývoj vězeňských systémů a získané zkušenosti penologických odborníků, vyzrály do obecně přijímaných zásad a norem nejvíce až ve 20. století. </a:t>
            </a:r>
          </a:p>
          <a:p>
            <a:endParaRPr lang="cs-CZ" dirty="0"/>
          </a:p>
          <a:p>
            <a:endParaRPr lang="cs-CZ" dirty="0"/>
          </a:p>
        </p:txBody>
      </p:sp>
      <p:sp>
        <p:nvSpPr>
          <p:cNvPr id="4" name="Nadpis 3"/>
          <p:cNvSpPr>
            <a:spLocks noGrp="1"/>
          </p:cNvSpPr>
          <p:nvPr>
            <p:ph type="ctrTitle"/>
          </p:nvPr>
        </p:nvSpPr>
        <p:spPr>
          <a:xfrm>
            <a:off x="251520" y="260649"/>
            <a:ext cx="8640959" cy="360040"/>
          </a:xfrm>
        </p:spPr>
        <p:txBody>
          <a:bodyPr/>
          <a:lstStyle/>
          <a:p>
            <a:pPr marL="457200" lvl="1" algn="l" rtl="0"/>
            <a:r>
              <a:rPr lang="cs-CZ" sz="2000" b="1" u="sng" kern="1200" dirty="0">
                <a:solidFill>
                  <a:schemeClr val="tx1"/>
                </a:solidFill>
                <a:latin typeface="+mn-lt"/>
                <a:ea typeface="+mn-ea"/>
                <a:cs typeface="+mn-cs"/>
              </a:rPr>
              <a:t>Reformy v oblasti nápravy a </a:t>
            </a:r>
            <a:r>
              <a:rPr lang="cs-CZ" sz="2000" b="1" u="sng" kern="1200" dirty="0" smtClean="0">
                <a:solidFill>
                  <a:schemeClr val="tx1"/>
                </a:solidFill>
                <a:latin typeface="+mn-lt"/>
                <a:ea typeface="+mn-ea"/>
                <a:cs typeface="+mn-cs"/>
              </a:rPr>
              <a:t>péče:</a:t>
            </a:r>
            <a:endParaRPr lang="cs-CZ" sz="2000" b="1" u="sng" kern="1200" dirty="0">
              <a:solidFill>
                <a:schemeClr val="tx1"/>
              </a:solidFill>
              <a:latin typeface="+mn-lt"/>
              <a:ea typeface="+mn-ea"/>
              <a:cs typeface="+mn-cs"/>
            </a:endParaRPr>
          </a:p>
        </p:txBody>
      </p:sp>
    </p:spTree>
    <p:extLst>
      <p:ext uri="{BB962C8B-B14F-4D97-AF65-F5344CB8AC3E}">
        <p14:creationId xmlns:p14="http://schemas.microsoft.com/office/powerpoint/2010/main" val="4041719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dnadpis 4"/>
          <p:cNvSpPr>
            <a:spLocks noGrp="1"/>
          </p:cNvSpPr>
          <p:nvPr>
            <p:ph type="subTitle" idx="1"/>
          </p:nvPr>
        </p:nvSpPr>
        <p:spPr>
          <a:xfrm>
            <a:off x="251520" y="548680"/>
            <a:ext cx="8712968" cy="6120679"/>
          </a:xfrm>
        </p:spPr>
        <p:txBody>
          <a:bodyPr>
            <a:normAutofit fontScale="77500" lnSpcReduction="20000"/>
          </a:bodyPr>
          <a:lstStyle/>
          <a:p>
            <a:r>
              <a:rPr lang="cs-CZ" sz="1600" dirty="0"/>
              <a:t> </a:t>
            </a:r>
          </a:p>
          <a:p>
            <a:r>
              <a:rPr lang="cs-CZ" sz="1600" dirty="0"/>
              <a:t>Současný vězeňský systém a trend se řídí humanitními pravidly. Vychází z „Listiny základních práv a svobod“, spojenými národy byla přijata „Úmluva o právech dítěte“ k ochraně mládeže před negativními jevy jako je týrání, trestání, zneužívání apod</a:t>
            </a:r>
            <a:r>
              <a:rPr lang="cs-CZ" sz="1600" dirty="0" smtClean="0"/>
              <a:t>.  </a:t>
            </a:r>
            <a:endParaRPr lang="cs-CZ" sz="1600" dirty="0"/>
          </a:p>
          <a:p>
            <a:r>
              <a:rPr lang="cs-CZ" sz="1600" dirty="0"/>
              <a:t> </a:t>
            </a:r>
          </a:p>
          <a:p>
            <a:r>
              <a:rPr lang="cs-CZ" sz="1600" dirty="0"/>
              <a:t>Ve vězeňských řádech byly téměř ve všech evropských kulturních zemích zakotveny prvky humanizace, je kladen důraz na slušné zacházení s </a:t>
            </a:r>
            <a:r>
              <a:rPr lang="cs-CZ" sz="1600" dirty="0" smtClean="0"/>
              <a:t>vězni.</a:t>
            </a:r>
          </a:p>
          <a:p>
            <a:endParaRPr lang="cs-CZ" sz="1600" dirty="0" smtClean="0"/>
          </a:p>
          <a:p>
            <a:r>
              <a:rPr lang="cs-CZ" sz="1600" dirty="0" smtClean="0"/>
              <a:t>Do </a:t>
            </a:r>
            <a:r>
              <a:rPr lang="cs-CZ" sz="1600" dirty="0"/>
              <a:t>19. století se s mladými pachateli zacházelo v podstatě stejně jako s dospělými. Normy chování dospělých se uplatňovaly i na děti. Podléhaly stejným trestním sankcím a byly vězněny ve stejných ústavech.</a:t>
            </a:r>
          </a:p>
          <a:p>
            <a:r>
              <a:rPr lang="cs-CZ" sz="1600" dirty="0"/>
              <a:t> </a:t>
            </a:r>
          </a:p>
          <a:p>
            <a:r>
              <a:rPr lang="cs-CZ" sz="1600" dirty="0"/>
              <a:t>Moderní a alternativní forma trestu pro mladistvé je zakotvena v  </a:t>
            </a:r>
            <a:r>
              <a:rPr lang="cs-CZ" sz="1600" b="1" dirty="0"/>
              <a:t>Zákoně o odpovědnosti mládeže za protiprávní činy a soudnictví ve věcech mládeže</a:t>
            </a:r>
            <a:r>
              <a:rPr lang="cs-CZ" sz="1600" dirty="0"/>
              <a:t>. </a:t>
            </a:r>
            <a:r>
              <a:rPr lang="cs-CZ" sz="1600" dirty="0" smtClean="0"/>
              <a:t> </a:t>
            </a:r>
          </a:p>
          <a:p>
            <a:r>
              <a:rPr lang="cs-CZ" sz="1600" dirty="0"/>
              <a:t> </a:t>
            </a:r>
          </a:p>
          <a:p>
            <a:r>
              <a:rPr lang="cs-CZ" sz="1600" b="1" i="1" u="sng" dirty="0" smtClean="0"/>
              <a:t>Výchovné opatření: </a:t>
            </a:r>
            <a:r>
              <a:rPr lang="cs-CZ" sz="1600" dirty="0" smtClean="0"/>
              <a:t>dohled </a:t>
            </a:r>
            <a:r>
              <a:rPr lang="cs-CZ" sz="1600" dirty="0"/>
              <a:t>probačního úředníka, probační program, výchovné povinnosti a výchovná omezení. </a:t>
            </a:r>
            <a:endParaRPr lang="cs-CZ" sz="1600" dirty="0" smtClean="0"/>
          </a:p>
          <a:p>
            <a:r>
              <a:rPr lang="cs-CZ" sz="1600" b="1" i="1" u="sng" dirty="0" smtClean="0"/>
              <a:t>Ochranné opatření: </a:t>
            </a:r>
            <a:r>
              <a:rPr lang="cs-CZ" sz="1600" dirty="0" smtClean="0"/>
              <a:t>ochranné </a:t>
            </a:r>
            <a:r>
              <a:rPr lang="cs-CZ" sz="1600" dirty="0"/>
              <a:t>léčení, zabrání věci a ochranná výchova. </a:t>
            </a:r>
            <a:endParaRPr lang="cs-CZ" sz="1600" dirty="0" smtClean="0"/>
          </a:p>
          <a:p>
            <a:r>
              <a:rPr lang="cs-CZ" sz="1600" b="1" i="1" u="sng" dirty="0" smtClean="0"/>
              <a:t>Trestní opatření: </a:t>
            </a:r>
            <a:r>
              <a:rPr lang="cs-CZ" sz="1600" dirty="0" smtClean="0"/>
              <a:t>obecně </a:t>
            </a:r>
            <a:r>
              <a:rPr lang="cs-CZ" sz="1600" dirty="0"/>
              <a:t>prospěšné práce, peněžité opatření, propadnutí věci, zákaz činnosti, vyhoštění, odnětí svobody podmíněné na zkušební dobu popř. s dohledem a odnětí svobody nepodmíněné.</a:t>
            </a:r>
          </a:p>
          <a:p>
            <a:r>
              <a:rPr lang="cs-CZ" sz="1600" dirty="0"/>
              <a:t> </a:t>
            </a:r>
          </a:p>
          <a:p>
            <a:r>
              <a:rPr lang="cs-CZ" sz="1600" dirty="0"/>
              <a:t>S moderní a alternativní formou trestu souvisí i zřízení Probační a mediační služby. </a:t>
            </a:r>
          </a:p>
          <a:p>
            <a:r>
              <a:rPr lang="cs-CZ" sz="1600" dirty="0"/>
              <a:t> </a:t>
            </a:r>
          </a:p>
          <a:p>
            <a:r>
              <a:rPr lang="cs-CZ" sz="1600" b="1" i="1" dirty="0"/>
              <a:t>Probací</a:t>
            </a:r>
            <a:r>
              <a:rPr lang="cs-CZ" sz="1600" i="1" dirty="0"/>
              <a:t> </a:t>
            </a:r>
            <a:r>
              <a:rPr lang="cs-CZ" sz="1600" dirty="0"/>
              <a:t>se rozumí organizování a vykonávání dohledu nad obviněným nebo odsouzeným, kontrola výkonu trestů nespojených s odnětím svobody, sledování chování odsouzeného ve zkušební době podmíněného propuštění z výkonu trestu odnětí svobody, dále individuální pomoc obviněnému a působení na něj, aby vedl řádný život a došlo tak k obnově narušených právních i společenských vztahů.</a:t>
            </a:r>
          </a:p>
          <a:p>
            <a:r>
              <a:rPr lang="cs-CZ" sz="1600" dirty="0"/>
              <a:t> </a:t>
            </a:r>
          </a:p>
          <a:p>
            <a:r>
              <a:rPr lang="cs-CZ" sz="1600" b="1" i="1" dirty="0"/>
              <a:t>Mediací</a:t>
            </a:r>
            <a:r>
              <a:rPr lang="cs-CZ" sz="1600" i="1" dirty="0"/>
              <a:t> </a:t>
            </a:r>
            <a:r>
              <a:rPr lang="cs-CZ" sz="1600" dirty="0"/>
              <a:t>se rozumí mimosoudní řešení sporu mezi obviněným a poškozeným. Dále shromažďuje důležité informace o povaze a okolnostech sporu a pomáhá hledat přijatelná řešení.</a:t>
            </a:r>
          </a:p>
          <a:p>
            <a:endParaRPr lang="cs-CZ" sz="1600" dirty="0"/>
          </a:p>
        </p:txBody>
      </p:sp>
      <p:sp>
        <p:nvSpPr>
          <p:cNvPr id="4" name="Nadpis 3"/>
          <p:cNvSpPr>
            <a:spLocks noGrp="1"/>
          </p:cNvSpPr>
          <p:nvPr>
            <p:ph type="ctrTitle"/>
          </p:nvPr>
        </p:nvSpPr>
        <p:spPr>
          <a:xfrm>
            <a:off x="251521" y="188641"/>
            <a:ext cx="7741412" cy="360040"/>
          </a:xfrm>
        </p:spPr>
        <p:txBody>
          <a:bodyPr/>
          <a:lstStyle/>
          <a:p>
            <a:pPr marL="640080" lvl="1" indent="-457200" algn="l" rtl="0">
              <a:spcBef>
                <a:spcPct val="0"/>
              </a:spcBef>
              <a:buClr>
                <a:schemeClr val="accent6">
                  <a:lumMod val="75000"/>
                </a:schemeClr>
              </a:buClr>
              <a:buSzPct val="128000"/>
              <a:buFont typeface="Georgia" pitchFamily="18" charset="0"/>
              <a:buChar char="*"/>
            </a:pPr>
            <a:r>
              <a:rPr lang="cs-CZ" sz="2000" b="1" u="sng" kern="1200" dirty="0">
                <a:solidFill>
                  <a:schemeClr val="tx1"/>
                </a:solidFill>
                <a:latin typeface="+mn-lt"/>
                <a:ea typeface="+mn-ea"/>
                <a:cs typeface="+mn-cs"/>
              </a:rPr>
              <a:t>Moderní pojetí nápravy a </a:t>
            </a:r>
            <a:r>
              <a:rPr lang="cs-CZ" sz="2000" b="1" u="sng" kern="1200" dirty="0" smtClean="0">
                <a:solidFill>
                  <a:schemeClr val="tx1"/>
                </a:solidFill>
                <a:latin typeface="+mn-lt"/>
                <a:ea typeface="+mn-ea"/>
                <a:cs typeface="+mn-cs"/>
              </a:rPr>
              <a:t>péče: </a:t>
            </a:r>
            <a:r>
              <a:rPr lang="cs-CZ" b="1" dirty="0"/>
              <a:t/>
            </a:r>
            <a:br>
              <a:rPr lang="cs-CZ" b="1" dirty="0"/>
            </a:br>
            <a:endParaRPr lang="cs-CZ" dirty="0"/>
          </a:p>
        </p:txBody>
      </p:sp>
    </p:spTree>
    <p:extLst>
      <p:ext uri="{BB962C8B-B14F-4D97-AF65-F5344CB8AC3E}">
        <p14:creationId xmlns:p14="http://schemas.microsoft.com/office/powerpoint/2010/main" val="3848426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320</TotalTime>
  <Words>306</Words>
  <Application>Microsoft Office PowerPoint</Application>
  <PresentationFormat>Předvádění na obrazovce (4:3)</PresentationFormat>
  <Paragraphs>115</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Aerodynamika</vt:lpstr>
      <vt:lpstr>Penologie – věda zabývající se trestem (druhy trestu, alternativní tresty, vězeňství, prevence) Penitenciární péče – speciální péče o vězněné osoby  </vt:lpstr>
      <vt:lpstr>1. CHARAKTERISTIKA VĚZNĚNÝCH OSOB</vt:lpstr>
      <vt:lpstr>Charakteristika vězně v sociální rovině:     Asociální osoby: Jedinec není schopen přiměřené sociální adaptace a neuznává společenské normy. Tito jedinci bývají zpravidla silně egoističtí, nezdrženliví a zaměření jen na bezprostřední vlastní uspokojení, těžko snášejí nudu. Tato tendence může být i příčinou sklonu k užívání drog, alkoholu, nestandardním sexuálním praktikám. Z hlediska etiologie je značná dědičná dispozice a nevhodné prostředí.   Antisociální osoby: Jde o uvědomované protispolečenské chování kriminálního charakteru. Záměrně porušují zákonné nebo jiné normy dané společnosti. Jejich chování je namířeno proti společenským a kulturním zvyklostem. Vyznačují se nejvyšší mírou společenské nebezpečnosti a největším stupněm narušenosti. Vykazují se značnou mírou recidivy. Chování bývá často spojeno s výraznou agresivitou a motivováno úsilím škodit druhému. </vt:lpstr>
      <vt:lpstr>Prezentace aplikace PowerPoint</vt:lpstr>
      <vt:lpstr>Příčiny poruch chování a osobnosti:</vt:lpstr>
      <vt:lpstr>2. VÝVOJ PŘÍSTUPU K NÁPRAVĚ A PÉČI O JEDINCE S PORUCHOU CHOVÁNÍ.</vt:lpstr>
      <vt:lpstr>Postoje k nápravě a  péči z historického hlediska:</vt:lpstr>
      <vt:lpstr>Reformy v oblasti nápravy a péče:</vt:lpstr>
      <vt:lpstr>Moderní pojetí nápravy a péče:  </vt:lpstr>
      <vt:lpstr>3. ČESKÉ VĚZEŇSTVÍ </vt:lpstr>
    </vt:vector>
  </TitlesOfParts>
  <Company>VS ČR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Penologogie</dc:title>
  <dc:creator>Dušan</dc:creator>
  <cp:lastModifiedBy>Dušan</cp:lastModifiedBy>
  <cp:revision>32</cp:revision>
  <dcterms:created xsi:type="dcterms:W3CDTF">2012-11-13T10:10:27Z</dcterms:created>
  <dcterms:modified xsi:type="dcterms:W3CDTF">2012-11-23T13:13:27Z</dcterms:modified>
</cp:coreProperties>
</file>