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9" r:id="rId13"/>
    <p:sldId id="270" r:id="rId14"/>
    <p:sldId id="266" r:id="rId15"/>
    <p:sldId id="267"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7E5EFE7-99A2-4C09-B54E-FC73346ACFB2}" type="datetimeFigureOut">
              <a:rPr lang="cs-CZ" smtClean="0"/>
              <a:pPr/>
              <a:t>24.11.2009</a:t>
            </a:fld>
            <a:endParaRPr lang="cs-CZ"/>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cs-CZ"/>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3A90DCA-BA8B-483A-9ADC-8B5B0771371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fld id="{D7E5EFE7-99A2-4C09-B54E-FC73346ACFB2}" type="datetimeFigureOut">
              <a:rPr lang="cs-CZ" smtClean="0"/>
              <a:pPr/>
              <a:t>24.11.2009</a:t>
            </a:fld>
            <a:endParaRPr lang="cs-CZ"/>
          </a:p>
        </p:txBody>
      </p:sp>
      <p:sp>
        <p:nvSpPr>
          <p:cNvPr id="5" name="Zástupný symbol pro zápatí 4"/>
          <p:cNvSpPr>
            <a:spLocks noGrp="1"/>
          </p:cNvSpPr>
          <p:nvPr>
            <p:ph type="ftr" sz="quarter" idx="11"/>
          </p:nvPr>
        </p:nvSpPr>
        <p:spPr>
          <a:xfrm>
            <a:off x="457200" y="6556248"/>
            <a:ext cx="3657600" cy="228600"/>
          </a:xfrm>
        </p:spPr>
        <p:txBody>
          <a:bodyPr/>
          <a:lstStyle>
            <a:extLst/>
          </a:lstStyle>
          <a:p>
            <a:endParaRPr lang="cs-CZ"/>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3A90DCA-BA8B-483A-9ADC-8B5B0771371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7E5EFE7-99A2-4C09-B54E-FC73346ACFB2}" type="datetimeFigureOut">
              <a:rPr lang="cs-CZ" smtClean="0"/>
              <a:pPr/>
              <a:t>24.11.2009</a:t>
            </a:fld>
            <a:endParaRPr lang="cs-CZ"/>
          </a:p>
        </p:txBody>
      </p:sp>
      <p:sp>
        <p:nvSpPr>
          <p:cNvPr id="5" name="Zástupný symbol pro zápatí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cs-CZ"/>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73A90DCA-BA8B-483A-9ADC-8B5B0771371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D7E5EFE7-99A2-4C09-B54E-FC73346ACFB2}" type="datetimeFigureOut">
              <a:rPr lang="cs-CZ" smtClean="0"/>
              <a:pPr/>
              <a:t>24.11.2009</a:t>
            </a:fld>
            <a:endParaRPr lang="cs-CZ"/>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cs-CZ"/>
          </a:p>
        </p:txBody>
      </p:sp>
      <p:sp>
        <p:nvSpPr>
          <p:cNvPr id="4" name="Zástupný symbol pro číslo snímku 3"/>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73A90DCA-BA8B-483A-9ADC-8B5B0771371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fld id="{D7E5EFE7-99A2-4C09-B54E-FC73346ACFB2}" type="datetimeFigureOut">
              <a:rPr lang="cs-CZ" smtClean="0"/>
              <a:pPr/>
              <a:t>24.11.2009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73A90DCA-BA8B-483A-9ADC-8B5B07713719}" type="slidenum">
              <a:rPr lang="cs-CZ" smtClean="0"/>
              <a:pPr/>
              <a:t>‹#›</a:t>
            </a:fld>
            <a:endParaRPr lang="cs-CZ"/>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7E5EFE7-99A2-4C09-B54E-FC73346ACFB2}" type="datetimeFigureOut">
              <a:rPr lang="cs-CZ" smtClean="0"/>
              <a:pPr/>
              <a:t>24.11.2009</a:t>
            </a:fld>
            <a:endParaRPr lang="cs-CZ"/>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cs-CZ"/>
          </a:p>
        </p:txBody>
      </p:sp>
      <p:sp>
        <p:nvSpPr>
          <p:cNvPr id="16" name="Zástupný symbol pro číslo snímk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3A90DCA-BA8B-483A-9ADC-8B5B0771371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5" name="Zástupný symbol pro obsah 4"/>
          <p:cNvSpPr>
            <a:spLocks noGrp="1"/>
          </p:cNvSpPr>
          <p:nvPr>
            <p:ph idx="1"/>
          </p:nvPr>
        </p:nvSpPr>
        <p:spPr/>
        <p:txBody>
          <a:bodyPr>
            <a:normAutofit fontScale="92500" lnSpcReduction="10000"/>
          </a:bodyPr>
          <a:lstStyle/>
          <a:p>
            <a:r>
              <a:rPr lang="cs-CZ" dirty="0" smtClean="0"/>
              <a:t>Historie</a:t>
            </a:r>
          </a:p>
          <a:p>
            <a:r>
              <a:rPr lang="cs-CZ" dirty="0" smtClean="0"/>
              <a:t>Terminologie. Autismus – z řeckého slova </a:t>
            </a:r>
            <a:r>
              <a:rPr lang="cs-CZ" dirty="0" err="1" smtClean="0"/>
              <a:t>autos</a:t>
            </a:r>
            <a:r>
              <a:rPr lang="cs-CZ" dirty="0" smtClean="0"/>
              <a:t> – sám.</a:t>
            </a:r>
          </a:p>
          <a:p>
            <a:r>
              <a:rPr lang="cs-CZ" dirty="0" smtClean="0"/>
              <a:t> Projevy jsou velmi různorodé, kvalitativní postižení ve třech oblastech (tzv. triáda </a:t>
            </a:r>
            <a:r>
              <a:rPr lang="cs-CZ" dirty="0" smtClean="0"/>
              <a:t>příznaků, 70.léta minulého st. </a:t>
            </a:r>
            <a:r>
              <a:rPr lang="cs-CZ" dirty="0" err="1" smtClean="0"/>
              <a:t>Lorna</a:t>
            </a:r>
            <a:r>
              <a:rPr lang="cs-CZ" dirty="0" smtClean="0"/>
              <a:t> </a:t>
            </a:r>
            <a:r>
              <a:rPr lang="cs-CZ" dirty="0" err="1" smtClean="0"/>
              <a:t>Wingová</a:t>
            </a:r>
            <a:r>
              <a:rPr lang="cs-CZ" dirty="0" smtClean="0"/>
              <a:t>): </a:t>
            </a:r>
            <a:endParaRPr lang="cs-CZ" dirty="0" smtClean="0"/>
          </a:p>
          <a:p>
            <a:pPr>
              <a:buNone/>
            </a:pPr>
            <a:r>
              <a:rPr lang="cs-CZ" dirty="0" smtClean="0"/>
              <a:t>	komunikace</a:t>
            </a:r>
            <a:r>
              <a:rPr lang="cs-CZ" dirty="0" smtClean="0"/>
              <a:t>, </a:t>
            </a:r>
          </a:p>
          <a:p>
            <a:pPr>
              <a:buNone/>
            </a:pPr>
            <a:r>
              <a:rPr lang="cs-CZ" dirty="0" smtClean="0"/>
              <a:t>	sociální </a:t>
            </a:r>
            <a:r>
              <a:rPr lang="cs-CZ" dirty="0" smtClean="0"/>
              <a:t>interakce, </a:t>
            </a:r>
          </a:p>
          <a:p>
            <a:pPr>
              <a:buNone/>
            </a:pPr>
            <a:r>
              <a:rPr lang="cs-CZ" dirty="0" smtClean="0"/>
              <a:t>	představivost-imaginace</a:t>
            </a:r>
            <a:r>
              <a:rPr lang="cs-CZ" dirty="0" smtClean="0"/>
              <a:t>.</a:t>
            </a:r>
          </a:p>
          <a:p>
            <a:r>
              <a:rPr lang="cs-CZ" dirty="0" smtClean="0"/>
              <a:t>Etiologie-není ještě přesně známa, spolupůsobením různých příčin (endogenní, exogenní), genetické faktory, změny </a:t>
            </a:r>
            <a:r>
              <a:rPr lang="cs-CZ" smtClean="0"/>
              <a:t>v </a:t>
            </a:r>
            <a:r>
              <a:rPr lang="cs-CZ" smtClean="0"/>
              <a:t>metabolismu, </a:t>
            </a:r>
            <a:r>
              <a:rPr lang="cs-CZ" dirty="0" smtClean="0"/>
              <a:t>ve funkci určitých částí mozku.</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smtClean="0"/>
              <a:t>Strukturovaná výuka</a:t>
            </a:r>
            <a:endParaRPr lang="cs-CZ" sz="2800" dirty="0"/>
          </a:p>
        </p:txBody>
      </p:sp>
      <p:sp>
        <p:nvSpPr>
          <p:cNvPr id="3" name="Zástupný symbol pro obsah 2"/>
          <p:cNvSpPr>
            <a:spLocks noGrp="1"/>
          </p:cNvSpPr>
          <p:nvPr>
            <p:ph idx="1"/>
          </p:nvPr>
        </p:nvSpPr>
        <p:spPr/>
        <p:txBody>
          <a:bodyPr/>
          <a:lstStyle/>
          <a:p>
            <a:r>
              <a:rPr lang="cs-CZ" dirty="0" smtClean="0"/>
              <a:t>Autistické děti prosívají nejlépe v strukturovaných podmínkách, vrozený deficit ve zpracování vnějších podnětů a vstupních informací, neschopnost analyzovat situace, třídit informace na podstatné a zbytečné, organizace jakékoliv činnosti, neschopnost řídit svoji práci – důvod proč musíme do těchto činností vnést určitý řád, pravidelnost, dítě musí dostávat jednoznačné odpovědi na otázky kde? kdy? Jak dlouho?, jaký sled činností?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smtClean="0"/>
              <a:t>strukturovaná výuka</a:t>
            </a:r>
            <a:endParaRPr lang="cs-CZ" sz="2800" dirty="0"/>
          </a:p>
        </p:txBody>
      </p:sp>
      <p:pic>
        <p:nvPicPr>
          <p:cNvPr id="4" name="Zástupný symbol pro obsah 3" descr="img066.jpg"/>
          <p:cNvPicPr>
            <a:picLocks noGrp="1" noChangeAspect="1"/>
          </p:cNvPicPr>
          <p:nvPr>
            <p:ph idx="1"/>
          </p:nvPr>
        </p:nvPicPr>
        <p:blipFill>
          <a:blip r:embed="rId2"/>
          <a:stretch>
            <a:fillRect/>
          </a:stretch>
        </p:blipFill>
        <p:spPr>
          <a:xfrm>
            <a:off x="1141476" y="1719612"/>
            <a:ext cx="5870448" cy="462686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smtClean="0"/>
              <a:t>Poruchy autistického spektra (PAS)</a:t>
            </a:r>
            <a:br>
              <a:rPr lang="cs-CZ" sz="4000" dirty="0" smtClean="0"/>
            </a:br>
            <a:r>
              <a:rPr lang="cs-CZ" sz="4000" dirty="0" smtClean="0"/>
              <a:t>strukturovaná výuka</a:t>
            </a:r>
            <a:endParaRPr lang="cs-CZ" dirty="0"/>
          </a:p>
        </p:txBody>
      </p:sp>
      <p:pic>
        <p:nvPicPr>
          <p:cNvPr id="4" name="Zástupný symbol pro obsah 3" descr="img069.jpg"/>
          <p:cNvPicPr>
            <a:picLocks noGrp="1" noChangeAspect="1"/>
          </p:cNvPicPr>
          <p:nvPr>
            <p:ph idx="1"/>
          </p:nvPr>
        </p:nvPicPr>
        <p:blipFill>
          <a:blip r:embed="rId2"/>
          <a:stretch>
            <a:fillRect/>
          </a:stretch>
        </p:blipFill>
        <p:spPr>
          <a:xfrm>
            <a:off x="714348" y="1428736"/>
            <a:ext cx="7072362" cy="502762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smtClean="0"/>
              <a:t>strukturovaná výuka</a:t>
            </a:r>
            <a:endParaRPr lang="cs-CZ" sz="2800" dirty="0"/>
          </a:p>
        </p:txBody>
      </p:sp>
      <p:pic>
        <p:nvPicPr>
          <p:cNvPr id="4" name="Zástupný symbol pro obsah 3" descr="img070.jpg"/>
          <p:cNvPicPr>
            <a:picLocks noGrp="1" noChangeAspect="1"/>
          </p:cNvPicPr>
          <p:nvPr>
            <p:ph idx="1"/>
          </p:nvPr>
        </p:nvPicPr>
        <p:blipFill>
          <a:blip r:embed="rId2"/>
          <a:stretch>
            <a:fillRect/>
          </a:stretch>
        </p:blipFill>
        <p:spPr>
          <a:xfrm>
            <a:off x="2083308" y="1849152"/>
            <a:ext cx="3986784" cy="436778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smtClean="0"/>
              <a:t>Poruchy autistického spektra (PAS)</a:t>
            </a:r>
            <a:r>
              <a:rPr lang="cs-CZ" sz="4000" dirty="0" smtClean="0"/>
              <a:t/>
            </a:r>
            <a:br>
              <a:rPr lang="cs-CZ" sz="4000" dirty="0" smtClean="0"/>
            </a:br>
            <a:endParaRPr lang="cs-CZ" dirty="0"/>
          </a:p>
        </p:txBody>
      </p:sp>
      <p:sp>
        <p:nvSpPr>
          <p:cNvPr id="3" name="Zástupný symbol pro obsah 2"/>
          <p:cNvSpPr>
            <a:spLocks noGrp="1"/>
          </p:cNvSpPr>
          <p:nvPr>
            <p:ph idx="1"/>
          </p:nvPr>
        </p:nvSpPr>
        <p:spPr/>
        <p:txBody>
          <a:bodyPr/>
          <a:lstStyle/>
          <a:p>
            <a:r>
              <a:rPr lang="cs-CZ" dirty="0" smtClean="0"/>
              <a:t>NNO</a:t>
            </a:r>
          </a:p>
          <a:p>
            <a:r>
              <a:rPr lang="cs-CZ" dirty="0" smtClean="0"/>
              <a:t>AUTISTIK</a:t>
            </a:r>
          </a:p>
          <a:p>
            <a:r>
              <a:rPr lang="cs-CZ" dirty="0" smtClean="0"/>
              <a:t>APLA</a:t>
            </a:r>
          </a:p>
          <a:p>
            <a:r>
              <a:rPr lang="cs-CZ" dirty="0" smtClean="0"/>
              <a:t>Literatura</a:t>
            </a:r>
          </a:p>
          <a:p>
            <a:r>
              <a:rPr lang="cs-CZ" dirty="0" smtClean="0"/>
              <a:t>Dospělost</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endParaRPr lang="cs-CZ" sz="2800" dirty="0"/>
          </a:p>
        </p:txBody>
      </p:sp>
      <p:pic>
        <p:nvPicPr>
          <p:cNvPr id="4" name="Zástupný symbol pro obsah 3" descr="img067.jpg"/>
          <p:cNvPicPr>
            <a:picLocks noGrp="1" noChangeAspect="1"/>
          </p:cNvPicPr>
          <p:nvPr>
            <p:ph idx="1"/>
          </p:nvPr>
        </p:nvPicPr>
        <p:blipFill>
          <a:blip r:embed="rId2" cstate="print"/>
          <a:stretch>
            <a:fillRect/>
          </a:stretch>
        </p:blipFill>
        <p:spPr>
          <a:xfrm>
            <a:off x="2327665" y="1609725"/>
            <a:ext cx="3498070" cy="48466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Projevy:</a:t>
            </a:r>
          </a:p>
          <a:p>
            <a:r>
              <a:rPr lang="cs-CZ" dirty="0" smtClean="0"/>
              <a:t>Neschopnost navazování kontaktu s druhými lidmi</a:t>
            </a:r>
          </a:p>
          <a:p>
            <a:r>
              <a:rPr lang="cs-CZ" dirty="0" smtClean="0"/>
              <a:t>Netečnost k projevům ostatních lidí</a:t>
            </a:r>
          </a:p>
          <a:p>
            <a:r>
              <a:rPr lang="cs-CZ" dirty="0" smtClean="0"/>
              <a:t>Odmítání spolupráce při výuce</a:t>
            </a:r>
          </a:p>
          <a:p>
            <a:r>
              <a:rPr lang="cs-CZ" dirty="0" smtClean="0"/>
              <a:t>Neschopnost uvědomit si reálné nebezpečí</a:t>
            </a:r>
          </a:p>
          <a:p>
            <a:r>
              <a:rPr lang="cs-CZ" dirty="0" smtClean="0"/>
              <a:t>Odmítání změny v navyklé rutině, úzkost ze změny,obtíže při verbální i nonverbální komunikaci</a:t>
            </a:r>
          </a:p>
          <a:p>
            <a:r>
              <a:rPr lang="cs-CZ" dirty="0" smtClean="0"/>
              <a:t>Odmítání tělesného kontaktu, doteků, mazlení, objímání</a:t>
            </a:r>
          </a:p>
          <a:p>
            <a:r>
              <a:rPr lang="cs-CZ" dirty="0" smtClean="0"/>
              <a:t>Neadekvátní smích nebo záchvaty zuřivosti </a:t>
            </a:r>
          </a:p>
          <a:p>
            <a:r>
              <a:rPr lang="cs-CZ" dirty="0" smtClean="0"/>
              <a:t>Značný tělesný neklid, zvláštní bizardní pohyby</a:t>
            </a:r>
          </a:p>
          <a:p>
            <a:r>
              <a:rPr lang="cs-CZ" dirty="0" smtClean="0"/>
              <a:t>Záliba v neobvyklých předmětech</a:t>
            </a:r>
          </a:p>
          <a:p>
            <a:r>
              <a:rPr lang="cs-CZ" dirty="0" smtClean="0"/>
              <a:t>Záliba v točení se a rytmických pohybech</a:t>
            </a:r>
          </a:p>
          <a:p>
            <a:r>
              <a:rPr lang="cs-CZ" dirty="0" smtClean="0"/>
              <a:t>Vyhýbání se očnímu kontaktu</a:t>
            </a:r>
          </a:p>
          <a:p>
            <a:r>
              <a:rPr lang="cs-CZ" dirty="0" smtClean="0"/>
              <a:t>Neschopnost představivosti a improvizace při hrách</a:t>
            </a:r>
          </a:p>
          <a:p>
            <a:r>
              <a:rPr lang="cs-CZ" dirty="0" smtClean="0"/>
              <a:t>Záliba ve stejnosti a stále se opakujících činnostech</a:t>
            </a:r>
          </a:p>
          <a:p>
            <a:r>
              <a:rPr lang="cs-CZ" dirty="0" smtClean="0"/>
              <a:t>Celková uzavřenost a samotářství</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pic>
        <p:nvPicPr>
          <p:cNvPr id="4" name="Zástupný symbol pro obsah 3" descr="img064.jpg"/>
          <p:cNvPicPr>
            <a:picLocks noGrp="1" noChangeAspect="1"/>
          </p:cNvPicPr>
          <p:nvPr>
            <p:ph idx="1"/>
          </p:nvPr>
        </p:nvPicPr>
        <p:blipFill>
          <a:blip r:embed="rId2" cstate="print"/>
          <a:stretch>
            <a:fillRect/>
          </a:stretch>
        </p:blipFill>
        <p:spPr>
          <a:xfrm>
            <a:off x="1764792" y="1958880"/>
            <a:ext cx="4623816" cy="41483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3" name="Zástupný symbol pro obsah 2"/>
          <p:cNvSpPr>
            <a:spLocks noGrp="1"/>
          </p:cNvSpPr>
          <p:nvPr>
            <p:ph idx="1"/>
          </p:nvPr>
        </p:nvSpPr>
        <p:spPr/>
        <p:txBody>
          <a:bodyPr>
            <a:normAutofit fontScale="92500" lnSpcReduction="10000"/>
          </a:bodyPr>
          <a:lstStyle/>
          <a:p>
            <a:r>
              <a:rPr lang="cs-CZ" b="1" dirty="0" smtClean="0"/>
              <a:t>Dětský autismus </a:t>
            </a:r>
            <a:r>
              <a:rPr lang="cs-CZ" dirty="0" smtClean="0"/>
              <a:t>– narušený vývoj před 3 rokem, charakteristický omezenými, opakujícími se stereotypními způsoby chování, zájmy a aktivitami, dítě nesnáší změny, mívá specifickou příchylnost k neobvyklým předmětům, trvá na vykonávání rituálů nefunkčního charakteru, kvalita komunikace je silně narušena,  pokud se řeč vyvine-echolálie, chybí přátelské emoční reakce, pohledy z očí do očí, dítě se bojí neškodných věcí, má záchvaty vzteku a agrese, samo se zraňuje, chybí tvořivost při hře,, vyskytují se abnormální smyslové reakce, čichové, sluchové, hmatové a chuťové, extrémní uzavřenost,mentální postižení.</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3" name="Zástupný symbol pro obsah 2"/>
          <p:cNvSpPr>
            <a:spLocks noGrp="1"/>
          </p:cNvSpPr>
          <p:nvPr>
            <p:ph idx="1"/>
          </p:nvPr>
        </p:nvSpPr>
        <p:spPr/>
        <p:txBody>
          <a:bodyPr>
            <a:normAutofit fontScale="92500" lnSpcReduction="20000"/>
          </a:bodyPr>
          <a:lstStyle/>
          <a:p>
            <a:r>
              <a:rPr lang="cs-CZ" dirty="0" smtClean="0"/>
              <a:t>Atypický autismus – dítě splňuje jen částečně diagnostická kritéria daná pro dětský autismus (autistické rysy), narušený vývoj se stává zřejmý až po dosažení věku tří let, nejsou obvykle naplněny základní znaky autistického chování, atypičnost vzniká nejčastěji u těžké a hluboké mentální retardace.</a:t>
            </a:r>
          </a:p>
          <a:p>
            <a:r>
              <a:rPr lang="cs-CZ" dirty="0" err="1" smtClean="0"/>
              <a:t>Aspergerův</a:t>
            </a:r>
            <a:r>
              <a:rPr lang="cs-CZ" dirty="0" smtClean="0"/>
              <a:t> syndrom – porucha charakterizovaná stejným typem příznaků jako autismus, ale liší se tím, že se nevyskytuje celkové opoždění vývoje, IQ v normě, není opožděný vývoj řeči, problémy v oblasti motoriky, zejména u chlapců 8:1.</a:t>
            </a:r>
          </a:p>
          <a:p>
            <a:pPr>
              <a:buNone/>
            </a:pPr>
            <a:r>
              <a:rPr lang="cs-CZ" dirty="0" smtClean="0"/>
              <a:t>Nízko funkční a vysoce funkční </a:t>
            </a:r>
            <a:r>
              <a:rPr lang="cs-CZ" dirty="0" err="1" smtClean="0"/>
              <a:t>Aspergerův</a:t>
            </a:r>
            <a:r>
              <a:rPr lang="cs-CZ" dirty="0" smtClean="0"/>
              <a:t> syndrom – úroveň adaptability,  prognóza vývoje, specifické nadání.</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3" name="Zástupný symbol pro obsah 2"/>
          <p:cNvSpPr>
            <a:spLocks noGrp="1"/>
          </p:cNvSpPr>
          <p:nvPr>
            <p:ph idx="1"/>
          </p:nvPr>
        </p:nvSpPr>
        <p:spPr/>
        <p:txBody>
          <a:bodyPr>
            <a:normAutofit lnSpcReduction="10000"/>
          </a:bodyPr>
          <a:lstStyle/>
          <a:p>
            <a:r>
              <a:rPr lang="cs-CZ" dirty="0" smtClean="0"/>
              <a:t>Dětská dezintegrační porucha (Hellerův syndrom, </a:t>
            </a:r>
            <a:r>
              <a:rPr lang="cs-CZ" dirty="0" err="1" smtClean="0"/>
              <a:t>dezintegrativní</a:t>
            </a:r>
            <a:r>
              <a:rPr lang="cs-CZ" dirty="0" smtClean="0"/>
              <a:t> psychóza, MKN-10 jiná dezintegrační porucha).</a:t>
            </a:r>
          </a:p>
          <a:p>
            <a:r>
              <a:rPr lang="cs-CZ" b="1" dirty="0" smtClean="0"/>
              <a:t>Do 2 let vývoj v normě ve všech oblastech (u 30% dětí s autismem vývoj v normě do 15-24 měsíce)</a:t>
            </a:r>
            <a:r>
              <a:rPr lang="cs-CZ" dirty="0" smtClean="0"/>
              <a:t>, nástup poruchy  je udáván mezi 2. až 10. rokem, nejčastěji mezi 3,-4 rokem. Deteriorace (zhoršení stavu) může být náhlá nebo pozvolná, zhoršení v komunikačních a sociálních dovednostech, chování typické pro autismus, může se poté zlepšit, normy však již nikdy není dosaženo.</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err="1" smtClean="0"/>
              <a:t>Pervazivní</a:t>
            </a:r>
            <a:r>
              <a:rPr lang="cs-CZ" sz="2800" dirty="0" smtClean="0"/>
              <a:t> vývojové poruchy</a:t>
            </a:r>
            <a:endParaRPr lang="cs-CZ" sz="2800" dirty="0"/>
          </a:p>
        </p:txBody>
      </p:sp>
      <p:sp>
        <p:nvSpPr>
          <p:cNvPr id="3" name="Zástupný symbol pro obsah 2"/>
          <p:cNvSpPr>
            <a:spLocks noGrp="1"/>
          </p:cNvSpPr>
          <p:nvPr>
            <p:ph idx="1"/>
          </p:nvPr>
        </p:nvSpPr>
        <p:spPr/>
        <p:txBody>
          <a:bodyPr>
            <a:normAutofit fontScale="92500" lnSpcReduction="10000"/>
          </a:bodyPr>
          <a:lstStyle/>
          <a:p>
            <a:r>
              <a:rPr lang="cs-CZ" dirty="0" err="1" smtClean="0"/>
              <a:t>Rettův</a:t>
            </a:r>
            <a:r>
              <a:rPr lang="cs-CZ" dirty="0" smtClean="0"/>
              <a:t> syndrom – doprovázený těžkým neurologickým postižením, má </a:t>
            </a:r>
            <a:r>
              <a:rPr lang="cs-CZ" dirty="0" err="1" smtClean="0"/>
              <a:t>pervazivní</a:t>
            </a:r>
            <a:r>
              <a:rPr lang="cs-CZ" dirty="0" smtClean="0"/>
              <a:t> dopad na somatické, motorické, psychické funkce (1966). 1999 objevení genu na raménku chromozomu X, který je odpovědný v 77-80% případů vzniku </a:t>
            </a:r>
            <a:r>
              <a:rPr lang="cs-CZ" dirty="0" err="1" smtClean="0"/>
              <a:t>Rettova</a:t>
            </a:r>
            <a:r>
              <a:rPr lang="cs-CZ" dirty="0" smtClean="0"/>
              <a:t> syndromu.</a:t>
            </a:r>
          </a:p>
          <a:p>
            <a:r>
              <a:rPr lang="cs-CZ" dirty="0" smtClean="0"/>
              <a:t>Diagnostická kritéria: </a:t>
            </a:r>
            <a:r>
              <a:rPr lang="cs-CZ" dirty="0" err="1" smtClean="0"/>
              <a:t>pre</a:t>
            </a:r>
            <a:r>
              <a:rPr lang="cs-CZ" dirty="0" smtClean="0"/>
              <a:t> a perinatální vývoj v normě, prvních 6 měsíců normální psychomotorický vývoj, normální obvod hlavičky při narození. V období 5až48 měsíce, zpomalení růstu hlavy, ztráta naučených volních pohybů ruky, ztráta sociálních dovedností, interakce, obtíže d koordinací pohybů hrudníku a chůze, opožděná vývoje řeči. Výskyt epilepsie 80%.</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smtClean="0"/>
              <a:t>Diagnostika</a:t>
            </a:r>
            <a:endParaRPr lang="cs-CZ" sz="2800" dirty="0"/>
          </a:p>
        </p:txBody>
      </p:sp>
      <p:pic>
        <p:nvPicPr>
          <p:cNvPr id="4" name="Zástupný symbol pro obsah 3" descr="img065.jpg"/>
          <p:cNvPicPr>
            <a:picLocks noGrp="1" noChangeAspect="1"/>
          </p:cNvPicPr>
          <p:nvPr>
            <p:ph idx="1"/>
          </p:nvPr>
        </p:nvPicPr>
        <p:blipFill>
          <a:blip r:embed="rId2"/>
          <a:stretch>
            <a:fillRect/>
          </a:stretch>
        </p:blipFill>
        <p:spPr>
          <a:xfrm>
            <a:off x="2472373" y="1609725"/>
            <a:ext cx="3208654" cy="48466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Poruchy autistického spektra (PAS)</a:t>
            </a:r>
            <a:br>
              <a:rPr lang="cs-CZ" sz="2800" dirty="0" smtClean="0"/>
            </a:br>
            <a:r>
              <a:rPr lang="cs-CZ" sz="2800" dirty="0" smtClean="0"/>
              <a:t>Diagnostika</a:t>
            </a:r>
            <a:endParaRPr lang="cs-CZ" sz="2800" dirty="0"/>
          </a:p>
        </p:txBody>
      </p:sp>
      <p:pic>
        <p:nvPicPr>
          <p:cNvPr id="4" name="Zástupný symbol pro obsah 3" descr="img068.jpg"/>
          <p:cNvPicPr>
            <a:picLocks noGrp="1" noChangeAspect="1"/>
          </p:cNvPicPr>
          <p:nvPr>
            <p:ph idx="1"/>
          </p:nvPr>
        </p:nvPicPr>
        <p:blipFill>
          <a:blip r:embed="rId2"/>
          <a:stretch>
            <a:fillRect/>
          </a:stretch>
        </p:blipFill>
        <p:spPr>
          <a:xfrm>
            <a:off x="1832896" y="1428736"/>
            <a:ext cx="5050330" cy="500066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132</TotalTime>
  <Words>688</Words>
  <Application>Microsoft Office PowerPoint</Application>
  <PresentationFormat>Předvádění na obrazovce (4:3)</PresentationFormat>
  <Paragraphs>51</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Bohatý</vt:lpstr>
      <vt:lpstr>Poruchy autistického spektra (PAS) Pervazivní vývojové poruchy</vt:lpstr>
      <vt:lpstr>Poruchy autistického spektra (PAS) Pervazivní vývojové poruchy</vt:lpstr>
      <vt:lpstr>Poruchy autistického spektra (PAS) Pervazivní vývojové poruchy</vt:lpstr>
      <vt:lpstr>Poruchy autistického spektra (PAS) Pervazivní vývojové poruchy</vt:lpstr>
      <vt:lpstr>Poruchy autistického spektra (PAS) Pervazivní vývojové poruchy</vt:lpstr>
      <vt:lpstr>Poruchy autistického spektra (PAS) Pervazivní vývojové poruchy</vt:lpstr>
      <vt:lpstr>Poruchy autistického spektra (PAS) Pervazivní vývojové poruchy</vt:lpstr>
      <vt:lpstr>Poruchy autistického spektra (PAS) Diagnostika</vt:lpstr>
      <vt:lpstr>Poruchy autistického spektra (PAS) Diagnostika</vt:lpstr>
      <vt:lpstr>Poruchy autistického spektra (PAS) Strukturovaná výuka</vt:lpstr>
      <vt:lpstr>Poruchy autistického spektra (PAS) strukturovaná výuka</vt:lpstr>
      <vt:lpstr>Poruchy autistického spektra (PAS) strukturovaná výuka</vt:lpstr>
      <vt:lpstr>Poruchy autistického spektra (PAS) strukturovaná výuka</vt:lpstr>
      <vt:lpstr>Poruchy autistického spektra (PAS) </vt:lpstr>
      <vt:lpstr>Poruchy autistického spektra (PAS)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Poruchy autistického spektra (PAS) Pervazivní vývojové poruchyporuchy</dc:title>
  <dc:creator>Pipekovi</dc:creator>
  <cp:lastModifiedBy>Pipekovi</cp:lastModifiedBy>
  <cp:revision>15</cp:revision>
  <dcterms:created xsi:type="dcterms:W3CDTF">2009-04-22T18:09:26Z</dcterms:created>
  <dcterms:modified xsi:type="dcterms:W3CDTF">2009-11-24T20:46:53Z</dcterms:modified>
</cp:coreProperties>
</file>