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1" r:id="rId8"/>
    <p:sldId id="27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8C18-3225-40F4-BF12-ED7C5A22AD6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7739-9572-4C9B-A5DE-0D0C828AF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8C18-3225-40F4-BF12-ED7C5A22AD6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7739-9572-4C9B-A5DE-0D0C828AF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8C18-3225-40F4-BF12-ED7C5A22AD6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7739-9572-4C9B-A5DE-0D0C828AF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8C18-3225-40F4-BF12-ED7C5A22AD6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7739-9572-4C9B-A5DE-0D0C828AF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8C18-3225-40F4-BF12-ED7C5A22AD6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7739-9572-4C9B-A5DE-0D0C828AF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8C18-3225-40F4-BF12-ED7C5A22AD6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7739-9572-4C9B-A5DE-0D0C828AF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8C18-3225-40F4-BF12-ED7C5A22AD6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7739-9572-4C9B-A5DE-0D0C828AF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8C18-3225-40F4-BF12-ED7C5A22AD6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7739-9572-4C9B-A5DE-0D0C828AF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8C18-3225-40F4-BF12-ED7C5A22AD6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7739-9572-4C9B-A5DE-0D0C828AF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8C18-3225-40F4-BF12-ED7C5A22AD6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7739-9572-4C9B-A5DE-0D0C828AF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8C18-3225-40F4-BF12-ED7C5A22AD6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57739-9572-4C9B-A5DE-0D0C828AF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68C18-3225-40F4-BF12-ED7C5A22AD6A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57739-9572-4C9B-A5DE-0D0C828AF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RVP ZV příloha</a:t>
            </a:r>
            <a:br>
              <a:rPr lang="cs-CZ" sz="4000" dirty="0" smtClean="0"/>
            </a:br>
            <a:r>
              <a:rPr lang="cs-CZ" sz="4000" dirty="0" smtClean="0"/>
              <a:t>Vzdělávací oblast </a:t>
            </a:r>
            <a:br>
              <a:rPr lang="cs-CZ" sz="4000" dirty="0" smtClean="0"/>
            </a:br>
            <a:r>
              <a:rPr lang="cs-CZ" sz="4000" dirty="0" smtClean="0"/>
              <a:t>Umění a kultura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Vzdělávací obory</a:t>
            </a:r>
          </a:p>
          <a:p>
            <a:r>
              <a:rPr lang="cs-CZ" dirty="0" smtClean="0"/>
              <a:t>Hudební výchova</a:t>
            </a:r>
          </a:p>
          <a:p>
            <a:r>
              <a:rPr lang="cs-CZ" dirty="0" smtClean="0"/>
              <a:t>Výtvarná výchova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Vzdělávací oblast</a:t>
            </a:r>
            <a:br>
              <a:rPr lang="cs-CZ" dirty="0" smtClean="0"/>
            </a:br>
            <a:r>
              <a:rPr lang="cs-CZ" dirty="0" smtClean="0"/>
              <a:t>Člověk a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Charakteristika vzdělávací oblasti</a:t>
            </a:r>
          </a:p>
          <a:p>
            <a:r>
              <a:rPr lang="cs-CZ" dirty="0" smtClean="0"/>
              <a:t>Charakteristika vzdělávacích oborů – </a:t>
            </a:r>
            <a:r>
              <a:rPr lang="cs-CZ" b="1" dirty="0" smtClean="0"/>
              <a:t>Výchova ke zdraví, Tělesná výchova</a:t>
            </a:r>
          </a:p>
          <a:p>
            <a:r>
              <a:rPr lang="cs-CZ" dirty="0" smtClean="0"/>
              <a:t>Cílové zaměření vzdělávací oblasti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Vzdělávací obsah vzdělávacího oboru</a:t>
            </a:r>
          </a:p>
          <a:p>
            <a:pPr>
              <a:buNone/>
            </a:pPr>
            <a:r>
              <a:rPr lang="cs-CZ" b="1" dirty="0" smtClean="0"/>
              <a:t>Výchova ke zdraví, </a:t>
            </a:r>
            <a:r>
              <a:rPr lang="cs-CZ" dirty="0" smtClean="0"/>
              <a:t>navazuje na vzdělávací obor Člověk a jeho svět na</a:t>
            </a:r>
            <a:r>
              <a:rPr lang="cs-CZ" b="1" dirty="0" smtClean="0"/>
              <a:t> </a:t>
            </a:r>
            <a:r>
              <a:rPr lang="cs-CZ" dirty="0" smtClean="0"/>
              <a:t> </a:t>
            </a:r>
            <a:r>
              <a:rPr lang="cs-CZ" b="1" dirty="0" smtClean="0"/>
              <a:t>1. stupni / Člověk a jeho zdraví – tematický okruh </a:t>
            </a:r>
          </a:p>
          <a:p>
            <a:pPr>
              <a:buNone/>
            </a:pPr>
            <a:r>
              <a:rPr lang="cs-CZ" dirty="0" smtClean="0"/>
              <a:t>2. </a:t>
            </a:r>
            <a:r>
              <a:rPr lang="cs-CZ" dirty="0"/>
              <a:t>s</a:t>
            </a:r>
            <a:r>
              <a:rPr lang="cs-CZ" dirty="0" smtClean="0"/>
              <a:t>tupeň - Očekávané výstupy</a:t>
            </a:r>
          </a:p>
          <a:p>
            <a:pPr>
              <a:buNone/>
            </a:pPr>
            <a:r>
              <a:rPr lang="cs-CZ" dirty="0" smtClean="0"/>
              <a:t>Žák by měl …….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 ke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Učivo</a:t>
            </a:r>
          </a:p>
          <a:p>
            <a:r>
              <a:rPr lang="cs-CZ" dirty="0" smtClean="0"/>
              <a:t>Vztahy mezi lidmi a formy soužití</a:t>
            </a:r>
          </a:p>
          <a:p>
            <a:r>
              <a:rPr lang="cs-CZ" dirty="0" smtClean="0"/>
              <a:t>Změny v životě člověka a jejich reflexe</a:t>
            </a:r>
          </a:p>
          <a:p>
            <a:r>
              <a:rPr lang="cs-CZ" dirty="0" smtClean="0"/>
              <a:t>Zdravý způsob života a péče o zdraví</a:t>
            </a:r>
          </a:p>
          <a:p>
            <a:r>
              <a:rPr lang="cs-CZ" dirty="0" smtClean="0"/>
              <a:t>Rizika ohrožující zdraví a jejich prevence</a:t>
            </a:r>
          </a:p>
          <a:p>
            <a:r>
              <a:rPr lang="cs-CZ" dirty="0" smtClean="0"/>
              <a:t>Podpora zdraví</a:t>
            </a:r>
          </a:p>
          <a:p>
            <a:r>
              <a:rPr lang="cs-CZ" dirty="0" smtClean="0"/>
              <a:t>Osobnostní a sociální rozvoj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Vzdělávací obsah vzdělávacího oboru</a:t>
            </a:r>
          </a:p>
          <a:p>
            <a:pPr>
              <a:buNone/>
            </a:pPr>
            <a:r>
              <a:rPr lang="cs-CZ" b="1" dirty="0" smtClean="0"/>
              <a:t>Tělesná výchova výchova </a:t>
            </a:r>
            <a:r>
              <a:rPr lang="cs-CZ" dirty="0" smtClean="0"/>
              <a:t>– </a:t>
            </a:r>
            <a:r>
              <a:rPr lang="cs-CZ" b="1" dirty="0" smtClean="0"/>
              <a:t>1. stupeň </a:t>
            </a:r>
          </a:p>
          <a:p>
            <a:pPr>
              <a:buNone/>
            </a:pPr>
            <a:r>
              <a:rPr lang="cs-CZ" dirty="0" smtClean="0"/>
              <a:t>očekávané výstupy pro 1. období / 1. – 3. třída, pro 2. období / 4. – 5. ročník</a:t>
            </a:r>
          </a:p>
          <a:p>
            <a:pPr>
              <a:buNone/>
            </a:pPr>
            <a:r>
              <a:rPr lang="cs-CZ" dirty="0" smtClean="0"/>
              <a:t>Žák by měl …….</a:t>
            </a:r>
          </a:p>
          <a:p>
            <a:pPr>
              <a:buNone/>
            </a:pPr>
            <a:r>
              <a:rPr lang="cs-CZ" dirty="0" smtClean="0"/>
              <a:t>Učivo</a:t>
            </a:r>
          </a:p>
          <a:p>
            <a:pPr>
              <a:buNone/>
            </a:pPr>
            <a:r>
              <a:rPr lang="cs-CZ" b="1" dirty="0" smtClean="0"/>
              <a:t>Činnosti ovlivňující zdraví </a:t>
            </a:r>
            <a:r>
              <a:rPr lang="cs-CZ" dirty="0" smtClean="0"/>
              <a:t>– význam pohybu pro zdraví, příprava organismu, zdravotně zaměřené činnosti, hygiena, bezpečnost….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Činnosti ovlivňující úroveň pohybových dovedností</a:t>
            </a:r>
            <a:r>
              <a:rPr lang="cs-CZ" dirty="0" smtClean="0"/>
              <a:t> – pohybové hry, základy gymnastiky, rytmická a kondiční cvičení, průpravná </a:t>
            </a:r>
            <a:r>
              <a:rPr lang="cs-CZ" dirty="0" err="1" smtClean="0"/>
              <a:t>úpolová</a:t>
            </a:r>
            <a:r>
              <a:rPr lang="cs-CZ" dirty="0" smtClean="0"/>
              <a:t> cvičení, základy atletiky, základy sportovních her, turistika a pobyt v přírodě, plavání, pobyt v zimní přírodě, další pohybové činnosti a netradiční sporty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Činnosti podporující pohybové učení </a:t>
            </a:r>
            <a:r>
              <a:rPr lang="cs-CZ" dirty="0" smtClean="0"/>
              <a:t>– organizace při TV, komunikace při TV, pravidla osvojovaných pohybových činností, zásady jednání a chování, měření a posuzování pohybových dovedností, informace o pohybových činnostech</a:t>
            </a:r>
          </a:p>
          <a:p>
            <a:pPr>
              <a:buNone/>
            </a:pPr>
            <a:r>
              <a:rPr lang="cs-CZ" b="1" dirty="0" smtClean="0"/>
              <a:t>Tělesná výchova - 2. stupeň</a:t>
            </a:r>
          </a:p>
          <a:p>
            <a:pPr>
              <a:buNone/>
            </a:pPr>
            <a:r>
              <a:rPr lang="cs-CZ" dirty="0" smtClean="0"/>
              <a:t>Očekávané výstupy, žák by měl….</a:t>
            </a:r>
          </a:p>
          <a:p>
            <a:pPr>
              <a:buNone/>
            </a:pPr>
            <a:r>
              <a:rPr lang="cs-CZ" dirty="0" smtClean="0"/>
              <a:t>Učivo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tělesná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ZTV je formou povinné tělesné výchovy, která se zřizuje pro žáky s trvale nebo přechodně změněným zdravotním stavem (III. </a:t>
            </a:r>
            <a:r>
              <a:rPr lang="cs-CZ" dirty="0"/>
              <a:t>z</a:t>
            </a:r>
            <a:r>
              <a:rPr lang="cs-CZ" dirty="0" smtClean="0"/>
              <a:t>dravotní skupina). Provádí se na doporučení lékaře, preventivně jsou prvky využívány i v povinné TV. </a:t>
            </a:r>
          </a:p>
          <a:p>
            <a:pPr>
              <a:buNone/>
            </a:pPr>
            <a:r>
              <a:rPr lang="cs-CZ" dirty="0" smtClean="0"/>
              <a:t>Cílem ZTV je odstranění nebo zmírnění zdravotního oslabení a celkové zlepšení zdravotního stavu.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tělesná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stupeň</a:t>
            </a:r>
          </a:p>
          <a:p>
            <a:pPr marL="514350" indent="-514350">
              <a:buNone/>
            </a:pPr>
            <a:r>
              <a:rPr lang="cs-CZ" dirty="0" smtClean="0"/>
              <a:t>Očekávané výstupy - 1. období, 2. období</a:t>
            </a:r>
          </a:p>
          <a:p>
            <a:pPr marL="514350" indent="-514350">
              <a:buNone/>
            </a:pPr>
            <a:r>
              <a:rPr lang="cs-CZ" dirty="0" smtClean="0"/>
              <a:t>Učivo</a:t>
            </a:r>
          </a:p>
          <a:p>
            <a:pPr marL="514350" indent="-514350">
              <a:buNone/>
            </a:pPr>
            <a:r>
              <a:rPr lang="cs-CZ" dirty="0" smtClean="0"/>
              <a:t>Činnosti a informace podporující korekce zdravotních oslabení</a:t>
            </a:r>
          </a:p>
          <a:p>
            <a:pPr marL="514350" indent="-514350">
              <a:buNone/>
            </a:pPr>
            <a:r>
              <a:rPr lang="cs-CZ" dirty="0" smtClean="0"/>
              <a:t>Speciální cvičení</a:t>
            </a:r>
          </a:p>
          <a:p>
            <a:pPr marL="514350" indent="-514350">
              <a:buNone/>
            </a:pPr>
            <a:r>
              <a:rPr lang="cs-CZ" dirty="0" smtClean="0"/>
              <a:t>Všeobecně rozvíjející pohybové činnosti</a:t>
            </a:r>
          </a:p>
          <a:p>
            <a:pPr marL="514350" indent="-514350">
              <a:buNone/>
            </a:pPr>
            <a:r>
              <a:rPr lang="cs-CZ" dirty="0" smtClean="0"/>
              <a:t>2. stupeň</a:t>
            </a:r>
          </a:p>
          <a:p>
            <a:pPr marL="514350" indent="-514350">
              <a:buNone/>
            </a:pPr>
            <a:r>
              <a:rPr lang="cs-CZ" dirty="0" smtClean="0"/>
              <a:t>Očekávané výstupy</a:t>
            </a:r>
          </a:p>
          <a:p>
            <a:pPr marL="514350" indent="-514350">
              <a:buNone/>
            </a:pPr>
            <a:r>
              <a:rPr lang="cs-CZ" dirty="0" smtClean="0"/>
              <a:t>Učivo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Vzdělávací oblast</a:t>
            </a:r>
            <a:br>
              <a:rPr lang="cs-CZ" dirty="0" smtClean="0"/>
            </a:br>
            <a:r>
              <a:rPr lang="cs-CZ" dirty="0" smtClean="0"/>
              <a:t>Člověk a svět práce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těžejní vzdělávací oblast v rámci vzdělávání žáků s mentálním postižením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a svět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Obsah vzdělávací oblasti je rozdělen na </a:t>
            </a:r>
            <a:r>
              <a:rPr lang="cs-CZ" b="1" dirty="0" smtClean="0"/>
              <a:t>tematické okruhy:</a:t>
            </a:r>
          </a:p>
          <a:p>
            <a:pPr marL="514350" indent="-514350">
              <a:buAutoNum type="arabicPeriod"/>
            </a:pPr>
            <a:r>
              <a:rPr lang="cs-CZ" dirty="0" smtClean="0"/>
              <a:t>stupeň: Práce s drobným materiálem, Práce montážní a demontážní, Pěstitelské práce, Příprava pokrmů</a:t>
            </a:r>
          </a:p>
          <a:p>
            <a:pPr marL="514350" indent="-514350">
              <a:buAutoNum type="arabicPeriod"/>
            </a:pPr>
            <a:r>
              <a:rPr lang="cs-CZ" dirty="0"/>
              <a:t>s</a:t>
            </a:r>
            <a:r>
              <a:rPr lang="cs-CZ" dirty="0" smtClean="0"/>
              <a:t>tupeň: Práce s technickými materiály, Práce s ostatními materiály, Práce montážní a demontážní, Pěstitelské práce a chovatelství, Provoz a údržba domácnosti, Příprava pokrmů, Svět práce (8. a 9. ročník) učivo je určeno všem žákům, dívkám i chlapcům.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a svět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Cílové zaměření vzdělávací oblasti</a:t>
            </a:r>
          </a:p>
          <a:p>
            <a:pPr>
              <a:buNone/>
            </a:pPr>
            <a:r>
              <a:rPr lang="cs-CZ" dirty="0" smtClean="0"/>
              <a:t>Vzdělávací obsah vzdělávacího oboru</a:t>
            </a:r>
          </a:p>
          <a:p>
            <a:pPr marL="514350" indent="-514350">
              <a:buAutoNum type="arabicPeriod"/>
            </a:pPr>
            <a:r>
              <a:rPr lang="cs-CZ" b="1" dirty="0"/>
              <a:t>s</a:t>
            </a:r>
            <a:r>
              <a:rPr lang="cs-CZ" b="1" dirty="0" smtClean="0"/>
              <a:t>tupeň</a:t>
            </a:r>
          </a:p>
          <a:p>
            <a:pPr marL="514350" indent="-514350">
              <a:buNone/>
            </a:pPr>
            <a:r>
              <a:rPr lang="cs-CZ" dirty="0" smtClean="0"/>
              <a:t>Práce s drobným materiálem, očekávané výstupy, 1. 2. období, žák by měl…..</a:t>
            </a:r>
          </a:p>
          <a:p>
            <a:pPr marL="514350" indent="-514350">
              <a:buNone/>
            </a:pPr>
            <a:r>
              <a:rPr lang="cs-CZ" dirty="0" smtClean="0"/>
              <a:t>Učivo</a:t>
            </a:r>
          </a:p>
          <a:p>
            <a:pPr marL="514350" indent="-514350">
              <a:buNone/>
            </a:pPr>
            <a:r>
              <a:rPr lang="cs-CZ" b="1" dirty="0" smtClean="0"/>
              <a:t>2. Stupeň</a:t>
            </a:r>
          </a:p>
          <a:p>
            <a:pPr marL="514350" indent="-514350">
              <a:buNone/>
            </a:pPr>
            <a:r>
              <a:rPr lang="cs-CZ" b="1" dirty="0" smtClean="0"/>
              <a:t>Svět práce (8. a 9. ročník)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Vzdělávací oblast</a:t>
            </a:r>
            <a:br>
              <a:rPr lang="cs-CZ" dirty="0" smtClean="0"/>
            </a:br>
            <a:r>
              <a:rPr lang="cs-CZ" dirty="0" smtClean="0"/>
              <a:t> Umění a 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Charakteristika vzdělávací oblasti</a:t>
            </a:r>
          </a:p>
          <a:p>
            <a:r>
              <a:rPr lang="cs-CZ" dirty="0" smtClean="0"/>
              <a:t>Charakteristika vzdělávacích oborů – </a:t>
            </a:r>
            <a:r>
              <a:rPr lang="cs-CZ" b="1" dirty="0" smtClean="0"/>
              <a:t>Hudební výchova, Výtvarná výchova</a:t>
            </a:r>
          </a:p>
          <a:p>
            <a:r>
              <a:rPr lang="cs-CZ" dirty="0" smtClean="0"/>
              <a:t>Cílové zaměření vzdělávací oblasti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Vzdělávací obsah vzdělávacího oboru</a:t>
            </a:r>
          </a:p>
          <a:p>
            <a:pPr>
              <a:buNone/>
            </a:pPr>
            <a:r>
              <a:rPr lang="cs-CZ" b="1" dirty="0" smtClean="0"/>
              <a:t>Hudební výchova </a:t>
            </a:r>
            <a:r>
              <a:rPr lang="cs-CZ" dirty="0" smtClean="0"/>
              <a:t>– </a:t>
            </a:r>
            <a:r>
              <a:rPr lang="cs-CZ" b="1" dirty="0" smtClean="0"/>
              <a:t>1. stupeň </a:t>
            </a:r>
          </a:p>
          <a:p>
            <a:pPr>
              <a:buNone/>
            </a:pPr>
            <a:r>
              <a:rPr lang="cs-CZ" dirty="0" smtClean="0"/>
              <a:t>očekávané výstupy pro 1. období / 1. – 3. třída, pro 2. období / 4. – 5. ročník</a:t>
            </a:r>
          </a:p>
          <a:p>
            <a:pPr>
              <a:buNone/>
            </a:pPr>
            <a:r>
              <a:rPr lang="cs-CZ" dirty="0" smtClean="0"/>
              <a:t>Žák by měl …….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RVP pro obor vzdělání základní škola speciální. </a:t>
            </a:r>
            <a:r>
              <a:rPr lang="cs-CZ" smtClean="0"/>
              <a:t>Díl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Vzdělávací oblast Umění a kultura</a:t>
            </a:r>
          </a:p>
          <a:p>
            <a:r>
              <a:rPr lang="cs-CZ" dirty="0" smtClean="0"/>
              <a:t>Vzdělávací obor </a:t>
            </a:r>
          </a:p>
          <a:p>
            <a:r>
              <a:rPr lang="cs-CZ" dirty="0" smtClean="0"/>
              <a:t>Hudební výchova </a:t>
            </a:r>
            <a:r>
              <a:rPr lang="cs-CZ" dirty="0"/>
              <a:t>V</a:t>
            </a:r>
            <a:r>
              <a:rPr lang="cs-CZ" dirty="0" smtClean="0"/>
              <a:t>ýtvarná výchova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Vzdělávací oblast</a:t>
            </a:r>
            <a:br>
              <a:rPr lang="cs-CZ" dirty="0" smtClean="0"/>
            </a:br>
            <a:r>
              <a:rPr lang="cs-CZ" dirty="0" smtClean="0"/>
              <a:t>Umění a 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Charakteristika vzdělávací oblasti</a:t>
            </a:r>
          </a:p>
          <a:p>
            <a:r>
              <a:rPr lang="cs-CZ" dirty="0" smtClean="0"/>
              <a:t>Charakteristika vzdělávacích oborů – </a:t>
            </a:r>
            <a:r>
              <a:rPr lang="cs-CZ" b="1" dirty="0" smtClean="0"/>
              <a:t>Hudební výchova, Výtvarná výchova</a:t>
            </a:r>
          </a:p>
          <a:p>
            <a:r>
              <a:rPr lang="cs-CZ" dirty="0" smtClean="0"/>
              <a:t>Cílové zaměření vzdělávací oblasti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Vzdělávací obsah vzdělávacího oboru</a:t>
            </a:r>
          </a:p>
          <a:p>
            <a:pPr>
              <a:buNone/>
            </a:pPr>
            <a:r>
              <a:rPr lang="cs-CZ" b="1" dirty="0" smtClean="0"/>
              <a:t>Hudební výchova  </a:t>
            </a:r>
          </a:p>
          <a:p>
            <a:pPr>
              <a:buNone/>
            </a:pPr>
            <a:r>
              <a:rPr lang="cs-CZ" dirty="0"/>
              <a:t>O</a:t>
            </a:r>
            <a:r>
              <a:rPr lang="cs-CZ" dirty="0" smtClean="0"/>
              <a:t>čekávané výstupy</a:t>
            </a:r>
          </a:p>
          <a:p>
            <a:pPr>
              <a:buNone/>
            </a:pPr>
            <a:r>
              <a:rPr lang="cs-CZ" dirty="0"/>
              <a:t>ž</a:t>
            </a:r>
            <a:r>
              <a:rPr lang="cs-CZ" dirty="0" smtClean="0"/>
              <a:t>ák by měl …….</a:t>
            </a:r>
          </a:p>
          <a:p>
            <a:pPr>
              <a:buNone/>
            </a:pPr>
            <a:r>
              <a:rPr lang="cs-CZ" dirty="0" smtClean="0"/>
              <a:t>Učivo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Vzdělávací oblast</a:t>
            </a:r>
            <a:br>
              <a:rPr lang="cs-CZ" dirty="0" smtClean="0"/>
            </a:br>
            <a:r>
              <a:rPr lang="cs-CZ" dirty="0" smtClean="0"/>
              <a:t>Umění a 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Vzdělávací obsah vzdělávacího oboru</a:t>
            </a:r>
          </a:p>
          <a:p>
            <a:pPr>
              <a:buNone/>
            </a:pPr>
            <a:r>
              <a:rPr lang="cs-CZ" b="1" dirty="0" smtClean="0"/>
              <a:t>Výtvarná  výchova  </a:t>
            </a:r>
          </a:p>
          <a:p>
            <a:pPr>
              <a:buNone/>
            </a:pPr>
            <a:r>
              <a:rPr lang="cs-CZ" dirty="0" smtClean="0"/>
              <a:t>Očekávané výstupy</a:t>
            </a:r>
          </a:p>
          <a:p>
            <a:pPr>
              <a:buNone/>
            </a:pPr>
            <a:r>
              <a:rPr lang="cs-CZ" dirty="0" smtClean="0"/>
              <a:t>žák by měl …….</a:t>
            </a:r>
          </a:p>
          <a:p>
            <a:pPr>
              <a:buNone/>
            </a:pPr>
            <a:r>
              <a:rPr lang="cs-CZ" dirty="0" smtClean="0"/>
              <a:t>Učivo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Vzdělávací oblast</a:t>
            </a:r>
            <a:br>
              <a:rPr lang="cs-CZ" dirty="0" smtClean="0"/>
            </a:br>
            <a:r>
              <a:rPr lang="cs-CZ" dirty="0" smtClean="0"/>
              <a:t>Člověk a zdraví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Charakteristika vzdělávací oblasti</a:t>
            </a:r>
          </a:p>
          <a:p>
            <a:r>
              <a:rPr lang="cs-CZ" dirty="0" smtClean="0"/>
              <a:t>Charakteristika vzdělávacích oborů – </a:t>
            </a:r>
            <a:r>
              <a:rPr lang="cs-CZ" b="1" dirty="0" smtClean="0"/>
              <a:t>Výchova ke zdraví, Tělesná výchova (Zdravotní tělesná výchova)</a:t>
            </a:r>
          </a:p>
          <a:p>
            <a:r>
              <a:rPr lang="cs-CZ" dirty="0" smtClean="0"/>
              <a:t>Cílové zaměření vzdělávací oblasti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Vzdělávací obsah vzdělávacího oboru</a:t>
            </a:r>
          </a:p>
          <a:p>
            <a:pPr>
              <a:buNone/>
            </a:pPr>
            <a:r>
              <a:rPr lang="cs-CZ" b="1" dirty="0" smtClean="0"/>
              <a:t>Výchova ke zdraví </a:t>
            </a:r>
            <a:r>
              <a:rPr lang="cs-CZ" dirty="0" smtClean="0"/>
              <a:t>(2. stupeň) Očekávané výstupy</a:t>
            </a:r>
          </a:p>
          <a:p>
            <a:pPr>
              <a:buNone/>
            </a:pPr>
            <a:r>
              <a:rPr lang="cs-CZ" dirty="0" smtClean="0"/>
              <a:t>žák by měl …….</a:t>
            </a:r>
          </a:p>
          <a:p>
            <a:pPr>
              <a:buNone/>
            </a:pPr>
            <a:r>
              <a:rPr lang="cs-CZ" dirty="0" smtClean="0"/>
              <a:t>Učivo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Vzdělávací oblast</a:t>
            </a:r>
            <a:br>
              <a:rPr lang="cs-CZ" dirty="0" smtClean="0"/>
            </a:br>
            <a:r>
              <a:rPr lang="cs-CZ" dirty="0" smtClean="0"/>
              <a:t>Člověk a zdraví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Vzdělávací obsah vzdělávacího oboru</a:t>
            </a:r>
          </a:p>
          <a:p>
            <a:pPr>
              <a:buNone/>
            </a:pPr>
            <a:r>
              <a:rPr lang="cs-CZ" b="1" dirty="0" smtClean="0"/>
              <a:t>Tělesná výchova </a:t>
            </a:r>
            <a:r>
              <a:rPr lang="cs-CZ" dirty="0" smtClean="0"/>
              <a:t>Očekávané výstupy</a:t>
            </a:r>
          </a:p>
          <a:p>
            <a:pPr>
              <a:buNone/>
            </a:pPr>
            <a:r>
              <a:rPr lang="cs-CZ" dirty="0" smtClean="0"/>
              <a:t>žák by měl …….</a:t>
            </a:r>
          </a:p>
          <a:p>
            <a:pPr>
              <a:buNone/>
            </a:pPr>
            <a:r>
              <a:rPr lang="cs-CZ" dirty="0" smtClean="0"/>
              <a:t>Učivo</a:t>
            </a:r>
          </a:p>
          <a:p>
            <a:pPr>
              <a:buNone/>
            </a:pPr>
            <a:r>
              <a:rPr lang="cs-CZ" dirty="0" smtClean="0"/>
              <a:t>Činnosti ovlivňující zdraví</a:t>
            </a:r>
          </a:p>
          <a:p>
            <a:pPr>
              <a:buNone/>
            </a:pPr>
            <a:r>
              <a:rPr lang="cs-CZ" dirty="0" smtClean="0"/>
              <a:t>Činnosti ovlivňující úroveň pohybových dovedností</a:t>
            </a:r>
          </a:p>
          <a:p>
            <a:pPr>
              <a:buNone/>
            </a:pPr>
            <a:r>
              <a:rPr lang="cs-CZ" dirty="0" smtClean="0"/>
              <a:t>Činnosti podporující pohybové učení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Vzdělávací oblast</a:t>
            </a:r>
            <a:br>
              <a:rPr lang="cs-CZ" dirty="0" smtClean="0"/>
            </a:br>
            <a:r>
              <a:rPr lang="cs-CZ" dirty="0" smtClean="0"/>
              <a:t>Člověk a svět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Obsah vzdělávací oblasti je rozdělen na </a:t>
            </a:r>
            <a:r>
              <a:rPr lang="cs-CZ" b="1" dirty="0" smtClean="0"/>
              <a:t>tematické okruhy:</a:t>
            </a:r>
          </a:p>
          <a:p>
            <a:pPr marL="514350" indent="-514350">
              <a:buAutoNum type="arabicPeriod"/>
            </a:pPr>
            <a:r>
              <a:rPr lang="cs-CZ" dirty="0" smtClean="0"/>
              <a:t>stupeň: </a:t>
            </a:r>
            <a:r>
              <a:rPr lang="cs-CZ" dirty="0" err="1" smtClean="0"/>
              <a:t>Sebeobsluha</a:t>
            </a:r>
            <a:r>
              <a:rPr lang="cs-CZ" dirty="0" smtClean="0"/>
              <a:t>, Práce s drobným materiálem, Práce montážní a demontážní, Pěstitelské práce, </a:t>
            </a:r>
            <a:r>
              <a:rPr lang="cs-CZ" dirty="0" err="1" smtClean="0"/>
              <a:t>Práce</a:t>
            </a:r>
            <a:r>
              <a:rPr lang="cs-CZ" dirty="0" smtClean="0"/>
              <a:t> v domácnosti</a:t>
            </a:r>
          </a:p>
          <a:p>
            <a:pPr marL="514350" indent="-514350">
              <a:buAutoNum type="arabicPeriod"/>
            </a:pPr>
            <a:r>
              <a:rPr lang="cs-CZ" dirty="0" smtClean="0"/>
              <a:t>stupeň: Práce s technickými materiály, Práce montážní a demontážní, Pěstitelské práce, </a:t>
            </a:r>
            <a:r>
              <a:rPr lang="cs-CZ" dirty="0" err="1" smtClean="0"/>
              <a:t>Práce</a:t>
            </a:r>
            <a:r>
              <a:rPr lang="cs-CZ" dirty="0" smtClean="0"/>
              <a:t> v domácnosti,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Hudební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Učivo</a:t>
            </a:r>
          </a:p>
          <a:p>
            <a:pPr>
              <a:buNone/>
            </a:pPr>
            <a:r>
              <a:rPr lang="cs-CZ" dirty="0" smtClean="0"/>
              <a:t>Vokální činnosti a instrumentální činnosti</a:t>
            </a:r>
          </a:p>
          <a:p>
            <a:pPr>
              <a:buNone/>
            </a:pPr>
            <a:r>
              <a:rPr lang="cs-CZ" dirty="0" smtClean="0"/>
              <a:t>Poslechové činnosti</a:t>
            </a:r>
          </a:p>
          <a:p>
            <a:pPr>
              <a:buNone/>
            </a:pPr>
            <a:r>
              <a:rPr lang="cs-CZ" dirty="0" smtClean="0"/>
              <a:t>Hudebně pohybové činnosti</a:t>
            </a:r>
          </a:p>
          <a:p>
            <a:pPr>
              <a:buNone/>
            </a:pPr>
            <a:r>
              <a:rPr lang="cs-CZ" b="1" dirty="0" smtClean="0"/>
              <a:t>Hudební výchova – 2. stupeň</a:t>
            </a:r>
          </a:p>
          <a:p>
            <a:pPr>
              <a:buNone/>
            </a:pPr>
            <a:r>
              <a:rPr lang="cs-CZ" dirty="0" smtClean="0"/>
              <a:t>Očekávané výstupy, žák by měl ….</a:t>
            </a:r>
          </a:p>
          <a:p>
            <a:pPr>
              <a:buNone/>
            </a:pPr>
            <a:r>
              <a:rPr lang="cs-CZ" dirty="0" smtClean="0"/>
              <a:t>Učivo – Vokální činnosti a instrumentální činnosti, poslechové činnosti, hudebně pohybové činnosti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hudební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Obecné cíle </a:t>
            </a:r>
            <a:r>
              <a:rPr lang="cs-CZ" dirty="0" smtClean="0"/>
              <a:t>– rozvoj hudebnosti žáků a jejich pohybové kultury zpěvem, hrou na jednoduché hudební nástroje, poslechem hudby a pohybovým projevem podle hudby</a:t>
            </a:r>
          </a:p>
          <a:p>
            <a:r>
              <a:rPr lang="cs-CZ" b="1" dirty="0" smtClean="0"/>
              <a:t>Speciální cíle </a:t>
            </a:r>
            <a:r>
              <a:rPr lang="cs-CZ" dirty="0" smtClean="0"/>
              <a:t>– jsou zaměřeny na uvolnění motoriky, nácvik správného dýchání, artikulace, rozvoj sluchového vnímání, včetně fonematického sluchu, rozvoj kognitivních funkcí, rozvoj emotivity a motivace. Plní úkoly zdravotní v oblasti somatické a psychické, cíle terapeutické.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Výtvarná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Vzdělávací obsah vzdělávacího oboru</a:t>
            </a:r>
          </a:p>
          <a:p>
            <a:pPr>
              <a:buNone/>
            </a:pPr>
            <a:r>
              <a:rPr lang="cs-CZ" b="1" dirty="0" smtClean="0"/>
              <a:t>Výtvarná výchova </a:t>
            </a:r>
            <a:r>
              <a:rPr lang="cs-CZ" dirty="0" smtClean="0"/>
              <a:t>– </a:t>
            </a:r>
            <a:r>
              <a:rPr lang="cs-CZ" b="1" dirty="0" smtClean="0"/>
              <a:t>1. stupeň </a:t>
            </a:r>
          </a:p>
          <a:p>
            <a:pPr>
              <a:buNone/>
            </a:pPr>
            <a:r>
              <a:rPr lang="cs-CZ" dirty="0" smtClean="0"/>
              <a:t>očekávané výstupy pro 1. období / 1. – 3. třída, pro 2. období / 4. – 5. ročník</a:t>
            </a:r>
          </a:p>
          <a:p>
            <a:pPr>
              <a:buNone/>
            </a:pPr>
            <a:r>
              <a:rPr lang="cs-CZ" dirty="0" smtClean="0"/>
              <a:t>Žák by měl …….</a:t>
            </a:r>
          </a:p>
          <a:p>
            <a:pPr>
              <a:buNone/>
            </a:pPr>
            <a:r>
              <a:rPr lang="cs-CZ" dirty="0" smtClean="0"/>
              <a:t>Učivo</a:t>
            </a:r>
          </a:p>
          <a:p>
            <a:pPr>
              <a:buNone/>
            </a:pPr>
            <a:r>
              <a:rPr lang="cs-CZ" b="1" dirty="0" smtClean="0"/>
              <a:t>Výtvarná výchova</a:t>
            </a:r>
            <a:r>
              <a:rPr lang="cs-CZ" b="1" dirty="0" smtClean="0"/>
              <a:t> </a:t>
            </a:r>
            <a:r>
              <a:rPr lang="cs-CZ" b="1" dirty="0" smtClean="0"/>
              <a:t>– 2. stupeň</a:t>
            </a:r>
          </a:p>
          <a:p>
            <a:pPr>
              <a:buNone/>
            </a:pPr>
            <a:r>
              <a:rPr lang="cs-CZ" dirty="0" smtClean="0"/>
              <a:t>Očekávané výstupy, žák by měl ….</a:t>
            </a:r>
          </a:p>
          <a:p>
            <a:pPr>
              <a:buNone/>
            </a:pPr>
            <a:r>
              <a:rPr lang="cs-CZ" dirty="0" smtClean="0"/>
              <a:t>Učivo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výtvarné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Činnosti ve VV nelze na 1. stupni oddělit od přípravy na písemný grafický projev, obojí se prolíná /orientace na stránce, zvládání primárních </a:t>
            </a:r>
            <a:r>
              <a:rPr lang="cs-CZ" dirty="0" err="1" smtClean="0"/>
              <a:t>grafomotorických</a:t>
            </a:r>
            <a:r>
              <a:rPr lang="cs-CZ" dirty="0" smtClean="0"/>
              <a:t> úkonů, diferencovat jemnou motoriku, koordinace </a:t>
            </a:r>
            <a:r>
              <a:rPr lang="cs-CZ" dirty="0" err="1" smtClean="0"/>
              <a:t>vizuomotoriky</a:t>
            </a:r>
            <a:r>
              <a:rPr lang="cs-CZ" dirty="0" smtClean="0"/>
              <a:t>.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grafomotorických</a:t>
            </a:r>
            <a:r>
              <a:rPr lang="cs-CZ" dirty="0" smtClean="0"/>
              <a:t> dovedností s pomocí hry, vhodné je spojování s akustickými podměty (písničky, říkadla)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Výtvarná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Další funkce VV:</a:t>
            </a:r>
          </a:p>
          <a:p>
            <a:r>
              <a:rPr lang="cs-CZ" dirty="0" smtClean="0"/>
              <a:t>Vyhledávací</a:t>
            </a:r>
          </a:p>
          <a:p>
            <a:r>
              <a:rPr lang="cs-CZ" dirty="0" smtClean="0"/>
              <a:t>Diagnostická</a:t>
            </a:r>
          </a:p>
          <a:p>
            <a:r>
              <a:rPr lang="cs-CZ" dirty="0"/>
              <a:t>T</a:t>
            </a:r>
            <a:r>
              <a:rPr lang="cs-CZ" dirty="0" smtClean="0"/>
              <a:t>erapeutická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Výtvarná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Výtvarné techniky</a:t>
            </a:r>
            <a:endParaRPr lang="cs-CZ" dirty="0"/>
          </a:p>
          <a:p>
            <a:r>
              <a:rPr lang="cs-CZ" dirty="0" smtClean="0"/>
              <a:t>Kreslení </a:t>
            </a:r>
          </a:p>
          <a:p>
            <a:r>
              <a:rPr lang="cs-CZ" dirty="0" smtClean="0"/>
              <a:t>Malování</a:t>
            </a:r>
          </a:p>
          <a:p>
            <a:r>
              <a:rPr lang="cs-CZ" dirty="0" smtClean="0"/>
              <a:t>Modelování</a:t>
            </a:r>
          </a:p>
          <a:p>
            <a:r>
              <a:rPr lang="cs-CZ" dirty="0" smtClean="0"/>
              <a:t>Koláž</a:t>
            </a:r>
          </a:p>
          <a:p>
            <a:r>
              <a:rPr lang="cs-CZ" dirty="0" smtClean="0"/>
              <a:t>Kombinované techniky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Vzdělávací oblast </a:t>
            </a:r>
            <a:br>
              <a:rPr lang="cs-CZ" dirty="0" smtClean="0"/>
            </a:br>
            <a:r>
              <a:rPr lang="cs-CZ" dirty="0" smtClean="0"/>
              <a:t>Člověk a zdraví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Vzdělávací obory</a:t>
            </a:r>
          </a:p>
          <a:p>
            <a:r>
              <a:rPr lang="cs-CZ" dirty="0" smtClean="0"/>
              <a:t>Výchova ke zdraví</a:t>
            </a:r>
          </a:p>
          <a:p>
            <a:r>
              <a:rPr lang="cs-CZ" dirty="0" smtClean="0"/>
              <a:t>Tělesná výchova/Zdravotní tělesná výchova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991</Words>
  <Application>Microsoft Office PowerPoint</Application>
  <PresentationFormat>Předvádění na obrazovce (4:3)</PresentationFormat>
  <Paragraphs>151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RVP ZV příloha Vzdělávací oblast  Umění a kultura</vt:lpstr>
      <vt:lpstr>Vzdělávací oblast  Umění a kultura</vt:lpstr>
      <vt:lpstr>Hudební výchova</vt:lpstr>
      <vt:lpstr>Metodika hudební výchovy</vt:lpstr>
      <vt:lpstr>Výtvarná výchova</vt:lpstr>
      <vt:lpstr>Metodika výtvarné výchovy</vt:lpstr>
      <vt:lpstr>Výtvarná výchova</vt:lpstr>
      <vt:lpstr>Výtvarná výchova</vt:lpstr>
      <vt:lpstr>Vzdělávací oblast  Člověk a zdraví</vt:lpstr>
      <vt:lpstr>Vzdělávací oblast Člověk a zdraví</vt:lpstr>
      <vt:lpstr>Výchova ke zdraví</vt:lpstr>
      <vt:lpstr>Tělesná výchova</vt:lpstr>
      <vt:lpstr>Tělesná výchova</vt:lpstr>
      <vt:lpstr>Tělesná výchova</vt:lpstr>
      <vt:lpstr>Zdravotní tělesná výchova</vt:lpstr>
      <vt:lpstr>Zdravotní tělesná výchova</vt:lpstr>
      <vt:lpstr>Vzdělávací oblast Člověk a svět práce </vt:lpstr>
      <vt:lpstr>Člověk a svět práce</vt:lpstr>
      <vt:lpstr>Člověk a svět práce</vt:lpstr>
      <vt:lpstr>RVP pro obor vzdělání základní škola speciální. Díl I.</vt:lpstr>
      <vt:lpstr>Vzdělávací oblast Umění a kultura</vt:lpstr>
      <vt:lpstr>Vzdělávací oblast Umění a kultura</vt:lpstr>
      <vt:lpstr>Vzdělávací oblast Člověk a zdraví </vt:lpstr>
      <vt:lpstr>Vzdělávací oblast Člověk a zdraví </vt:lpstr>
      <vt:lpstr>Vzdělávací oblast Člověk a svět práce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Vzdělávací oblasti  Umění a kultura</dc:title>
  <dc:creator>Pipekovi</dc:creator>
  <cp:lastModifiedBy> </cp:lastModifiedBy>
  <cp:revision>23</cp:revision>
  <dcterms:created xsi:type="dcterms:W3CDTF">2011-11-13T07:52:47Z</dcterms:created>
  <dcterms:modified xsi:type="dcterms:W3CDTF">2011-11-14T10:24:12Z</dcterms:modified>
</cp:coreProperties>
</file>