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0" r:id="rId2"/>
    <p:sldId id="258" r:id="rId3"/>
    <p:sldId id="257" r:id="rId4"/>
    <p:sldId id="256" r:id="rId5"/>
    <p:sldId id="259" r:id="rId6"/>
    <p:sldId id="261" r:id="rId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61CC9E-3F34-4E9A-A973-FDA3256C8E86}" type="datetimeFigureOut">
              <a:rPr lang="cs-CZ" smtClean="0"/>
              <a:t>6.10.2012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ED7C69-4D81-4A0A-A97F-23114E53CC3C}" type="slidenum">
              <a:rPr lang="cs-CZ" smtClean="0"/>
              <a:t>‹#›</a:t>
            </a:fld>
            <a:endParaRPr lang="cs-CZ"/>
          </a:p>
        </p:txBody>
      </p:sp>
    </p:spTree>
    <p:extLst>
      <p:ext uri="{BB962C8B-B14F-4D97-AF65-F5344CB8AC3E}">
        <p14:creationId xmlns:p14="http://schemas.microsoft.com/office/powerpoint/2010/main" val="2630097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A1C334A-7D06-4642-B518-FC838BA819E4}" type="datetimeFigureOut">
              <a:rPr lang="cs-CZ" smtClean="0"/>
              <a:t>6.10.2012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343529-8CF8-44B9-B883-00247B3988D1}" type="slidenum">
              <a:rPr lang="cs-CZ" smtClean="0"/>
              <a:t>‹#›</a:t>
            </a:fld>
            <a:endParaRPr lang="cs-CZ"/>
          </a:p>
        </p:txBody>
      </p:sp>
    </p:spTree>
    <p:extLst>
      <p:ext uri="{BB962C8B-B14F-4D97-AF65-F5344CB8AC3E}">
        <p14:creationId xmlns:p14="http://schemas.microsoft.com/office/powerpoint/2010/main" val="3905044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A1C334A-7D06-4642-B518-FC838BA819E4}" type="datetimeFigureOut">
              <a:rPr lang="cs-CZ" smtClean="0"/>
              <a:t>6.10.2012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343529-8CF8-44B9-B883-00247B3988D1}" type="slidenum">
              <a:rPr lang="cs-CZ" smtClean="0"/>
              <a:t>‹#›</a:t>
            </a:fld>
            <a:endParaRPr lang="cs-CZ"/>
          </a:p>
        </p:txBody>
      </p:sp>
    </p:spTree>
    <p:extLst>
      <p:ext uri="{BB962C8B-B14F-4D97-AF65-F5344CB8AC3E}">
        <p14:creationId xmlns:p14="http://schemas.microsoft.com/office/powerpoint/2010/main" val="2372279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A1C334A-7D06-4642-B518-FC838BA819E4}" type="datetimeFigureOut">
              <a:rPr lang="cs-CZ" smtClean="0"/>
              <a:t>6.10.2012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343529-8CF8-44B9-B883-00247B3988D1}" type="slidenum">
              <a:rPr lang="cs-CZ" smtClean="0"/>
              <a:t>‹#›</a:t>
            </a:fld>
            <a:endParaRPr lang="cs-CZ"/>
          </a:p>
        </p:txBody>
      </p:sp>
    </p:spTree>
    <p:extLst>
      <p:ext uri="{BB962C8B-B14F-4D97-AF65-F5344CB8AC3E}">
        <p14:creationId xmlns:p14="http://schemas.microsoft.com/office/powerpoint/2010/main" val="1403434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A1C334A-7D06-4642-B518-FC838BA819E4}" type="datetimeFigureOut">
              <a:rPr lang="cs-CZ" smtClean="0"/>
              <a:t>6.10.2012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343529-8CF8-44B9-B883-00247B3988D1}" type="slidenum">
              <a:rPr lang="cs-CZ" smtClean="0"/>
              <a:t>‹#›</a:t>
            </a:fld>
            <a:endParaRPr lang="cs-CZ"/>
          </a:p>
        </p:txBody>
      </p:sp>
    </p:spTree>
    <p:extLst>
      <p:ext uri="{BB962C8B-B14F-4D97-AF65-F5344CB8AC3E}">
        <p14:creationId xmlns:p14="http://schemas.microsoft.com/office/powerpoint/2010/main" val="3111650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A1C334A-7D06-4642-B518-FC838BA819E4}" type="datetimeFigureOut">
              <a:rPr lang="cs-CZ" smtClean="0"/>
              <a:t>6.10.2012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343529-8CF8-44B9-B883-00247B3988D1}" type="slidenum">
              <a:rPr lang="cs-CZ" smtClean="0"/>
              <a:t>‹#›</a:t>
            </a:fld>
            <a:endParaRPr lang="cs-CZ"/>
          </a:p>
        </p:txBody>
      </p:sp>
    </p:spTree>
    <p:extLst>
      <p:ext uri="{BB962C8B-B14F-4D97-AF65-F5344CB8AC3E}">
        <p14:creationId xmlns:p14="http://schemas.microsoft.com/office/powerpoint/2010/main" val="3099120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A1C334A-7D06-4642-B518-FC838BA819E4}" type="datetimeFigureOut">
              <a:rPr lang="cs-CZ" smtClean="0"/>
              <a:t>6.10.2012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C343529-8CF8-44B9-B883-00247B3988D1}" type="slidenum">
              <a:rPr lang="cs-CZ" smtClean="0"/>
              <a:t>‹#›</a:t>
            </a:fld>
            <a:endParaRPr lang="cs-CZ"/>
          </a:p>
        </p:txBody>
      </p:sp>
    </p:spTree>
    <p:extLst>
      <p:ext uri="{BB962C8B-B14F-4D97-AF65-F5344CB8AC3E}">
        <p14:creationId xmlns:p14="http://schemas.microsoft.com/office/powerpoint/2010/main" val="3818853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A1C334A-7D06-4642-B518-FC838BA819E4}" type="datetimeFigureOut">
              <a:rPr lang="cs-CZ" smtClean="0"/>
              <a:t>6.10.2012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C343529-8CF8-44B9-B883-00247B3988D1}" type="slidenum">
              <a:rPr lang="cs-CZ" smtClean="0"/>
              <a:t>‹#›</a:t>
            </a:fld>
            <a:endParaRPr lang="cs-CZ"/>
          </a:p>
        </p:txBody>
      </p:sp>
    </p:spTree>
    <p:extLst>
      <p:ext uri="{BB962C8B-B14F-4D97-AF65-F5344CB8AC3E}">
        <p14:creationId xmlns:p14="http://schemas.microsoft.com/office/powerpoint/2010/main" val="3083173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A1C334A-7D06-4642-B518-FC838BA819E4}" type="datetimeFigureOut">
              <a:rPr lang="cs-CZ" smtClean="0"/>
              <a:t>6.10.2012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C343529-8CF8-44B9-B883-00247B3988D1}" type="slidenum">
              <a:rPr lang="cs-CZ" smtClean="0"/>
              <a:t>‹#›</a:t>
            </a:fld>
            <a:endParaRPr lang="cs-CZ"/>
          </a:p>
        </p:txBody>
      </p:sp>
    </p:spTree>
    <p:extLst>
      <p:ext uri="{BB962C8B-B14F-4D97-AF65-F5344CB8AC3E}">
        <p14:creationId xmlns:p14="http://schemas.microsoft.com/office/powerpoint/2010/main" val="1177308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A1C334A-7D06-4642-B518-FC838BA819E4}" type="datetimeFigureOut">
              <a:rPr lang="cs-CZ" smtClean="0"/>
              <a:t>6.10.2012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C343529-8CF8-44B9-B883-00247B3988D1}" type="slidenum">
              <a:rPr lang="cs-CZ" smtClean="0"/>
              <a:t>‹#›</a:t>
            </a:fld>
            <a:endParaRPr lang="cs-CZ"/>
          </a:p>
        </p:txBody>
      </p:sp>
    </p:spTree>
    <p:extLst>
      <p:ext uri="{BB962C8B-B14F-4D97-AF65-F5344CB8AC3E}">
        <p14:creationId xmlns:p14="http://schemas.microsoft.com/office/powerpoint/2010/main" val="2319169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A1C334A-7D06-4642-B518-FC838BA819E4}" type="datetimeFigureOut">
              <a:rPr lang="cs-CZ" smtClean="0"/>
              <a:t>6.10.2012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C343529-8CF8-44B9-B883-00247B3988D1}" type="slidenum">
              <a:rPr lang="cs-CZ" smtClean="0"/>
              <a:t>‹#›</a:t>
            </a:fld>
            <a:endParaRPr lang="cs-CZ"/>
          </a:p>
        </p:txBody>
      </p:sp>
    </p:spTree>
    <p:extLst>
      <p:ext uri="{BB962C8B-B14F-4D97-AF65-F5344CB8AC3E}">
        <p14:creationId xmlns:p14="http://schemas.microsoft.com/office/powerpoint/2010/main" val="3044972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A1C334A-7D06-4642-B518-FC838BA819E4}" type="datetimeFigureOut">
              <a:rPr lang="cs-CZ" smtClean="0"/>
              <a:t>6.10.2012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C343529-8CF8-44B9-B883-00247B3988D1}" type="slidenum">
              <a:rPr lang="cs-CZ" smtClean="0"/>
              <a:t>‹#›</a:t>
            </a:fld>
            <a:endParaRPr lang="cs-CZ"/>
          </a:p>
        </p:txBody>
      </p:sp>
    </p:spTree>
    <p:extLst>
      <p:ext uri="{BB962C8B-B14F-4D97-AF65-F5344CB8AC3E}">
        <p14:creationId xmlns:p14="http://schemas.microsoft.com/office/powerpoint/2010/main" val="2700340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C334A-7D06-4642-B518-FC838BA819E4}" type="datetimeFigureOut">
              <a:rPr lang="cs-CZ" smtClean="0"/>
              <a:t>6.10.2012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343529-8CF8-44B9-B883-00247B3988D1}" type="slidenum">
              <a:rPr lang="cs-CZ" smtClean="0"/>
              <a:t>‹#›</a:t>
            </a:fld>
            <a:endParaRPr lang="cs-CZ"/>
          </a:p>
        </p:txBody>
      </p:sp>
    </p:spTree>
    <p:extLst>
      <p:ext uri="{BB962C8B-B14F-4D97-AF65-F5344CB8AC3E}">
        <p14:creationId xmlns:p14="http://schemas.microsoft.com/office/powerpoint/2010/main" val="549456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Transformace, rušení UV</a:t>
            </a:r>
            <a:endParaRPr lang="cs-CZ" dirty="0"/>
          </a:p>
        </p:txBody>
      </p:sp>
      <p:sp>
        <p:nvSpPr>
          <p:cNvPr id="3" name="Podnadpis 2"/>
          <p:cNvSpPr>
            <a:spLocks noGrp="1"/>
          </p:cNvSpPr>
          <p:nvPr>
            <p:ph type="subTitle" idx="1"/>
          </p:nvPr>
        </p:nvSpPr>
        <p:spPr/>
        <p:txBody>
          <a:bodyPr/>
          <a:lstStyle/>
          <a:p>
            <a:r>
              <a:rPr lang="cs-CZ" dirty="0" smtClean="0"/>
              <a:t>Současná témata Etopedie</a:t>
            </a:r>
            <a:endParaRPr lang="cs-CZ" dirty="0"/>
          </a:p>
        </p:txBody>
      </p:sp>
    </p:spTree>
    <p:extLst>
      <p:ext uri="{BB962C8B-B14F-4D97-AF65-F5344CB8AC3E}">
        <p14:creationId xmlns:p14="http://schemas.microsoft.com/office/powerpoint/2010/main" val="2627276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Autofit/>
          </a:bodyPr>
          <a:lstStyle/>
          <a:p>
            <a:r>
              <a:rPr lang="cs-CZ" sz="2400" b="1" dirty="0"/>
              <a:t>B</a:t>
            </a:r>
            <a:r>
              <a:rPr lang="cs-CZ" sz="2400" b="1" dirty="0" smtClean="0"/>
              <a:t>azální formy sociálního chování dětí dlouhodobě umístěných v zařízeních institucionální výchovy </a:t>
            </a:r>
            <a:br>
              <a:rPr lang="cs-CZ" sz="2400" b="1" dirty="0" smtClean="0"/>
            </a:br>
            <a:r>
              <a:rPr lang="cs-CZ" sz="2400" dirty="0" smtClean="0"/>
              <a:t>(</a:t>
            </a:r>
            <a:r>
              <a:rPr lang="cs-CZ" sz="2400" dirty="0" err="1" smtClean="0"/>
              <a:t>Langmeier</a:t>
            </a:r>
            <a:r>
              <a:rPr lang="cs-CZ" sz="2400" dirty="0" smtClean="0"/>
              <a:t>, J., Matějček, Z. 1968)</a:t>
            </a:r>
            <a:endParaRPr lang="cs-CZ" sz="2400" dirty="0"/>
          </a:p>
        </p:txBody>
      </p:sp>
      <p:sp>
        <p:nvSpPr>
          <p:cNvPr id="5" name="Zástupný symbol pro obsah 4"/>
          <p:cNvSpPr>
            <a:spLocks noGrp="1"/>
          </p:cNvSpPr>
          <p:nvPr>
            <p:ph idx="1"/>
          </p:nvPr>
        </p:nvSpPr>
        <p:spPr>
          <a:solidFill>
            <a:schemeClr val="bg2">
              <a:lumMod val="90000"/>
            </a:schemeClr>
          </a:solidFill>
        </p:spPr>
        <p:txBody>
          <a:bodyPr>
            <a:normAutofit fontScale="32500" lnSpcReduction="20000"/>
          </a:bodyPr>
          <a:lstStyle/>
          <a:p>
            <a:pPr marL="0" indent="0">
              <a:buNone/>
            </a:pPr>
            <a:r>
              <a:rPr lang="cs-CZ" sz="5500" b="1" dirty="0" err="1" smtClean="0"/>
              <a:t>Normoaktivní</a:t>
            </a:r>
            <a:r>
              <a:rPr lang="cs-CZ" sz="5500" b="1" dirty="0" smtClean="0"/>
              <a:t> typ </a:t>
            </a:r>
            <a:r>
              <a:rPr lang="cs-CZ" sz="5500" dirty="0" smtClean="0"/>
              <a:t>aneb relativně dobře přizpůsobené chování se neprojevuje nápadnými zvláštnostmi.</a:t>
            </a:r>
          </a:p>
          <a:p>
            <a:pPr marL="0" indent="0">
              <a:buNone/>
            </a:pPr>
            <a:r>
              <a:rPr lang="cs-CZ" sz="5500" b="1" dirty="0" smtClean="0"/>
              <a:t>Typ </a:t>
            </a:r>
            <a:r>
              <a:rPr lang="cs-CZ" sz="5500" b="1" dirty="0" err="1" smtClean="0"/>
              <a:t>hypoaktivní</a:t>
            </a:r>
            <a:r>
              <a:rPr lang="cs-CZ" sz="5500" b="1" dirty="0" smtClean="0"/>
              <a:t>, </a:t>
            </a:r>
            <a:r>
              <a:rPr lang="cs-CZ" sz="5500" dirty="0" smtClean="0"/>
              <a:t>tj. převaha útlumu, tedy pasivita až apatie v sociálních kontaktech jako reakce na ochuzenou sociální stimulaci v zařízeních pro výkon ÚV, OV. Zájem o věci převažuje nad zájmem sociálním. Projevy těchto dětí jsou plaché, infantilní, i při dostatečné míře intelektového potenciálu nejeví zájem o učení (příčinou je absence citového vztahu).</a:t>
            </a:r>
          </a:p>
          <a:p>
            <a:pPr marL="0" indent="0">
              <a:buNone/>
            </a:pPr>
            <a:r>
              <a:rPr lang="cs-CZ" sz="5500" b="1" dirty="0" smtClean="0"/>
              <a:t>Sociální hyperaktivita </a:t>
            </a:r>
            <a:r>
              <a:rPr lang="cs-CZ" sz="5500" dirty="0" smtClean="0"/>
              <a:t>neboli přepjatý sociální zájem. Dítě navazuje kontakt bez zábran a rozpaků, kontakt je však nestálý a povrchní, emočně neangažovaný. Nejsou v projevech agresivní ani neprovokují. V sociogramech vycházejí jako oblíbené osoby. </a:t>
            </a:r>
          </a:p>
          <a:p>
            <a:pPr marL="0" indent="0">
              <a:buNone/>
            </a:pPr>
            <a:r>
              <a:rPr lang="cs-CZ" sz="5500" b="1" dirty="0" smtClean="0"/>
              <a:t>Sociální provokace </a:t>
            </a:r>
            <a:r>
              <a:rPr lang="cs-CZ" sz="5500" dirty="0" smtClean="0"/>
              <a:t>vyjadřuje typ chování, které se domáhá pozornosti a blízkosti dospělé osoby prostřednictvím provokace, zlostných reakcí, stupňované agresivity a konfliktnosti. Ostatní děti pro ně znamenají konkurenci. V projektivních testech převládají úzkostné tendence.</a:t>
            </a:r>
          </a:p>
          <a:p>
            <a:pPr marL="0" indent="0">
              <a:buNone/>
            </a:pPr>
            <a:r>
              <a:rPr lang="cs-CZ" sz="5500" b="1" dirty="0" err="1" smtClean="0"/>
              <a:t>Substitutivní</a:t>
            </a:r>
            <a:r>
              <a:rPr lang="cs-CZ" sz="5500" b="1" dirty="0" smtClean="0"/>
              <a:t> typ </a:t>
            </a:r>
            <a:r>
              <a:rPr lang="cs-CZ" sz="5500" dirty="0" smtClean="0"/>
              <a:t>čili typ náhradního uspokojení, je charakterizován uspokojováním psychických potřeb na nižší úrovni – přejídáním, masturbací, předčasnými sexuálními aktivitami, soustředěním zájmu na sebe (až narcistické tendence), ale i aktivitami namířenými proti druhým (žalování, pomluvy, trápení druhých – zvířat i vrstevníků, až po sadistické projevy).</a:t>
            </a:r>
          </a:p>
          <a:p>
            <a:pPr marL="0" indent="0">
              <a:buNone/>
            </a:pPr>
            <a:endParaRPr lang="cs-CZ" sz="5500" dirty="0"/>
          </a:p>
        </p:txBody>
      </p:sp>
    </p:spTree>
    <p:extLst>
      <p:ext uri="{BB962C8B-B14F-4D97-AF65-F5344CB8AC3E}">
        <p14:creationId xmlns:p14="http://schemas.microsoft.com/office/powerpoint/2010/main" val="3523853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188640"/>
            <a:ext cx="8229600" cy="4320480"/>
          </a:xfrm>
        </p:spPr>
        <p:txBody>
          <a:bodyPr>
            <a:normAutofit/>
          </a:bodyPr>
          <a:lstStyle/>
          <a:p>
            <a:r>
              <a:rPr lang="cs-CZ" sz="2400" b="1" dirty="0"/>
              <a:t>D</a:t>
            </a:r>
            <a:r>
              <a:rPr lang="cs-CZ" sz="2400" b="1" dirty="0" smtClean="0"/>
              <a:t>ůsledky dlouhodobého pobytu v zařízeních institucionální výchovy DD, na vývoj chování a socializaci v dospělosti</a:t>
            </a:r>
            <a:br>
              <a:rPr lang="cs-CZ" sz="2400" b="1" dirty="0" smtClean="0"/>
            </a:br>
            <a:r>
              <a:rPr lang="cs-CZ" sz="2400" b="1" dirty="0" smtClean="0"/>
              <a:t>(Matějček, Z., </a:t>
            </a:r>
            <a:r>
              <a:rPr lang="cs-CZ" sz="2400" b="1" dirty="0" err="1" smtClean="0"/>
              <a:t>Bubleová</a:t>
            </a:r>
            <a:r>
              <a:rPr lang="cs-CZ" sz="2400" b="1" dirty="0" smtClean="0"/>
              <a:t>, V., Kovařík, J. 1995, 1997)</a:t>
            </a:r>
            <a:r>
              <a:rPr lang="cs-CZ" sz="2400" dirty="0" smtClean="0"/>
              <a:t> </a:t>
            </a:r>
            <a:br>
              <a:rPr lang="cs-CZ" sz="2400" dirty="0" smtClean="0"/>
            </a:br>
            <a:r>
              <a:rPr lang="cs-CZ" sz="2400" dirty="0"/>
              <a:t/>
            </a:r>
            <a:br>
              <a:rPr lang="cs-CZ" sz="2400" dirty="0"/>
            </a:br>
            <a:r>
              <a:rPr lang="cs-CZ" sz="2400" dirty="0" smtClean="0"/>
              <a:t/>
            </a:r>
            <a:br>
              <a:rPr lang="cs-CZ" sz="2400" dirty="0" smtClean="0"/>
            </a:br>
            <a:r>
              <a:rPr lang="cs-CZ" sz="2400" dirty="0" smtClean="0"/>
              <a:t>Soubor participantů čítal na počátku výzkumu 60 dětí umístěných k dlouhodobému pobytu do DD, na konci výzkumu soubor sestával z 56 participantů, s průměrným věkem 37,4 roků</a:t>
            </a:r>
            <a:br>
              <a:rPr lang="cs-CZ" sz="2400" dirty="0" smtClean="0"/>
            </a:br>
            <a:r>
              <a:rPr lang="cs-CZ" sz="2400" dirty="0" smtClean="0"/>
              <a:t/>
            </a:r>
            <a:br>
              <a:rPr lang="cs-CZ" sz="2400" dirty="0" smtClean="0"/>
            </a:br>
            <a:r>
              <a:rPr lang="cs-CZ" sz="2400" dirty="0" smtClean="0"/>
              <a:t>Na základě výskytu forem sociálního chování dospělých participantů byly definovány tyto skupiny jedinců: </a:t>
            </a:r>
            <a:endParaRPr lang="cs-CZ" sz="2400" b="1" dirty="0"/>
          </a:p>
        </p:txBody>
      </p:sp>
      <p:sp>
        <p:nvSpPr>
          <p:cNvPr id="4" name="Zástupný symbol pro obsah 3"/>
          <p:cNvSpPr>
            <a:spLocks noGrp="1"/>
          </p:cNvSpPr>
          <p:nvPr>
            <p:ph idx="1"/>
          </p:nvPr>
        </p:nvSpPr>
        <p:spPr>
          <a:xfrm>
            <a:off x="457200" y="4509120"/>
            <a:ext cx="8229600" cy="1617043"/>
          </a:xfrm>
          <a:solidFill>
            <a:schemeClr val="bg2">
              <a:lumMod val="75000"/>
            </a:schemeClr>
          </a:solidFill>
        </p:spPr>
        <p:txBody>
          <a:bodyPr>
            <a:normAutofit/>
          </a:bodyPr>
          <a:lstStyle/>
          <a:p>
            <a:pPr marL="0" indent="0">
              <a:buNone/>
            </a:pPr>
            <a:r>
              <a:rPr lang="cs-CZ" sz="2800" dirty="0" smtClean="0"/>
              <a:t>spolupracující, </a:t>
            </a:r>
          </a:p>
          <a:p>
            <a:pPr marL="0" indent="0">
              <a:buNone/>
            </a:pPr>
            <a:r>
              <a:rPr lang="cs-CZ" sz="2800" dirty="0" smtClean="0"/>
              <a:t>nespolupracující, </a:t>
            </a:r>
          </a:p>
          <a:p>
            <a:pPr marL="0" indent="0">
              <a:buNone/>
            </a:pPr>
            <a:r>
              <a:rPr lang="cs-CZ" sz="2800" dirty="0" smtClean="0"/>
              <a:t>vyžadujících trvalou péči</a:t>
            </a:r>
            <a:endParaRPr lang="cs-CZ" sz="2800" dirty="0"/>
          </a:p>
        </p:txBody>
      </p:sp>
    </p:spTree>
    <p:extLst>
      <p:ext uri="{BB962C8B-B14F-4D97-AF65-F5344CB8AC3E}">
        <p14:creationId xmlns:p14="http://schemas.microsoft.com/office/powerpoint/2010/main" val="257441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457200" y="44624"/>
            <a:ext cx="8229600" cy="864096"/>
          </a:xfrm>
        </p:spPr>
        <p:txBody>
          <a:bodyPr>
            <a:normAutofit/>
          </a:bodyPr>
          <a:lstStyle/>
          <a:p>
            <a:r>
              <a:rPr lang="cs-CZ" sz="2400" b="1" dirty="0" smtClean="0"/>
              <a:t>Vývojová tendence forem sociálního chování u dětí s následky psychické deprivace (Matějček, Z. 1995)</a:t>
            </a:r>
            <a:endParaRPr lang="cs-CZ" sz="2400" b="1"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688" y="908721"/>
            <a:ext cx="8977312" cy="5949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6251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0" y="620687"/>
            <a:ext cx="9108504" cy="6342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bdélník 4"/>
          <p:cNvSpPr/>
          <p:nvPr/>
        </p:nvSpPr>
        <p:spPr>
          <a:xfrm>
            <a:off x="-9186" y="0"/>
            <a:ext cx="7533513" cy="646331"/>
          </a:xfrm>
          <a:prstGeom prst="rect">
            <a:avLst/>
          </a:prstGeom>
        </p:spPr>
        <p:txBody>
          <a:bodyPr wrap="square">
            <a:spAutoFit/>
          </a:bodyPr>
          <a:lstStyle/>
          <a:p>
            <a:r>
              <a:rPr lang="cs-CZ" b="1" dirty="0"/>
              <a:t>Cesta rizikových dětí k dlouhodobým negativním následkům </a:t>
            </a:r>
            <a:r>
              <a:rPr lang="cs-CZ" dirty="0"/>
              <a:t>(podle </a:t>
            </a:r>
            <a:r>
              <a:rPr lang="cs-CZ" dirty="0" err="1"/>
              <a:t>Walker</a:t>
            </a:r>
            <a:r>
              <a:rPr lang="cs-CZ" dirty="0"/>
              <a:t>, </a:t>
            </a:r>
            <a:r>
              <a:rPr lang="cs-CZ" dirty="0" err="1"/>
              <a:t>Sprague</a:t>
            </a:r>
            <a:r>
              <a:rPr lang="cs-CZ" dirty="0"/>
              <a:t>, 1997, in: </a:t>
            </a:r>
            <a:r>
              <a:rPr lang="cs-CZ" dirty="0" err="1"/>
              <a:t>Walker</a:t>
            </a:r>
            <a:r>
              <a:rPr lang="cs-CZ" dirty="0"/>
              <a:t>, </a:t>
            </a:r>
            <a:r>
              <a:rPr lang="cs-CZ" dirty="0" err="1"/>
              <a:t>Severson</a:t>
            </a:r>
            <a:r>
              <a:rPr lang="cs-CZ" dirty="0"/>
              <a:t>, 2002)</a:t>
            </a:r>
          </a:p>
        </p:txBody>
      </p:sp>
    </p:spTree>
    <p:extLst>
      <p:ext uri="{BB962C8B-B14F-4D97-AF65-F5344CB8AC3E}">
        <p14:creationId xmlns:p14="http://schemas.microsoft.com/office/powerpoint/2010/main" val="270297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cs-CZ" dirty="0" smtClean="0"/>
              <a:t>Odchod z </a:t>
            </a:r>
            <a:r>
              <a:rPr lang="cs-CZ" dirty="0" smtClean="0"/>
              <a:t>UV</a:t>
            </a:r>
            <a:endParaRPr lang="cs-CZ" dirty="0" smtClean="0"/>
          </a:p>
        </p:txBody>
      </p:sp>
      <p:sp>
        <p:nvSpPr>
          <p:cNvPr id="9219" name="Zástupný symbol pro obsah 2"/>
          <p:cNvSpPr>
            <a:spLocks noGrp="1"/>
          </p:cNvSpPr>
          <p:nvPr>
            <p:ph idx="1"/>
          </p:nvPr>
        </p:nvSpPr>
        <p:spPr/>
        <p:txBody>
          <a:bodyPr>
            <a:normAutofit/>
          </a:bodyPr>
          <a:lstStyle/>
          <a:p>
            <a:r>
              <a:rPr lang="cs-CZ" sz="2400" dirty="0" smtClean="0"/>
              <a:t>Pasivní </a:t>
            </a:r>
            <a:r>
              <a:rPr lang="cs-CZ" sz="2400" dirty="0" smtClean="0"/>
              <a:t>následná péče</a:t>
            </a:r>
            <a:endParaRPr lang="cs-CZ" sz="1800" dirty="0" smtClean="0"/>
          </a:p>
          <a:p>
            <a:pPr lvl="1"/>
            <a:r>
              <a:rPr lang="cs-CZ" sz="1800" dirty="0" smtClean="0"/>
              <a:t>„</a:t>
            </a:r>
            <a:r>
              <a:rPr lang="cs-CZ" sz="1800" i="1" dirty="0" smtClean="0"/>
              <a:t>Je to prostě nedořešený. Ten článek mezi tím chybí, děcka odcházej v 18, 19, někdy nemají práci a to pak </a:t>
            </a:r>
            <a:r>
              <a:rPr lang="cs-CZ" sz="1800" i="1" dirty="0" err="1" smtClean="0"/>
              <a:t>maj</a:t>
            </a:r>
            <a:r>
              <a:rPr lang="cs-CZ" sz="1800" i="1" dirty="0" smtClean="0"/>
              <a:t> vážně sklon k té kriminalitě. Ani ty domy na půl cesty moc nepomůžou. Tam šli dva kamarádi a vůbec netušili, co si </a:t>
            </a:r>
            <a:r>
              <a:rPr lang="cs-CZ" sz="1800" i="1" dirty="0" err="1" smtClean="0"/>
              <a:t>maj</a:t>
            </a:r>
            <a:r>
              <a:rPr lang="cs-CZ" sz="1800" i="1" dirty="0" smtClean="0"/>
              <a:t> vyřídit za papíry…že </a:t>
            </a:r>
            <a:r>
              <a:rPr lang="cs-CZ" sz="1800" i="1" dirty="0" err="1" smtClean="0"/>
              <a:t>maj</a:t>
            </a:r>
            <a:r>
              <a:rPr lang="cs-CZ" sz="1800" i="1" dirty="0" smtClean="0"/>
              <a:t> být někde zapsaný a takový věci…kvůli tomu by měla být na každým domově sociální pracovnice, aby řešila takovýto věci. Já sem fakt ráda, že sem dopadla, jak sem dopadla. Mělo by se to podle mě minimálně od 15 let řešit nějak aktivněji</a:t>
            </a:r>
            <a:r>
              <a:rPr lang="cs-CZ" sz="1800" i="1" dirty="0" smtClean="0"/>
              <a:t>.“</a:t>
            </a:r>
            <a:endParaRPr lang="cs-CZ" sz="1800" i="1" dirty="0" smtClean="0"/>
          </a:p>
          <a:p>
            <a:pPr marL="342900" lvl="1" indent="-342900">
              <a:buFont typeface="Arial" pitchFamily="34" charset="0"/>
              <a:buChar char="•"/>
            </a:pPr>
            <a:r>
              <a:rPr lang="cs-CZ" sz="2000" i="1" dirty="0"/>
              <a:t>Náhlá </a:t>
            </a:r>
            <a:r>
              <a:rPr lang="cs-CZ" sz="2000" i="1" dirty="0" smtClean="0"/>
              <a:t>svoboda</a:t>
            </a:r>
          </a:p>
          <a:p>
            <a:pPr marL="400050" lvl="2" indent="0">
              <a:buNone/>
            </a:pPr>
            <a:r>
              <a:rPr lang="cs-CZ" sz="1600" i="1" dirty="0" smtClean="0"/>
              <a:t>„V </a:t>
            </a:r>
            <a:r>
              <a:rPr lang="cs-CZ" sz="1600" i="1" dirty="0"/>
              <a:t>domově musíš dodržovat určitý pravidla, ale jakmile z toho domova odejdeš, i z mý zkušenosti to tak bylo, že jakmile z domova odejdeš, tak cítíš tu svobodu najednou. Víš, </a:t>
            </a:r>
            <a:r>
              <a:rPr lang="cs-CZ" sz="1600" i="1" dirty="0" err="1"/>
              <a:t>takovej</a:t>
            </a:r>
            <a:r>
              <a:rPr lang="cs-CZ" sz="1600" i="1" dirty="0"/>
              <a:t> ten </a:t>
            </a:r>
            <a:r>
              <a:rPr lang="cs-CZ" sz="1600" i="1" dirty="0" err="1"/>
              <a:t>vodpal</a:t>
            </a:r>
            <a:r>
              <a:rPr lang="cs-CZ" sz="1600" i="1" dirty="0"/>
              <a:t> prostě… a já se nemusím zpovídat a já nemusím </a:t>
            </a:r>
            <a:r>
              <a:rPr lang="cs-CZ" sz="1600" i="1" dirty="0" err="1"/>
              <a:t>todle</a:t>
            </a:r>
            <a:r>
              <a:rPr lang="cs-CZ" sz="1600" i="1" dirty="0"/>
              <a:t> a já nemusím </a:t>
            </a:r>
            <a:r>
              <a:rPr lang="cs-CZ" sz="1600" i="1" dirty="0" err="1"/>
              <a:t>támdlecto</a:t>
            </a:r>
            <a:r>
              <a:rPr lang="cs-CZ" sz="1600" i="1" dirty="0"/>
              <a:t>. A to už ty děcka </a:t>
            </a:r>
            <a:r>
              <a:rPr lang="cs-CZ" sz="1600" i="1" dirty="0" err="1"/>
              <a:t>přestupujou</a:t>
            </a:r>
            <a:r>
              <a:rPr lang="cs-CZ" sz="1600" i="1" dirty="0"/>
              <a:t> k tomu a </a:t>
            </a:r>
            <a:r>
              <a:rPr lang="cs-CZ" sz="1600" i="1" dirty="0" err="1"/>
              <a:t>říkaj</a:t>
            </a:r>
            <a:r>
              <a:rPr lang="cs-CZ" sz="1600" i="1" dirty="0"/>
              <a:t> si – jo, pohoda, já nemusím být v jednu doma, já můžu přijít až ve 4. A když se naleju, tak mi nikdo nic neřekne.“</a:t>
            </a:r>
            <a:r>
              <a:rPr lang="cs-CZ" sz="1600" dirty="0"/>
              <a:t> </a:t>
            </a:r>
          </a:p>
          <a:p>
            <a:endParaRPr lang="cs-CZ" dirty="0" smtClean="0"/>
          </a:p>
        </p:txBody>
      </p:sp>
    </p:spTree>
    <p:extLst>
      <p:ext uri="{BB962C8B-B14F-4D97-AF65-F5344CB8AC3E}">
        <p14:creationId xmlns:p14="http://schemas.microsoft.com/office/powerpoint/2010/main" val="2390214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292</Words>
  <Application>Microsoft Office PowerPoint</Application>
  <PresentationFormat>Předvádění na obrazovce (4:3)</PresentationFormat>
  <Paragraphs>19</Paragraphs>
  <Slides>6</Slides>
  <Notes>0</Notes>
  <HiddenSlides>0</HiddenSlides>
  <MMClips>0</MMClips>
  <ScaleCrop>false</ScaleCrop>
  <HeadingPairs>
    <vt:vector size="4" baseType="variant">
      <vt:variant>
        <vt:lpstr>Motiv</vt:lpstr>
      </vt:variant>
      <vt:variant>
        <vt:i4>1</vt:i4>
      </vt:variant>
      <vt:variant>
        <vt:lpstr>Nadpisy snímků</vt:lpstr>
      </vt:variant>
      <vt:variant>
        <vt:i4>6</vt:i4>
      </vt:variant>
    </vt:vector>
  </HeadingPairs>
  <TitlesOfParts>
    <vt:vector size="7" baseType="lpstr">
      <vt:lpstr>Motiv systému Office</vt:lpstr>
      <vt:lpstr>Transformace, rušení UV</vt:lpstr>
      <vt:lpstr>Bazální formy sociálního chování dětí dlouhodobě umístěných v zařízeních institucionální výchovy  (Langmeier, J., Matějček, Z. 1968)</vt:lpstr>
      <vt:lpstr>Důsledky dlouhodobého pobytu v zařízeních institucionální výchovy DD, na vývoj chování a socializaci v dospělosti (Matějček, Z., Bubleová, V., Kovařík, J. 1995, 1997)    Soubor participantů čítal na počátku výzkumu 60 dětí umístěných k dlouhodobému pobytu do DD, na konci výzkumu soubor sestával z 56 participantů, s průměrným věkem 37,4 roků  Na základě výskytu forem sociálního chování dospělých participantů byly definovány tyto skupiny jedinců: </vt:lpstr>
      <vt:lpstr>Vývojová tendence forem sociálního chování u dětí s následky psychické deprivace (Matějček, Z. 1995)</vt:lpstr>
      <vt:lpstr>Prezentace aplikace PowerPoint</vt:lpstr>
      <vt:lpstr>Odchod z UV</vt:lpstr>
    </vt:vector>
  </TitlesOfParts>
  <Company>ATC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Vývojová tendence forem sociálního chování u dětí s následky psychické deprivace (Matějček, Z. 1995)</dc:title>
  <dc:creator>Vojtova</dc:creator>
  <cp:lastModifiedBy>Vojtova</cp:lastModifiedBy>
  <cp:revision>5</cp:revision>
  <dcterms:created xsi:type="dcterms:W3CDTF">2011-05-16T08:54:04Z</dcterms:created>
  <dcterms:modified xsi:type="dcterms:W3CDTF">2012-10-06T05:38:57Z</dcterms:modified>
</cp:coreProperties>
</file>