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9" r:id="rId4"/>
    <p:sldId id="261" r:id="rId5"/>
    <p:sldId id="262" r:id="rId6"/>
    <p:sldId id="263" r:id="rId7"/>
    <p:sldId id="257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12/10/2012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ecr.sagepub.com/content/3/3/299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0200"/>
            <a:ext cx="8229600" cy="2971800"/>
          </a:xfrm>
        </p:spPr>
        <p:txBody>
          <a:bodyPr>
            <a:normAutofit/>
          </a:bodyPr>
          <a:lstStyle/>
          <a:p>
            <a:r>
              <a:rPr lang="en-US" dirty="0" smtClean="0"/>
              <a:t>Environmental Education in Greek Kindergartens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0060224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0800000" flipH="1" flipV="1">
            <a:off x="990600" y="152400"/>
            <a:ext cx="7467600" cy="1371600"/>
          </a:xfrm>
        </p:spPr>
        <p:txBody>
          <a:bodyPr>
            <a:noAutofit/>
          </a:bodyPr>
          <a:lstStyle/>
          <a:p>
            <a:r>
              <a:rPr lang="en-US" b="1" dirty="0" smtClean="0"/>
              <a:t>Facts about Environmental Education (EE)</a:t>
            </a:r>
            <a:endParaRPr lang="el-GR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133600"/>
            <a:ext cx="8458200" cy="3962400"/>
          </a:xfrm>
        </p:spPr>
        <p:txBody>
          <a:bodyPr>
            <a:norm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First appeared in 1991 under the 1964/91 law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u="sng" dirty="0" smtClean="0">
                <a:solidFill>
                  <a:schemeClr val="tx1"/>
                </a:solidFill>
              </a:rPr>
              <a:t>Main </a:t>
            </a:r>
            <a:r>
              <a:rPr lang="en-US" u="sng" dirty="0">
                <a:solidFill>
                  <a:schemeClr val="tx1"/>
                </a:solidFill>
              </a:rPr>
              <a:t>goal</a:t>
            </a:r>
            <a:r>
              <a:rPr lang="en-US" dirty="0">
                <a:solidFill>
                  <a:schemeClr val="tx1"/>
                </a:solidFill>
              </a:rPr>
              <a:t>: ‘Primary acquaintance of the children with the natural, social and human-made environment</a:t>
            </a:r>
            <a:r>
              <a:rPr lang="en-US" dirty="0" smtClean="0">
                <a:solidFill>
                  <a:schemeClr val="tx1"/>
                </a:solidFill>
              </a:rPr>
              <a:t>’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Not compulsory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Five educational sectors/ EE one of them</a:t>
            </a:r>
            <a:endParaRPr lang="el-G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926813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1"/>
            <a:ext cx="8229600" cy="4648200"/>
          </a:xfrm>
        </p:spPr>
        <p:txBody>
          <a:bodyPr>
            <a:normAutofit/>
          </a:bodyPr>
          <a:lstStyle/>
          <a:p>
            <a:r>
              <a:rPr lang="en-US" dirty="0" smtClean="0"/>
              <a:t>Interdisciplinary sector</a:t>
            </a:r>
          </a:p>
          <a:p>
            <a:r>
              <a:rPr lang="en-US" dirty="0" smtClean="0"/>
              <a:t>Educational </a:t>
            </a:r>
            <a:r>
              <a:rPr lang="en-US" dirty="0"/>
              <a:t>‘project’</a:t>
            </a:r>
            <a:endParaRPr lang="el-GR" dirty="0"/>
          </a:p>
          <a:p>
            <a:r>
              <a:rPr lang="en-US" dirty="0"/>
              <a:t>Knowledge, teaching, learning principles – constructivist framework</a:t>
            </a:r>
          </a:p>
          <a:p>
            <a:r>
              <a:rPr lang="en-US" dirty="0" smtClean="0"/>
              <a:t>Some </a:t>
            </a:r>
            <a:r>
              <a:rPr lang="en-US" dirty="0"/>
              <a:t>topics: myself, my family and the </a:t>
            </a:r>
            <a:r>
              <a:rPr lang="en-US" dirty="0" smtClean="0"/>
              <a:t>environment, </a:t>
            </a:r>
            <a:r>
              <a:rPr lang="en-US" dirty="0"/>
              <a:t>my schoolyard, my garden, my town, four seasons, animals and plants, nature, garbage, ecology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0641555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Three ways of teaching EE</a:t>
            </a:r>
            <a:endParaRPr lang="el-G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133600"/>
            <a:ext cx="8229600" cy="2743200"/>
          </a:xfrm>
        </p:spPr>
        <p:txBody>
          <a:bodyPr/>
          <a:lstStyle/>
          <a:p>
            <a:pPr marL="514350" indent="-514350" algn="ctr">
              <a:buFont typeface="+mj-lt"/>
              <a:buAutoNum type="arabicParenR"/>
            </a:pPr>
            <a:r>
              <a:rPr lang="en-US" dirty="0" smtClean="0"/>
              <a:t>Pop-up work plan</a:t>
            </a:r>
          </a:p>
          <a:p>
            <a:pPr marL="514350" indent="-514350" algn="ctr">
              <a:buFont typeface="+mj-lt"/>
              <a:buAutoNum type="arabicParenR"/>
            </a:pPr>
            <a:r>
              <a:rPr lang="en-US" dirty="0" smtClean="0"/>
              <a:t>Thematic approach</a:t>
            </a:r>
          </a:p>
          <a:p>
            <a:pPr marL="514350" indent="-514350" algn="ctr">
              <a:buFont typeface="+mj-lt"/>
              <a:buAutoNum type="arabicParenR"/>
            </a:pPr>
            <a:r>
              <a:rPr lang="en-US" dirty="0" smtClean="0"/>
              <a:t>Visits on museum, workplaces and fieldtrips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1171318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/>
            <a:r>
              <a:rPr lang="en-US" b="1" dirty="0"/>
              <a:t>Pop-up work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2133600"/>
          </a:xfrm>
        </p:spPr>
        <p:txBody>
          <a:bodyPr>
            <a:normAutofit/>
          </a:bodyPr>
          <a:lstStyle/>
          <a:p>
            <a:r>
              <a:rPr lang="en-US" dirty="0" smtClean="0"/>
              <a:t>Random observation of the kids</a:t>
            </a:r>
          </a:p>
          <a:p>
            <a:r>
              <a:rPr lang="en-US" dirty="0" smtClean="0"/>
              <a:t>Conversation detecting-enriching</a:t>
            </a:r>
          </a:p>
          <a:p>
            <a:r>
              <a:rPr lang="en-US" dirty="0"/>
              <a:t>S</a:t>
            </a:r>
            <a:r>
              <a:rPr lang="en-US" dirty="0" smtClean="0"/>
              <a:t>imple activities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713187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Thematic approach</a:t>
            </a:r>
            <a:r>
              <a:rPr lang="en-US" dirty="0"/>
              <a:t/>
            </a:r>
            <a:br>
              <a:rPr lang="en-US" dirty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229600" cy="4114800"/>
          </a:xfrm>
        </p:spPr>
        <p:txBody>
          <a:bodyPr/>
          <a:lstStyle/>
          <a:p>
            <a:r>
              <a:rPr lang="en-US" dirty="0"/>
              <a:t>P</a:t>
            </a:r>
            <a:r>
              <a:rPr lang="en-US" dirty="0" smtClean="0"/>
              <a:t>revious knowledge </a:t>
            </a:r>
          </a:p>
          <a:p>
            <a:r>
              <a:rPr lang="en-US" dirty="0" smtClean="0"/>
              <a:t>Plan activities</a:t>
            </a:r>
          </a:p>
          <a:p>
            <a:r>
              <a:rPr lang="en-US" dirty="0" smtClean="0"/>
              <a:t>Present materials/observe and comment </a:t>
            </a:r>
          </a:p>
          <a:p>
            <a:r>
              <a:rPr lang="en-US" dirty="0" smtClean="0"/>
              <a:t>Follow the planned procedure</a:t>
            </a:r>
          </a:p>
          <a:p>
            <a:r>
              <a:rPr lang="en-US" dirty="0" smtClean="0"/>
              <a:t>Conversation of the outcomes </a:t>
            </a:r>
            <a:endParaRPr lang="en-US" dirty="0"/>
          </a:p>
          <a:p>
            <a:r>
              <a:rPr lang="en-US" dirty="0" smtClean="0"/>
              <a:t>Expansion of primary activity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2760250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0800000" flipH="1" flipV="1">
            <a:off x="2438400" y="152400"/>
            <a:ext cx="4043781" cy="1057816"/>
          </a:xfrm>
        </p:spPr>
        <p:txBody>
          <a:bodyPr>
            <a:normAutofit/>
          </a:bodyPr>
          <a:lstStyle/>
          <a:p>
            <a:r>
              <a:rPr lang="en-US" b="1" dirty="0" smtClean="0"/>
              <a:t>References</a:t>
            </a:r>
            <a:endParaRPr lang="el-G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686800" cy="5029200"/>
          </a:xfrm>
        </p:spPr>
        <p:txBody>
          <a:bodyPr/>
          <a:lstStyle/>
          <a:p>
            <a:pPr algn="just"/>
            <a:r>
              <a:rPr lang="en-US" sz="2800" dirty="0" smtClean="0"/>
              <a:t>Eugenia </a:t>
            </a:r>
            <a:r>
              <a:rPr lang="en-US" sz="2800" dirty="0"/>
              <a:t>Flogaitis, Maria Daskolia and Georgia </a:t>
            </a:r>
            <a:r>
              <a:rPr lang="en-US" sz="2800" dirty="0" smtClean="0"/>
              <a:t>Liarakou </a:t>
            </a:r>
            <a:r>
              <a:rPr lang="en-US" sz="2800" dirty="0"/>
              <a:t>(2005</a:t>
            </a:r>
            <a:r>
              <a:rPr lang="en-US" sz="2800" dirty="0" smtClean="0"/>
              <a:t>):</a:t>
            </a:r>
            <a:r>
              <a:rPr lang="el-GR" sz="2800" dirty="0" smtClean="0"/>
              <a:t> «</a:t>
            </a:r>
            <a:r>
              <a:rPr lang="en-US" sz="2800" dirty="0" smtClean="0"/>
              <a:t>Greek </a:t>
            </a:r>
            <a:r>
              <a:rPr lang="en-US" sz="2800" dirty="0"/>
              <a:t>kindergarten teachers' practice in environmental education : an exploratory </a:t>
            </a:r>
            <a:r>
              <a:rPr lang="en-US" sz="2800" dirty="0" smtClean="0"/>
              <a:t>study</a:t>
            </a:r>
            <a:r>
              <a:rPr lang="el-GR" sz="2800" dirty="0" smtClean="0"/>
              <a:t>»,</a:t>
            </a:r>
            <a:r>
              <a:rPr lang="en-US" sz="2800" dirty="0" smtClean="0"/>
              <a:t> Online Version: </a:t>
            </a:r>
            <a:r>
              <a:rPr lang="en-US" sz="2800" u="sng" dirty="0" smtClean="0">
                <a:hlinkClick r:id="rId2"/>
              </a:rPr>
              <a:t>http</a:t>
            </a:r>
            <a:r>
              <a:rPr lang="en-US" sz="2800" u="sng" dirty="0">
                <a:hlinkClick r:id="rId2"/>
              </a:rPr>
              <a:t>://ecr.sagepub.com/content/3/3/299</a:t>
            </a:r>
            <a:endParaRPr lang="el-GR" sz="2800" dirty="0"/>
          </a:p>
          <a:p>
            <a:pPr algn="just"/>
            <a:r>
              <a:rPr lang="en-US" dirty="0" smtClean="0"/>
              <a:t>Pedagogical Institute of Greece, Ministry of National Education and Religions, (2005), “Preschool Guide”</a:t>
            </a:r>
          </a:p>
          <a:p>
            <a:pPr algn="just"/>
            <a:r>
              <a:rPr lang="en-US" dirty="0"/>
              <a:t>Pedagogical </a:t>
            </a:r>
            <a:r>
              <a:rPr lang="en-US" dirty="0" smtClean="0"/>
              <a:t>Institute </a:t>
            </a:r>
            <a:r>
              <a:rPr lang="en-US" dirty="0"/>
              <a:t>of Greece, Ministry of National Education and Religions</a:t>
            </a:r>
            <a:r>
              <a:rPr lang="en-US" dirty="0" smtClean="0"/>
              <a:t>,</a:t>
            </a:r>
            <a:r>
              <a:rPr lang="el-GR" dirty="0" smtClean="0"/>
              <a:t> (</a:t>
            </a:r>
            <a:r>
              <a:rPr lang="en-US" dirty="0" smtClean="0"/>
              <a:t>2003</a:t>
            </a:r>
            <a:r>
              <a:rPr lang="el-GR" dirty="0" smtClean="0"/>
              <a:t>),</a:t>
            </a:r>
            <a:r>
              <a:rPr lang="en-US" dirty="0" smtClean="0"/>
              <a:t> “Cross-Thematic Curriculum Framework” (</a:t>
            </a:r>
            <a:r>
              <a:rPr lang="el-GR" dirty="0" smtClean="0"/>
              <a:t>ΔΕΠΠΣ</a:t>
            </a:r>
            <a:r>
              <a:rPr lang="en-US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xmlns="" val="8602865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1145</TotalTime>
  <Words>220</Words>
  <Application>Microsoft Office PowerPoint</Application>
  <PresentationFormat>Předvádění na obrazovce (4:3)</PresentationFormat>
  <Paragraphs>29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Office Theme</vt:lpstr>
      <vt:lpstr>Environmental Education in Greek Kindergartens</vt:lpstr>
      <vt:lpstr>Facts about Environmental Education (EE)</vt:lpstr>
      <vt:lpstr>Snímek 3</vt:lpstr>
      <vt:lpstr>Three ways of teaching EE</vt:lpstr>
      <vt:lpstr>Pop-up work plan</vt:lpstr>
      <vt:lpstr>Thematic approach 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Enviromental Education in Greek Kindergartens</dc:title>
  <dc:creator>Uzivatel</dc:creator>
  <cp:lastModifiedBy>Petra</cp:lastModifiedBy>
  <cp:revision>21</cp:revision>
  <dcterms:created xsi:type="dcterms:W3CDTF">2006-08-16T00:00:00Z</dcterms:created>
  <dcterms:modified xsi:type="dcterms:W3CDTF">2012-12-10T07:52:48Z</dcterms:modified>
</cp:coreProperties>
</file>