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61" r:id="rId6"/>
    <p:sldId id="262" r:id="rId7"/>
    <p:sldId id="259"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60"/>
  </p:normalViewPr>
  <p:slideViewPr>
    <p:cSldViewPr>
      <p:cViewPr varScale="1">
        <p:scale>
          <a:sx n="68" d="100"/>
          <a:sy n="68" d="100"/>
        </p:scale>
        <p:origin x="-14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AAF1E46-1DF9-4484-9C7E-402DCB8FD231}" type="datetimeFigureOut">
              <a:rPr lang="el-GR" smtClean="0"/>
              <a:pPr/>
              <a:t>22/10/2012</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2056D55B-3C98-4CA9-8C7A-1873EF859B51}"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AAF1E46-1DF9-4484-9C7E-402DCB8FD231}" type="datetimeFigureOut">
              <a:rPr lang="el-GR" smtClean="0"/>
              <a:pPr/>
              <a:t>22/10/2012</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2056D55B-3C98-4CA9-8C7A-1873EF859B51}"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AAF1E46-1DF9-4484-9C7E-402DCB8FD231}" type="datetimeFigureOut">
              <a:rPr lang="el-GR" smtClean="0"/>
              <a:pPr/>
              <a:t>22/10/2012</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2056D55B-3C98-4CA9-8C7A-1873EF859B51}"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AAF1E46-1DF9-4484-9C7E-402DCB8FD231}" type="datetimeFigureOut">
              <a:rPr lang="el-GR" smtClean="0"/>
              <a:pPr/>
              <a:t>22/10/2012</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2056D55B-3C98-4CA9-8C7A-1873EF859B51}"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AAF1E46-1DF9-4484-9C7E-402DCB8FD231}" type="datetimeFigureOut">
              <a:rPr lang="el-GR" smtClean="0"/>
              <a:pPr/>
              <a:t>22/10/2012</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2056D55B-3C98-4CA9-8C7A-1873EF859B51}"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EAAF1E46-1DF9-4484-9C7E-402DCB8FD231}" type="datetimeFigureOut">
              <a:rPr lang="el-GR" smtClean="0"/>
              <a:pPr/>
              <a:t>22/10/2012</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2056D55B-3C98-4CA9-8C7A-1873EF859B51}"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EAAF1E46-1DF9-4484-9C7E-402DCB8FD231}" type="datetimeFigureOut">
              <a:rPr lang="el-GR" smtClean="0"/>
              <a:pPr/>
              <a:t>22/10/2012</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2056D55B-3C98-4CA9-8C7A-1873EF859B51}"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EAAF1E46-1DF9-4484-9C7E-402DCB8FD231}" type="datetimeFigureOut">
              <a:rPr lang="el-GR" smtClean="0"/>
              <a:pPr/>
              <a:t>22/10/2012</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2056D55B-3C98-4CA9-8C7A-1873EF859B51}"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AAF1E46-1DF9-4484-9C7E-402DCB8FD231}" type="datetimeFigureOut">
              <a:rPr lang="el-GR" smtClean="0"/>
              <a:pPr/>
              <a:t>22/10/2012</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2056D55B-3C98-4CA9-8C7A-1873EF859B51}"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AAF1E46-1DF9-4484-9C7E-402DCB8FD231}" type="datetimeFigureOut">
              <a:rPr lang="el-GR" smtClean="0"/>
              <a:pPr/>
              <a:t>22/10/2012</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2056D55B-3C98-4CA9-8C7A-1873EF859B51}"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AAF1E46-1DF9-4484-9C7E-402DCB8FD231}" type="datetimeFigureOut">
              <a:rPr lang="el-GR" smtClean="0"/>
              <a:pPr/>
              <a:t>22/10/2012</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2056D55B-3C98-4CA9-8C7A-1873EF859B51}"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F1E46-1DF9-4484-9C7E-402DCB8FD231}" type="datetimeFigureOut">
              <a:rPr lang="el-GR" smtClean="0"/>
              <a:pPr/>
              <a:t>22/10/2012</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6D55B-3C98-4CA9-8C7A-1873EF859B51}"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lum contrast="-48000"/>
          </a:blip>
          <a:srcRect/>
          <a:stretch>
            <a:fillRect/>
          </a:stretch>
        </p:blipFill>
        <p:spPr bwMode="auto">
          <a:xfrm>
            <a:off x="0" y="0"/>
            <a:ext cx="9144000" cy="7118932"/>
          </a:xfrm>
          <a:prstGeom prst="rect">
            <a:avLst/>
          </a:prstGeom>
          <a:noFill/>
          <a:ln w="9525">
            <a:noFill/>
            <a:miter lim="800000"/>
            <a:headEnd/>
            <a:tailEnd/>
          </a:ln>
          <a:effectLst/>
        </p:spPr>
      </p:pic>
      <p:sp>
        <p:nvSpPr>
          <p:cNvPr id="2" name="1 - Τίτλος"/>
          <p:cNvSpPr>
            <a:spLocks noGrp="1"/>
          </p:cNvSpPr>
          <p:nvPr>
            <p:ph type="ctrTitle"/>
          </p:nvPr>
        </p:nvSpPr>
        <p:spPr>
          <a:xfrm>
            <a:off x="755576" y="2132856"/>
            <a:ext cx="7772400" cy="1470025"/>
          </a:xfrm>
        </p:spPr>
        <p:txBody>
          <a:bodyPr/>
          <a:lstStyle/>
          <a:p>
            <a:r>
              <a:rPr lang="en-US" b="1" dirty="0" smtClean="0">
                <a:solidFill>
                  <a:schemeClr val="tx1">
                    <a:lumMod val="95000"/>
                    <a:lumOff val="5000"/>
                  </a:schemeClr>
                </a:solidFill>
              </a:rPr>
              <a:t>VISUAL IMPAIRMENTS</a:t>
            </a:r>
            <a:endParaRPr lang="el-GR"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Erasmus classes\donation-appeal-blind-people-small-98154.jpg"/>
          <p:cNvPicPr>
            <a:picLocks noChangeAspect="1" noChangeArrowheads="1"/>
          </p:cNvPicPr>
          <p:nvPr/>
        </p:nvPicPr>
        <p:blipFill>
          <a:blip r:embed="rId2" cstate="print">
            <a:lum contrast="-46000"/>
          </a:blip>
          <a:srcRect/>
          <a:stretch>
            <a:fillRect/>
          </a:stretch>
        </p:blipFill>
        <p:spPr bwMode="auto">
          <a:xfrm>
            <a:off x="0" y="-95205"/>
            <a:ext cx="9144000" cy="6953205"/>
          </a:xfrm>
          <a:prstGeom prst="rect">
            <a:avLst/>
          </a:prstGeom>
          <a:noFill/>
        </p:spPr>
      </p:pic>
      <p:sp>
        <p:nvSpPr>
          <p:cNvPr id="2" name="1 - Τίτλος"/>
          <p:cNvSpPr>
            <a:spLocks noGrp="1"/>
          </p:cNvSpPr>
          <p:nvPr>
            <p:ph type="title"/>
          </p:nvPr>
        </p:nvSpPr>
        <p:spPr>
          <a:xfrm>
            <a:off x="611560" y="404664"/>
            <a:ext cx="8229600" cy="1143000"/>
          </a:xfrm>
        </p:spPr>
        <p:txBody>
          <a:bodyPr>
            <a:normAutofit/>
          </a:bodyPr>
          <a:lstStyle/>
          <a:p>
            <a:r>
              <a:rPr lang="en-US" sz="3200" b="1" dirty="0" smtClean="0">
                <a:cs typeface="Times New Roman" pitchFamily="18" charset="0"/>
              </a:rPr>
              <a:t>GUIDELINES FOR WORKING WITH CHILDREN WITH VISUAL IMPAIRMENTS</a:t>
            </a:r>
            <a:endParaRPr lang="el-GR" sz="3200" b="1" dirty="0">
              <a:cs typeface="Times New Roman" pitchFamily="18" charset="0"/>
            </a:endParaRPr>
          </a:p>
        </p:txBody>
      </p:sp>
      <p:sp>
        <p:nvSpPr>
          <p:cNvPr id="3" name="2 - Θέση περιεχομένου"/>
          <p:cNvSpPr>
            <a:spLocks noGrp="1"/>
          </p:cNvSpPr>
          <p:nvPr>
            <p:ph idx="1"/>
          </p:nvPr>
        </p:nvSpPr>
        <p:spPr>
          <a:xfrm>
            <a:off x="914400" y="0"/>
            <a:ext cx="8229600" cy="3489251"/>
          </a:xfrm>
        </p:spPr>
        <p:txBody>
          <a:bodyPr/>
          <a:lstStyle/>
          <a:p>
            <a:pPr>
              <a:buNone/>
            </a:pPr>
            <a:endParaRPr lang="en-US" sz="3200" b="1" dirty="0" smtClean="0">
              <a:latin typeface="Times New Roman" pitchFamily="18" charset="0"/>
              <a:cs typeface="Times New Roman" pitchFamily="18" charset="0"/>
            </a:endParaRPr>
          </a:p>
          <a:p>
            <a:pPr>
              <a:buNone/>
            </a:pPr>
            <a:r>
              <a:rPr lang="en-US" sz="3200" b="1" dirty="0" smtClean="0">
                <a:latin typeface="Times New Roman" pitchFamily="18" charset="0"/>
                <a:cs typeface="Times New Roman" pitchFamily="18" charset="0"/>
              </a:rPr>
              <a:t>  </a:t>
            </a:r>
          </a:p>
          <a:p>
            <a:pPr>
              <a:buNone/>
            </a:pPr>
            <a:r>
              <a:rPr lang="en-US" sz="3200" dirty="0" smtClean="0">
                <a:latin typeface="Times New Roman" pitchFamily="18" charset="0"/>
                <a:cs typeface="Times New Roman" pitchFamily="18" charset="0"/>
              </a:rPr>
              <a:t>   </a:t>
            </a:r>
            <a:endParaRPr lang="el-G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124744"/>
            <a:ext cx="8229600" cy="1287016"/>
          </a:xfrm>
        </p:spPr>
        <p:txBody>
          <a:bodyPr>
            <a:normAutofit/>
          </a:bodyPr>
          <a:lstStyle/>
          <a:p>
            <a:r>
              <a:rPr lang="en-US" sz="3200" dirty="0" smtClean="0">
                <a:latin typeface="Times New Roman" pitchFamily="18" charset="0"/>
                <a:cs typeface="Times New Roman" pitchFamily="18" charset="0"/>
              </a:rPr>
              <a:t>What should a teacher do in this case?</a:t>
            </a:r>
            <a:endParaRPr lang="el-GR" sz="3200" dirty="0">
              <a:latin typeface="Times New Roman" pitchFamily="18" charset="0"/>
              <a:cs typeface="Times New Roman" pitchFamily="18" charset="0"/>
            </a:endParaRPr>
          </a:p>
        </p:txBody>
      </p:sp>
      <p:pic>
        <p:nvPicPr>
          <p:cNvPr id="4" name="3 - Εικόνα" descr="images.jpg"/>
          <p:cNvPicPr>
            <a:picLocks noChangeAspect="1"/>
          </p:cNvPicPr>
          <p:nvPr/>
        </p:nvPicPr>
        <p:blipFill>
          <a:blip r:embed="rId2" cstate="print"/>
          <a:stretch>
            <a:fillRect/>
          </a:stretch>
        </p:blipFill>
        <p:spPr>
          <a:xfrm>
            <a:off x="2267744" y="2362199"/>
            <a:ext cx="3816423" cy="379946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60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908720"/>
            <a:ext cx="8229600" cy="4680520"/>
          </a:xfrm>
        </p:spPr>
        <p:txBody>
          <a:bodyPr/>
          <a:lstStyle/>
          <a:p>
            <a:r>
              <a:rPr lang="en-US" sz="3200" dirty="0" smtClean="0">
                <a:latin typeface="Times New Roman" pitchFamily="18" charset="0"/>
                <a:cs typeface="Times New Roman" pitchFamily="18" charset="0"/>
              </a:rPr>
              <a:t>To give to the student at the same time clear explanations.</a:t>
            </a:r>
          </a:p>
          <a:p>
            <a:r>
              <a:rPr lang="en-US" sz="3200" dirty="0" smtClean="0">
                <a:latin typeface="Times New Roman" pitchFamily="18" charset="0"/>
                <a:cs typeface="Times New Roman" pitchFamily="18" charset="0"/>
              </a:rPr>
              <a:t>To systematically cultivate students' ability to listen carefully, and to remember.</a:t>
            </a:r>
          </a:p>
          <a:p>
            <a:r>
              <a:rPr lang="en-US" sz="3200" dirty="0" smtClean="0">
                <a:latin typeface="Times New Roman" pitchFamily="18" charset="0"/>
                <a:cs typeface="Times New Roman" pitchFamily="18" charset="0"/>
              </a:rPr>
              <a:t> To rationalize labor and material, to be clear and comprehensive in their descriptions and use effective teaching methods.</a:t>
            </a:r>
            <a:endParaRPr lang="el-G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3200" b="1" dirty="0" smtClean="0">
                <a:latin typeface="+mn-lt"/>
                <a:cs typeface="Times New Roman" pitchFamily="18" charset="0"/>
              </a:rPr>
              <a:t>BRAILLE SYSTEM</a:t>
            </a:r>
            <a:endParaRPr lang="el-GR" sz="3200" b="1" dirty="0">
              <a:latin typeface="+mn-lt"/>
              <a:cs typeface="Times New Roman" pitchFamily="18" charset="0"/>
            </a:endParaRPr>
          </a:p>
        </p:txBody>
      </p:sp>
      <p:sp>
        <p:nvSpPr>
          <p:cNvPr id="3" name="2 - Θέση περιεχομένου"/>
          <p:cNvSpPr>
            <a:spLocks noGrp="1"/>
          </p:cNvSpPr>
          <p:nvPr>
            <p:ph idx="1"/>
          </p:nvPr>
        </p:nvSpPr>
        <p:spPr/>
        <p:txBody>
          <a:bodyPr>
            <a:normAutofit fontScale="92500" lnSpcReduction="20000"/>
          </a:bodyPr>
          <a:lstStyle/>
          <a:p>
            <a:r>
              <a:rPr lang="en-US" sz="3200" b="1" dirty="0" smtClean="0">
                <a:latin typeface="+mj-lt"/>
                <a:cs typeface="Times New Roman" pitchFamily="18" charset="0"/>
              </a:rPr>
              <a:t>Braille</a:t>
            </a:r>
            <a:r>
              <a:rPr lang="en-US" sz="3200" dirty="0" smtClean="0">
                <a:latin typeface="+mj-lt"/>
                <a:cs typeface="Times New Roman" pitchFamily="18" charset="0"/>
              </a:rPr>
              <a:t>  is a tactile </a:t>
            </a:r>
            <a:r>
              <a:rPr lang="en-US" dirty="0" smtClean="0">
                <a:latin typeface="+mj-lt"/>
                <a:cs typeface="Times New Roman" pitchFamily="18" charset="0"/>
              </a:rPr>
              <a:t>writing system</a:t>
            </a:r>
            <a:r>
              <a:rPr lang="en-US" sz="3200" dirty="0" smtClean="0">
                <a:latin typeface="+mj-lt"/>
                <a:cs typeface="Times New Roman" pitchFamily="18" charset="0"/>
              </a:rPr>
              <a:t> used by the </a:t>
            </a:r>
            <a:r>
              <a:rPr lang="en-US" sz="3200" dirty="0" smtClean="0">
                <a:latin typeface="+mj-lt"/>
                <a:cs typeface="Times New Roman" pitchFamily="18" charset="0"/>
              </a:rPr>
              <a:t>blind</a:t>
            </a:r>
            <a:r>
              <a:rPr lang="en-US" sz="3200" dirty="0" smtClean="0">
                <a:latin typeface="+mj-lt"/>
                <a:cs typeface="Times New Roman" pitchFamily="18" charset="0"/>
              </a:rPr>
              <a:t> and the visually impaired, and found in books, on menus, signs, elevator buttons. Braille-users can read computer screens and other electronic supports thanks to refreshable braille displays. They can write braille with a slate and </a:t>
            </a:r>
            <a:r>
              <a:rPr lang="en-US" sz="3200" dirty="0" smtClean="0">
                <a:latin typeface="+mj-lt"/>
                <a:cs typeface="Times New Roman" pitchFamily="18" charset="0"/>
              </a:rPr>
              <a:t>stylus</a:t>
            </a:r>
            <a:r>
              <a:rPr lang="en-US" dirty="0" smtClean="0">
                <a:latin typeface="+mj-lt"/>
                <a:cs typeface="Times New Roman" pitchFamily="18" charset="0"/>
              </a:rPr>
              <a:t> </a:t>
            </a:r>
            <a:r>
              <a:rPr lang="en-US" sz="3200" dirty="0" smtClean="0">
                <a:latin typeface="+mj-lt"/>
                <a:cs typeface="Times New Roman" pitchFamily="18" charset="0"/>
              </a:rPr>
              <a:t>or </a:t>
            </a:r>
            <a:r>
              <a:rPr lang="en-US" sz="3200" dirty="0" smtClean="0">
                <a:latin typeface="+mj-lt"/>
                <a:cs typeface="Times New Roman" pitchFamily="18" charset="0"/>
              </a:rPr>
              <a:t>type it on a braille writer, such as a portable braille note-taker, or on a computer that prints with a braille embosser.</a:t>
            </a:r>
          </a:p>
          <a:p>
            <a:r>
              <a:rPr lang="en-US" sz="3200" dirty="0" smtClean="0">
                <a:latin typeface="+mj-lt"/>
                <a:cs typeface="Times New Roman" pitchFamily="18" charset="0"/>
              </a:rPr>
              <a:t>Braille is named after its creator, Frenchman Louis Braille in 1829.</a:t>
            </a:r>
          </a:p>
          <a:p>
            <a:endParaRPr lang="el-G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60000"/>
          </a:schemeClr>
        </a:solidFill>
        <a:effectLst/>
      </p:bgPr>
    </p:bg>
    <p:spTree>
      <p:nvGrpSpPr>
        <p:cNvPr id="1" name=""/>
        <p:cNvGrpSpPr/>
        <p:nvPr/>
      </p:nvGrpSpPr>
      <p:grpSpPr>
        <a:xfrm>
          <a:off x="0" y="0"/>
          <a:ext cx="0" cy="0"/>
          <a:chOff x="0" y="0"/>
          <a:chExt cx="0" cy="0"/>
        </a:xfrm>
      </p:grpSpPr>
      <p:pic>
        <p:nvPicPr>
          <p:cNvPr id="4" name="3 - Θέση περιεχομένου" descr="004 0Reading and Writing.jpg"/>
          <p:cNvPicPr>
            <a:picLocks noGrp="1" noChangeAspect="1"/>
          </p:cNvPicPr>
          <p:nvPr>
            <p:ph idx="1"/>
          </p:nvPr>
        </p:nvPicPr>
        <p:blipFill>
          <a:blip r:embed="rId2" cstate="print"/>
          <a:srcRect t="25456" b="9313"/>
          <a:stretch>
            <a:fillRect/>
          </a:stretch>
        </p:blipFill>
        <p:spPr>
          <a:xfrm>
            <a:off x="323528" y="188640"/>
            <a:ext cx="4525963" cy="2952328"/>
          </a:xfrm>
        </p:spPr>
      </p:pic>
      <p:pic>
        <p:nvPicPr>
          <p:cNvPr id="5" name="4 - Εικόνα" descr="braille_5.png"/>
          <p:cNvPicPr>
            <a:picLocks noChangeAspect="1"/>
          </p:cNvPicPr>
          <p:nvPr/>
        </p:nvPicPr>
        <p:blipFill>
          <a:blip r:embed="rId3" cstate="print"/>
          <a:stretch>
            <a:fillRect/>
          </a:stretch>
        </p:blipFill>
        <p:spPr>
          <a:xfrm>
            <a:off x="6372200" y="332656"/>
            <a:ext cx="2400300" cy="3409950"/>
          </a:xfrm>
          <a:prstGeom prst="rect">
            <a:avLst/>
          </a:prstGeom>
        </p:spPr>
      </p:pic>
      <p:pic>
        <p:nvPicPr>
          <p:cNvPr id="6" name="5 - Εικόνα" descr="girlwbrl_writer.gif"/>
          <p:cNvPicPr>
            <a:picLocks noChangeAspect="1"/>
          </p:cNvPicPr>
          <p:nvPr/>
        </p:nvPicPr>
        <p:blipFill>
          <a:blip r:embed="rId4" cstate="print"/>
          <a:stretch>
            <a:fillRect/>
          </a:stretch>
        </p:blipFill>
        <p:spPr>
          <a:xfrm>
            <a:off x="3419872" y="3212976"/>
            <a:ext cx="2400300" cy="341947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60000"/>
          </a:schemeClr>
        </a:solidFill>
        <a:effectLst/>
      </p:bgPr>
    </p:bg>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13326" t="35104" r="50894" b="27773"/>
          <a:stretch>
            <a:fillRect/>
          </a:stretch>
        </p:blipFill>
        <p:spPr bwMode="auto">
          <a:xfrm>
            <a:off x="395536" y="188640"/>
            <a:ext cx="5184576" cy="3024336"/>
          </a:xfrm>
          <a:prstGeom prst="rect">
            <a:avLst/>
          </a:prstGeom>
          <a:noFill/>
          <a:ln w="9525">
            <a:noFill/>
            <a:miter lim="800000"/>
            <a:headEnd/>
            <a:tailEnd/>
          </a:ln>
        </p:spPr>
      </p:pic>
      <p:pic>
        <p:nvPicPr>
          <p:cNvPr id="5" name="4 - Εικόνα" descr="15197057.jpg"/>
          <p:cNvPicPr>
            <a:picLocks noChangeAspect="1"/>
          </p:cNvPicPr>
          <p:nvPr/>
        </p:nvPicPr>
        <p:blipFill>
          <a:blip r:embed="rId3" cstate="print"/>
          <a:stretch>
            <a:fillRect/>
          </a:stretch>
        </p:blipFill>
        <p:spPr>
          <a:xfrm>
            <a:off x="2627784" y="3501008"/>
            <a:ext cx="5106144" cy="287220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60000"/>
          </a:schemeClr>
        </a:solidFill>
        <a:effectLst/>
      </p:bgPr>
    </p:bg>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27638" t="18133" r="30321" b="13454"/>
          <a:stretch>
            <a:fillRect/>
          </a:stretch>
        </p:blipFill>
        <p:spPr bwMode="auto">
          <a:xfrm>
            <a:off x="1619673" y="548680"/>
            <a:ext cx="6582870" cy="60226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Erasmus classes\donation-appeal-blind-people-small-98154.jpg"/>
          <p:cNvPicPr>
            <a:picLocks noChangeAspect="1" noChangeArrowheads="1"/>
          </p:cNvPicPr>
          <p:nvPr/>
        </p:nvPicPr>
        <p:blipFill>
          <a:blip r:embed="rId2" cstate="print">
            <a:lum contrast="-60000"/>
          </a:blip>
          <a:srcRect/>
          <a:stretch>
            <a:fillRect/>
          </a:stretch>
        </p:blipFill>
        <p:spPr bwMode="auto">
          <a:xfrm>
            <a:off x="0" y="0"/>
            <a:ext cx="9144000" cy="6953206"/>
          </a:xfrm>
          <a:prstGeom prst="rect">
            <a:avLst/>
          </a:prstGeom>
          <a:noFill/>
        </p:spPr>
      </p:pic>
      <p:sp>
        <p:nvSpPr>
          <p:cNvPr id="2" name="1 - Τίτλος"/>
          <p:cNvSpPr>
            <a:spLocks noGrp="1"/>
          </p:cNvSpPr>
          <p:nvPr>
            <p:ph type="title"/>
          </p:nvPr>
        </p:nvSpPr>
        <p:spPr>
          <a:xfrm>
            <a:off x="457200" y="274638"/>
            <a:ext cx="8229600" cy="2362274"/>
          </a:xfrm>
        </p:spPr>
        <p:txBody>
          <a:bodyPr>
            <a:normAutofit/>
          </a:bodyPr>
          <a:lstStyle/>
          <a:p>
            <a:r>
              <a:rPr lang="en-US" sz="3200" b="1" dirty="0" smtClean="0">
                <a:cs typeface="Times New Roman" pitchFamily="18" charset="0"/>
              </a:rPr>
              <a:t>ORIENTATION &amp; MOBILITY</a:t>
            </a:r>
            <a:br>
              <a:rPr lang="en-US" sz="3200" b="1" dirty="0" smtClean="0">
                <a:cs typeface="Times New Roman" pitchFamily="18" charset="0"/>
              </a:rPr>
            </a:br>
            <a:r>
              <a:rPr lang="en-US" sz="3200" b="1" dirty="0" smtClean="0">
                <a:cs typeface="Times New Roman" pitchFamily="18" charset="0"/>
              </a:rPr>
              <a:t>VENI-NON VIDI-VICI</a:t>
            </a:r>
            <a:endParaRPr lang="el-GR" sz="3200" b="1" dirty="0">
              <a:cs typeface="Times New Roman" pitchFamily="18" charset="0"/>
            </a:endParaRPr>
          </a:p>
        </p:txBody>
      </p:sp>
      <p:sp>
        <p:nvSpPr>
          <p:cNvPr id="3" name="2 - Θέση περιεχομένου"/>
          <p:cNvSpPr>
            <a:spLocks noGrp="1"/>
          </p:cNvSpPr>
          <p:nvPr>
            <p:ph idx="1"/>
          </p:nvPr>
        </p:nvSpPr>
        <p:spPr>
          <a:xfrm>
            <a:off x="539552" y="2852936"/>
            <a:ext cx="8229600" cy="1756792"/>
          </a:xfrm>
        </p:spPr>
        <p:txBody>
          <a:bodyPr/>
          <a:lstStyle/>
          <a:p>
            <a:r>
              <a:rPr lang="en-US" sz="3200" dirty="0" smtClean="0">
                <a:latin typeface="+mj-lt"/>
                <a:cs typeface="Times New Roman" pitchFamily="18" charset="0"/>
              </a:rPr>
              <a:t>It is a school subject for the kid with </a:t>
            </a:r>
            <a:r>
              <a:rPr lang="en-US" sz="3200" dirty="0" err="1" smtClean="0">
                <a:latin typeface="+mj-lt"/>
                <a:cs typeface="Times New Roman" pitchFamily="18" charset="0"/>
              </a:rPr>
              <a:t>v.i</a:t>
            </a:r>
            <a:r>
              <a:rPr lang="en-US" sz="3200" dirty="0" smtClean="0">
                <a:latin typeface="+mj-lt"/>
                <a:cs typeface="Times New Roman" pitchFamily="18" charset="0"/>
              </a:rPr>
              <a:t>. and a principle that is taught to him during his first years of his life</a:t>
            </a:r>
            <a:endParaRPr lang="el-GR" sz="3200" dirty="0">
              <a:latin typeface="+mj-lt"/>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G1020BrailleDay1.JPG"/>
          <p:cNvPicPr>
            <a:picLocks noGrp="1" noChangeAspect="1"/>
          </p:cNvPicPr>
          <p:nvPr>
            <p:ph idx="1"/>
          </p:nvPr>
        </p:nvPicPr>
        <p:blipFill>
          <a:blip r:embed="rId2" cstate="print"/>
          <a:srcRect l="17961" r="24788" b="1416"/>
          <a:stretch>
            <a:fillRect/>
          </a:stretch>
        </p:blipFill>
        <p:spPr>
          <a:xfrm>
            <a:off x="467544" y="548680"/>
            <a:ext cx="3672408" cy="4221088"/>
          </a:xfrm>
        </p:spPr>
      </p:pic>
      <p:pic>
        <p:nvPicPr>
          <p:cNvPr id="5" name="4 - Εικόνα" descr="IMG_7707_edited.JPG"/>
          <p:cNvPicPr>
            <a:picLocks noChangeAspect="1"/>
          </p:cNvPicPr>
          <p:nvPr/>
        </p:nvPicPr>
        <p:blipFill>
          <a:blip r:embed="rId3" cstate="print"/>
          <a:stretch>
            <a:fillRect/>
          </a:stretch>
        </p:blipFill>
        <p:spPr>
          <a:xfrm>
            <a:off x="4572001" y="1556792"/>
            <a:ext cx="3468216" cy="469365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60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n-US" sz="3200" dirty="0" smtClean="0">
                <a:cs typeface="Times New Roman" pitchFamily="18" charset="0"/>
              </a:rPr>
              <a:t>Developing body awareness, directionality, spatial awareness and practical knowledge associated with the characteristics of a given environment- creation of a mental map through kinesthetic sense</a:t>
            </a:r>
          </a:p>
          <a:p>
            <a:r>
              <a:rPr lang="en-US" sz="3200" dirty="0" smtClean="0">
                <a:cs typeface="Times New Roman" pitchFamily="18" charset="0"/>
              </a:rPr>
              <a:t>Room familiarization and routes within the school</a:t>
            </a:r>
            <a:endParaRPr lang="el-GR" sz="3200" dirty="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60000"/>
          </a:schemeClr>
        </a:solidFill>
        <a:effectLst/>
      </p:bgPr>
    </p:bg>
    <p:spTree>
      <p:nvGrpSpPr>
        <p:cNvPr id="1" name=""/>
        <p:cNvGrpSpPr/>
        <p:nvPr/>
      </p:nvGrpSpPr>
      <p:grpSpPr>
        <a:xfrm>
          <a:off x="0" y="0"/>
          <a:ext cx="0" cy="0"/>
          <a:chOff x="0" y="0"/>
          <a:chExt cx="0" cy="0"/>
        </a:xfrm>
      </p:grpSpPr>
      <p:sp>
        <p:nvSpPr>
          <p:cNvPr id="2" name="1 - TextBox"/>
          <p:cNvSpPr txBox="1"/>
          <p:nvPr/>
        </p:nvSpPr>
        <p:spPr>
          <a:xfrm>
            <a:off x="1187624" y="1340768"/>
            <a:ext cx="2304256" cy="369332"/>
          </a:xfrm>
          <a:prstGeom prst="rect">
            <a:avLst/>
          </a:prstGeom>
          <a:noFill/>
        </p:spPr>
        <p:txBody>
          <a:bodyPr wrap="square" rtlCol="0">
            <a:spAutoFit/>
          </a:bodyPr>
          <a:lstStyle/>
          <a:p>
            <a:endParaRPr lang="el-GR" dirty="0"/>
          </a:p>
        </p:txBody>
      </p:sp>
      <p:sp>
        <p:nvSpPr>
          <p:cNvPr id="1026" name="Rectangle 2"/>
          <p:cNvSpPr>
            <a:spLocks noChangeArrowheads="1"/>
          </p:cNvSpPr>
          <p:nvPr/>
        </p:nvSpPr>
        <p:spPr bwMode="auto">
          <a:xfrm>
            <a:off x="179512" y="492442"/>
            <a:ext cx="8604448" cy="61555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200" b="1" i="0" u="none" strike="noStrike" cap="none" normalizeH="0" baseline="0" dirty="0" smtClean="0">
                <a:ln>
                  <a:noFill/>
                </a:ln>
                <a:solidFill>
                  <a:srgbClr val="003333"/>
                </a:solidFill>
                <a:effectLst/>
                <a:latin typeface="+mj-lt"/>
                <a:ea typeface="Calibri" pitchFamily="34" charset="0"/>
                <a:cs typeface="Calibri" pitchFamily="34" charset="0"/>
              </a:rPr>
              <a:t>Did yo</a:t>
            </a:r>
            <a:r>
              <a:rPr kumimoji="0" lang="en-US" sz="3200" b="1" i="0" u="none" strike="noStrike" cap="none" normalizeH="0" baseline="0" dirty="0" smtClean="0">
                <a:ln>
                  <a:noFill/>
                </a:ln>
                <a:solidFill>
                  <a:srgbClr val="003333"/>
                </a:solidFill>
                <a:effectLst/>
                <a:latin typeface="+mj-lt"/>
                <a:ea typeface="Calibri" pitchFamily="34" charset="0"/>
                <a:cs typeface="Calibri" pitchFamily="34" charset="0"/>
              </a:rPr>
              <a:t>u</a:t>
            </a:r>
            <a:r>
              <a:rPr kumimoji="0" lang="el-GR" sz="3200" b="1" i="0" u="none" strike="noStrike" cap="none" normalizeH="0" baseline="0" dirty="0" smtClean="0">
                <a:ln>
                  <a:noFill/>
                </a:ln>
                <a:solidFill>
                  <a:srgbClr val="003333"/>
                </a:solidFill>
                <a:effectLst/>
                <a:latin typeface="+mj-lt"/>
                <a:ea typeface="Calibri" pitchFamily="34" charset="0"/>
                <a:cs typeface="Calibri" pitchFamily="34" charset="0"/>
              </a:rPr>
              <a:t> know...</a:t>
            </a:r>
            <a:endParaRPr kumimoji="0" lang="el-GR"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mj-lt"/>
                <a:ea typeface="Calibri" pitchFamily="34" charset="0"/>
                <a:cs typeface="Calibri" pitchFamily="34" charset="0"/>
              </a:rPr>
              <a:t>Over 40 million people in the world   are blind, and over 120 million people have significant Low Vision conditions   that cannot be corrected, cured or treated by conventional refraction, medicine or surgery. This number is   expected to double by the year 2020. </a:t>
            </a:r>
            <a:endParaRPr kumimoji="0" lang="el-GR" sz="32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mj-lt"/>
                <a:ea typeface="Calibri" pitchFamily="34" charset="0"/>
                <a:cs typeface="Calibri" pitchFamily="34" charset="0"/>
              </a:rPr>
              <a:t>Over   90% of these visually impaired people live in developing countries like India.</a:t>
            </a:r>
            <a:endParaRPr kumimoji="0" lang="el-GR" sz="32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mj-lt"/>
                <a:ea typeface="Calibri" pitchFamily="34" charset="0"/>
                <a:cs typeface="Calibri" pitchFamily="34" charset="0"/>
              </a:rPr>
              <a:t>There are over 1.4 million visually impaired children age 0-14 </a:t>
            </a:r>
            <a:r>
              <a:rPr kumimoji="0" lang="en-US" sz="3200" b="0" i="0" u="none" strike="noStrike" cap="none" normalizeH="0" baseline="0" dirty="0" smtClean="0">
                <a:ln>
                  <a:noFill/>
                </a:ln>
                <a:solidFill>
                  <a:schemeClr val="tx1"/>
                </a:solidFill>
                <a:effectLst/>
                <a:latin typeface="+mj-lt"/>
                <a:ea typeface="Calibri" pitchFamily="34" charset="0"/>
                <a:cs typeface="Calibri" pitchFamily="34" charset="0"/>
              </a:rPr>
              <a:t>years.</a:t>
            </a:r>
            <a:endParaRPr kumimoji="0" lang="el-GR" sz="32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60000"/>
          </a:schemeClr>
        </a:solidFill>
        <a:effectLst/>
      </p:bgPr>
    </p:bg>
    <p:spTree>
      <p:nvGrpSpPr>
        <p:cNvPr id="1" name=""/>
        <p:cNvGrpSpPr/>
        <p:nvPr/>
      </p:nvGrpSpPr>
      <p:grpSpPr>
        <a:xfrm>
          <a:off x="0" y="0"/>
          <a:ext cx="0" cy="0"/>
          <a:chOff x="0" y="0"/>
          <a:chExt cx="0" cy="0"/>
        </a:xfrm>
      </p:grpSpPr>
      <p:pic>
        <p:nvPicPr>
          <p:cNvPr id="4" name="3 - Θέση περιεχομένου" descr="blind.jpg"/>
          <p:cNvPicPr>
            <a:picLocks noGrp="1" noChangeAspect="1"/>
          </p:cNvPicPr>
          <p:nvPr>
            <p:ph idx="1"/>
          </p:nvPr>
        </p:nvPicPr>
        <p:blipFill>
          <a:blip r:embed="rId2" cstate="print"/>
          <a:stretch>
            <a:fillRect/>
          </a:stretch>
        </p:blipFill>
        <p:spPr>
          <a:xfrm>
            <a:off x="2339752" y="548680"/>
            <a:ext cx="4015872" cy="600504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60000"/>
          </a:schemeClr>
        </a:solidFill>
        <a:effectLst/>
      </p:bgPr>
    </p:bg>
    <p:spTree>
      <p:nvGrpSpPr>
        <p:cNvPr id="1" name=""/>
        <p:cNvGrpSpPr/>
        <p:nvPr/>
      </p:nvGrpSpPr>
      <p:grpSpPr>
        <a:xfrm>
          <a:off x="0" y="0"/>
          <a:ext cx="0" cy="0"/>
          <a:chOff x="0" y="0"/>
          <a:chExt cx="0" cy="0"/>
        </a:xfrm>
      </p:grpSpPr>
      <p:sp>
        <p:nvSpPr>
          <p:cNvPr id="2" name="1 - TextBox"/>
          <p:cNvSpPr txBox="1"/>
          <p:nvPr/>
        </p:nvSpPr>
        <p:spPr>
          <a:xfrm>
            <a:off x="467544" y="0"/>
            <a:ext cx="7992888" cy="6832640"/>
          </a:xfrm>
          <a:prstGeom prst="rect">
            <a:avLst/>
          </a:prstGeom>
          <a:noFill/>
        </p:spPr>
        <p:txBody>
          <a:bodyPr wrap="square" rtlCol="0">
            <a:spAutoFit/>
          </a:bodyPr>
          <a:lstStyle/>
          <a:p>
            <a:pPr>
              <a:buBlip>
                <a:blip r:embed="rId2"/>
              </a:buBlip>
            </a:pPr>
            <a:r>
              <a:rPr lang="en-US" sz="3600" dirty="0" smtClean="0"/>
              <a:t> This term refers to people with irretrievable sight loss</a:t>
            </a:r>
          </a:p>
          <a:p>
            <a:pPr>
              <a:buBlip>
                <a:blip r:embed="rId2"/>
              </a:buBlip>
            </a:pPr>
            <a:r>
              <a:rPr lang="en-US" sz="3600" dirty="0" smtClean="0"/>
              <a:t>It covers a wide spectrum of different impairments</a:t>
            </a:r>
          </a:p>
          <a:p>
            <a:pPr>
              <a:buBlip>
                <a:blip r:embed="rId2"/>
              </a:buBlip>
            </a:pPr>
            <a:r>
              <a:rPr lang="en-US" sz="3600" dirty="0"/>
              <a:t>It does not include those whose sight problems can be corrected by spectacles or contact lenses</a:t>
            </a:r>
            <a:endParaRPr lang="en-US" sz="3600" dirty="0" smtClean="0"/>
          </a:p>
          <a:p>
            <a:pPr>
              <a:buBlip>
                <a:blip r:embed="rId2"/>
              </a:buBlip>
            </a:pPr>
            <a:r>
              <a:rPr lang="en-US" sz="3600" dirty="0"/>
              <a:t>If you are short sighted or long sighted, but you can see normally when you put your glasses on or wear your contact lenses, you are not visually impaired</a:t>
            </a:r>
            <a:r>
              <a:rPr lang="en-US" sz="3600" dirty="0" smtClean="0"/>
              <a:t>.</a:t>
            </a:r>
          </a:p>
          <a:p>
            <a:pPr>
              <a:buBlip>
                <a:blip r:embed="rId2"/>
              </a:buBlip>
            </a:pPr>
            <a:endParaRPr lang="el-GR" sz="2400" dirty="0"/>
          </a:p>
          <a:p>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Erasmus classes\donation-appeal-blind-people-small-98154.jpg"/>
          <p:cNvPicPr>
            <a:picLocks noChangeAspect="1" noChangeArrowheads="1"/>
          </p:cNvPicPr>
          <p:nvPr/>
        </p:nvPicPr>
        <p:blipFill>
          <a:blip r:embed="rId2" cstate="print">
            <a:lum contrast="-43000"/>
          </a:blip>
          <a:srcRect/>
          <a:stretch>
            <a:fillRect/>
          </a:stretch>
        </p:blipFill>
        <p:spPr bwMode="auto">
          <a:xfrm>
            <a:off x="0" y="-27384"/>
            <a:ext cx="9144000" cy="6858000"/>
          </a:xfrm>
          <a:prstGeom prst="rect">
            <a:avLst/>
          </a:prstGeom>
          <a:noFill/>
        </p:spPr>
      </p:pic>
      <p:sp>
        <p:nvSpPr>
          <p:cNvPr id="3" name="2 - TextBox"/>
          <p:cNvSpPr txBox="1"/>
          <p:nvPr/>
        </p:nvSpPr>
        <p:spPr>
          <a:xfrm>
            <a:off x="1835696" y="1628800"/>
            <a:ext cx="8388424" cy="2862322"/>
          </a:xfrm>
          <a:prstGeom prst="rect">
            <a:avLst/>
          </a:prstGeom>
          <a:noFill/>
        </p:spPr>
        <p:txBody>
          <a:bodyPr wrap="square" rtlCol="0">
            <a:spAutoFit/>
          </a:bodyPr>
          <a:lstStyle/>
          <a:p>
            <a:pPr>
              <a:buFont typeface="Arial" pitchFamily="34" charset="0"/>
              <a:buChar char="•"/>
            </a:pPr>
            <a:r>
              <a:rPr lang="en-US" sz="6000" b="1" i="1" dirty="0"/>
              <a:t>Low </a:t>
            </a:r>
            <a:r>
              <a:rPr lang="en-US" sz="6000" b="1" i="1" dirty="0" smtClean="0"/>
              <a:t>Vision</a:t>
            </a:r>
          </a:p>
          <a:p>
            <a:pPr>
              <a:buFont typeface="Arial" pitchFamily="34" charset="0"/>
              <a:buChar char="•"/>
            </a:pPr>
            <a:r>
              <a:rPr lang="en-US" sz="6000" b="1" i="1" dirty="0"/>
              <a:t>Functional </a:t>
            </a:r>
            <a:r>
              <a:rPr lang="en-US" sz="6000" b="1" i="1" dirty="0" smtClean="0"/>
              <a:t>Blindness</a:t>
            </a:r>
          </a:p>
          <a:p>
            <a:pPr>
              <a:buFont typeface="Arial" pitchFamily="34" charset="0"/>
              <a:buChar char="•"/>
            </a:pPr>
            <a:r>
              <a:rPr lang="en-US" sz="6000" b="1" i="1" dirty="0"/>
              <a:t>Blindness</a:t>
            </a:r>
            <a:endParaRPr lang="el-GR" sz="6000" dirty="0"/>
          </a:p>
        </p:txBody>
      </p:sp>
      <p:sp>
        <p:nvSpPr>
          <p:cNvPr id="2" name="1 - TextBox"/>
          <p:cNvSpPr txBox="1"/>
          <p:nvPr/>
        </p:nvSpPr>
        <p:spPr>
          <a:xfrm>
            <a:off x="1691680" y="908720"/>
            <a:ext cx="7020272" cy="646331"/>
          </a:xfrm>
          <a:prstGeom prst="rect">
            <a:avLst/>
          </a:prstGeom>
          <a:noFill/>
        </p:spPr>
        <p:txBody>
          <a:bodyPr wrap="square" rtlCol="0">
            <a:spAutoFit/>
          </a:bodyPr>
          <a:lstStyle/>
          <a:p>
            <a:r>
              <a:rPr lang="en-US" sz="3600" b="1" dirty="0">
                <a:latin typeface="+mj-lt"/>
              </a:rPr>
              <a:t>Categories of Visual Impairments</a:t>
            </a:r>
            <a:endParaRPr lang="el-GR" sz="3600" b="1"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60000"/>
          </a:schemeClr>
        </a:solidFill>
        <a:effectLst/>
      </p:bgPr>
    </p:bg>
    <p:spTree>
      <p:nvGrpSpPr>
        <p:cNvPr id="1" name=""/>
        <p:cNvGrpSpPr/>
        <p:nvPr/>
      </p:nvGrpSpPr>
      <p:grpSpPr>
        <a:xfrm>
          <a:off x="0" y="0"/>
          <a:ext cx="0" cy="0"/>
          <a:chOff x="0" y="0"/>
          <a:chExt cx="0" cy="0"/>
        </a:xfrm>
      </p:grpSpPr>
      <p:sp>
        <p:nvSpPr>
          <p:cNvPr id="2" name="1 - TextBox"/>
          <p:cNvSpPr txBox="1"/>
          <p:nvPr/>
        </p:nvSpPr>
        <p:spPr>
          <a:xfrm>
            <a:off x="0" y="0"/>
            <a:ext cx="9144000" cy="7017306"/>
          </a:xfrm>
          <a:prstGeom prst="rect">
            <a:avLst/>
          </a:prstGeom>
          <a:noFill/>
        </p:spPr>
        <p:txBody>
          <a:bodyPr wrap="square" rtlCol="0">
            <a:spAutoFit/>
          </a:bodyPr>
          <a:lstStyle/>
          <a:p>
            <a:pPr algn="ctr"/>
            <a:r>
              <a:rPr lang="el-GR" sz="1400" b="1" dirty="0" smtClean="0"/>
              <a:t> </a:t>
            </a:r>
            <a:r>
              <a:rPr lang="el-GR" sz="1600" b="1" dirty="0" smtClean="0"/>
              <a:t>ΣΧΟΛΙΚΕΣ ΜΟΝΑΔΕΣ ΓΙΑ ΠΑΙΔΙΑ ΜΕ ΤΥΦΛΩΣΗ </a:t>
            </a:r>
            <a:r>
              <a:rPr lang="en-US" sz="1600" b="1" dirty="0" smtClean="0"/>
              <a:t>(SCHOOLS FOR  THE BLIND)</a:t>
            </a:r>
          </a:p>
          <a:p>
            <a:endParaRPr lang="en-US" sz="1600" b="1" dirty="0" smtClean="0"/>
          </a:p>
          <a:p>
            <a:r>
              <a:rPr lang="el-GR" sz="1600" b="1" dirty="0" smtClean="0"/>
              <a:t>ΝΗΠΙΑΓΩΓΕΙΑ </a:t>
            </a:r>
            <a:r>
              <a:rPr lang="en-US" sz="1600" b="1" dirty="0" smtClean="0"/>
              <a:t> (KINDERGARTENS)</a:t>
            </a:r>
            <a:r>
              <a:rPr lang="el-GR" sz="1600" dirty="0" smtClean="0"/>
              <a:t/>
            </a:r>
            <a:br>
              <a:rPr lang="el-GR" sz="1600" dirty="0" smtClean="0"/>
            </a:br>
            <a:r>
              <a:rPr lang="el-GR" b="1" dirty="0" smtClean="0"/>
              <a:t>1</a:t>
            </a:r>
            <a:r>
              <a:rPr lang="el-GR" sz="1600" dirty="0" smtClean="0"/>
              <a:t>. 1/θ Ειδικό Νηπιαγωγείο Τυφλών ΚΕΑΤ Καλλιθέας, Ελ. Βενιζέλου 210, Καλλιθέα, Τ.Κ. 176 75, </a:t>
            </a:r>
            <a:r>
              <a:rPr lang="el-GR" sz="1600" dirty="0" err="1" smtClean="0"/>
              <a:t>Τηλ</a:t>
            </a:r>
            <a:r>
              <a:rPr lang="el-GR" sz="1600" dirty="0" smtClean="0"/>
              <a:t>. 01- 95 88 066, 95 </a:t>
            </a:r>
            <a:r>
              <a:rPr lang="el-GR" sz="1600" dirty="0" err="1" smtClean="0"/>
              <a:t>95</a:t>
            </a:r>
            <a:r>
              <a:rPr lang="el-GR" sz="1600" dirty="0" smtClean="0"/>
              <a:t> </a:t>
            </a:r>
            <a:br>
              <a:rPr lang="el-GR" sz="1600" dirty="0" smtClean="0"/>
            </a:br>
            <a:r>
              <a:rPr lang="el-GR" b="1" dirty="0" smtClean="0"/>
              <a:t>2</a:t>
            </a:r>
            <a:r>
              <a:rPr lang="el-GR" dirty="0" smtClean="0"/>
              <a:t>. </a:t>
            </a:r>
            <a:r>
              <a:rPr lang="el-GR" sz="1600" dirty="0" smtClean="0"/>
              <a:t>1/θ Ειδικό Νηπιαγωγείο Τυφλών </a:t>
            </a:r>
            <a:r>
              <a:rPr lang="el-GR" sz="1600" dirty="0" err="1" smtClean="0"/>
              <a:t>θεσσαλονίκης</a:t>
            </a:r>
            <a:r>
              <a:rPr lang="el-GR" sz="1600" dirty="0" smtClean="0"/>
              <a:t>, στη Σχολή Τυφλών Β. Ελλάδας "Ο ΗΛΙΟΣ", Β. Όλγας 32, </a:t>
            </a:r>
            <a:r>
              <a:rPr lang="el-GR" sz="1600" dirty="0" err="1" smtClean="0"/>
              <a:t>θεσσαλονίκη,Τ.Κ</a:t>
            </a:r>
            <a:r>
              <a:rPr lang="el-GR" sz="1600" dirty="0" smtClean="0"/>
              <a:t>. 546 41, </a:t>
            </a:r>
            <a:r>
              <a:rPr lang="el-GR" sz="1600" dirty="0" err="1" smtClean="0"/>
              <a:t>Τηλ</a:t>
            </a:r>
            <a:r>
              <a:rPr lang="el-GR" sz="1600" dirty="0" smtClean="0"/>
              <a:t>. 031-830 095, </a:t>
            </a:r>
            <a:r>
              <a:rPr lang="el-GR" sz="1600" dirty="0" err="1" smtClean="0"/>
              <a:t>εσωτ</a:t>
            </a:r>
            <a:r>
              <a:rPr lang="el-GR" sz="1600" dirty="0" smtClean="0"/>
              <a:t>. 39. </a:t>
            </a:r>
            <a:endParaRPr lang="en-US" sz="1600" dirty="0" smtClean="0"/>
          </a:p>
          <a:p>
            <a:r>
              <a:rPr lang="el-GR" sz="1600" dirty="0" smtClean="0"/>
              <a:t/>
            </a:r>
            <a:br>
              <a:rPr lang="el-GR" sz="1600" dirty="0" smtClean="0"/>
            </a:br>
            <a:r>
              <a:rPr lang="el-GR" sz="1600" b="1" dirty="0" smtClean="0"/>
              <a:t>ΔΗΜΟΤΙΚΑ ΣΧΟΛΕΙΑ </a:t>
            </a:r>
            <a:r>
              <a:rPr lang="en-US" sz="1600" b="1" dirty="0" smtClean="0"/>
              <a:t> (PRIMARY SCHOOLS)</a:t>
            </a:r>
            <a:r>
              <a:rPr lang="el-GR" sz="1600" dirty="0" smtClean="0"/>
              <a:t/>
            </a:r>
            <a:br>
              <a:rPr lang="el-GR" sz="1600" dirty="0" smtClean="0"/>
            </a:br>
            <a:r>
              <a:rPr lang="el-GR" b="1" dirty="0" smtClean="0"/>
              <a:t>1. </a:t>
            </a:r>
            <a:r>
              <a:rPr lang="el-GR" sz="1600" dirty="0" smtClean="0"/>
              <a:t>12/θ Ειδικό Δημοτικό Σχολείο Τυφλών, στο ΚΕΑΤ, Ελ. Βενιζέλου 210, Καλλιθέα, Τ.Κ. 176 75, </a:t>
            </a:r>
            <a:r>
              <a:rPr lang="el-GR" sz="1600" dirty="0" err="1" smtClean="0"/>
              <a:t>Τηλ</a:t>
            </a:r>
            <a:r>
              <a:rPr lang="el-GR" sz="1600" dirty="0" smtClean="0"/>
              <a:t>. 210- 95 88 066, 95 </a:t>
            </a:r>
            <a:r>
              <a:rPr lang="el-GR" sz="1600" dirty="0" err="1" smtClean="0"/>
              <a:t>95</a:t>
            </a:r>
            <a:r>
              <a:rPr lang="el-GR" sz="1600" dirty="0" smtClean="0"/>
              <a:t> </a:t>
            </a:r>
            <a:br>
              <a:rPr lang="el-GR" sz="1600" dirty="0" smtClean="0"/>
            </a:br>
            <a:r>
              <a:rPr lang="el-GR" b="1" dirty="0" smtClean="0"/>
              <a:t>2</a:t>
            </a:r>
            <a:r>
              <a:rPr lang="el-GR" sz="1600" dirty="0" smtClean="0"/>
              <a:t>. 4/θ Ειδικό Δημοτικό Σχολείο Τυφλών </a:t>
            </a:r>
            <a:r>
              <a:rPr lang="el-GR" sz="1600" dirty="0" err="1" smtClean="0"/>
              <a:t>θεσσαλονίκης</a:t>
            </a:r>
            <a:r>
              <a:rPr lang="el-GR" sz="1600" dirty="0" smtClean="0"/>
              <a:t>, στη Σχολή Τυφλών Β. Ελλάδας "Ο ΗΛΙΟΣ", Β. Όλγας 32, </a:t>
            </a:r>
            <a:r>
              <a:rPr lang="el-GR" sz="1600" dirty="0" err="1" smtClean="0"/>
              <a:t>θεσσαλονίκη</a:t>
            </a:r>
            <a:r>
              <a:rPr lang="el-GR" sz="1600" dirty="0" smtClean="0"/>
              <a:t>, Τ.Κ. 546 41, </a:t>
            </a:r>
            <a:r>
              <a:rPr lang="el-GR" sz="1600" dirty="0" err="1" smtClean="0"/>
              <a:t>Τηλ</a:t>
            </a:r>
            <a:r>
              <a:rPr lang="el-GR" sz="1600" dirty="0" smtClean="0"/>
              <a:t>. 231-857 722. </a:t>
            </a:r>
            <a:br>
              <a:rPr lang="el-GR" sz="1600" dirty="0" smtClean="0"/>
            </a:br>
            <a:r>
              <a:rPr lang="el-GR" b="1" dirty="0" smtClean="0"/>
              <a:t>3. </a:t>
            </a:r>
            <a:r>
              <a:rPr lang="el-GR" sz="1600" dirty="0" smtClean="0"/>
              <a:t>2/θ Ειδικό Δημοτικό Σχολείο Τυφλών, Πάτρα. </a:t>
            </a:r>
            <a:br>
              <a:rPr lang="el-GR" sz="1600" dirty="0" smtClean="0"/>
            </a:br>
            <a:r>
              <a:rPr lang="el-GR" sz="1600" b="1" dirty="0" smtClean="0"/>
              <a:t>4. </a:t>
            </a:r>
            <a:r>
              <a:rPr lang="el-GR" sz="1600" dirty="0" smtClean="0"/>
              <a:t>2/θ Ειδικό Δημοτικό Σχολείο Τυφλών Ιωαννίνων, </a:t>
            </a:r>
            <a:r>
              <a:rPr lang="el-GR" sz="1600" dirty="0" err="1" smtClean="0"/>
              <a:t>λυκιδών</a:t>
            </a:r>
            <a:r>
              <a:rPr lang="el-GR" sz="1600" dirty="0" smtClean="0"/>
              <a:t> Τ.Κ. 452 21, Ιωάννινα, </a:t>
            </a:r>
            <a:r>
              <a:rPr lang="el-GR" sz="1600" dirty="0" err="1" smtClean="0"/>
              <a:t>Τηλ</a:t>
            </a:r>
            <a:r>
              <a:rPr lang="el-GR" sz="1600" dirty="0" smtClean="0"/>
              <a:t>. 2651-78 608</a:t>
            </a:r>
            <a:r>
              <a:rPr lang="el-GR" sz="1600" dirty="0" smtClean="0"/>
              <a:t>.</a:t>
            </a:r>
            <a:endParaRPr lang="en-US" sz="1600" dirty="0" smtClean="0"/>
          </a:p>
          <a:p>
            <a:r>
              <a:rPr lang="el-GR" sz="1600" dirty="0" smtClean="0"/>
              <a:t> </a:t>
            </a:r>
            <a:r>
              <a:rPr lang="el-GR" sz="1600" dirty="0" smtClean="0"/>
              <a:t/>
            </a:r>
            <a:br>
              <a:rPr lang="el-GR" sz="1600" dirty="0" smtClean="0"/>
            </a:br>
            <a:r>
              <a:rPr lang="en-US" sz="1600" dirty="0" smtClean="0"/>
              <a:t>                                       </a:t>
            </a:r>
            <a:r>
              <a:rPr lang="el-GR" sz="1600" b="1" dirty="0" smtClean="0"/>
              <a:t>ΙΔΡΥΜΑΤΑ ΤΥΦΛΩΝ </a:t>
            </a:r>
            <a:r>
              <a:rPr lang="en-US" sz="1600" b="1" dirty="0" smtClean="0"/>
              <a:t>(FOUNDATION FOR THE BLIND)</a:t>
            </a:r>
            <a:r>
              <a:rPr lang="el-GR" sz="1600" dirty="0" smtClean="0"/>
              <a:t/>
            </a:r>
            <a:br>
              <a:rPr lang="el-GR" sz="1600" dirty="0" smtClean="0"/>
            </a:br>
            <a:r>
              <a:rPr lang="el-GR" b="1" dirty="0" smtClean="0"/>
              <a:t>1</a:t>
            </a:r>
            <a:r>
              <a:rPr lang="el-GR" dirty="0" smtClean="0"/>
              <a:t>. </a:t>
            </a:r>
            <a:r>
              <a:rPr lang="el-GR" sz="1600" dirty="0" smtClean="0"/>
              <a:t>Κέντρο Εκπαίδευσης και </a:t>
            </a:r>
            <a:r>
              <a:rPr lang="el-GR" sz="1600" dirty="0" smtClean="0"/>
              <a:t>Αποκατάστασης </a:t>
            </a:r>
            <a:r>
              <a:rPr lang="el-GR" sz="1600" dirty="0" smtClean="0"/>
              <a:t>Τυφλών (ΚΕΑΤ), Ελ. Βενιζέλου 210, Καλλιθέα, Τ.Κ. 176 75, </a:t>
            </a:r>
            <a:r>
              <a:rPr lang="el-GR" sz="1600" dirty="0" err="1" smtClean="0"/>
              <a:t>Τηλ</a:t>
            </a:r>
            <a:r>
              <a:rPr lang="el-GR" sz="1600" dirty="0" smtClean="0"/>
              <a:t>. 210-95 95 880,9582 760, PAX: 210 - 95 </a:t>
            </a:r>
            <a:r>
              <a:rPr lang="el-GR" sz="1600" dirty="0" err="1" smtClean="0"/>
              <a:t>95</a:t>
            </a:r>
            <a:r>
              <a:rPr lang="el-GR" sz="1600" dirty="0" smtClean="0"/>
              <a:t> 868. </a:t>
            </a:r>
            <a:br>
              <a:rPr lang="el-GR" sz="1600" dirty="0" smtClean="0"/>
            </a:br>
            <a:r>
              <a:rPr lang="el-GR" b="1" dirty="0" smtClean="0"/>
              <a:t>2. </a:t>
            </a:r>
            <a:r>
              <a:rPr lang="el-GR" sz="1600" dirty="0" smtClean="0"/>
              <a:t>"ΕΠΙΚΟΙΝΩΝΙΑ"- Κέντρο Διημέρευσης Ατόμων με Προβλήματα Όρασης και Πρόσθετες Ειδικές Ανάγκες, </a:t>
            </a:r>
            <a:r>
              <a:rPr lang="el-GR" sz="1600" dirty="0" err="1" smtClean="0"/>
              <a:t>Λεωφ</a:t>
            </a:r>
            <a:r>
              <a:rPr lang="el-GR" sz="1600" dirty="0" smtClean="0"/>
              <a:t>. Βουλιαγμένης, Πρώην Αμερικανική Βάση Ελληνικού, Ελληνικό, </a:t>
            </a:r>
            <a:r>
              <a:rPr lang="el-GR" sz="1600" dirty="0" err="1" smtClean="0"/>
              <a:t>Τηλ</a:t>
            </a:r>
            <a:r>
              <a:rPr lang="el-GR" sz="1600" dirty="0" smtClean="0"/>
              <a:t>. 210 - 96 31 441, PAX: 210 - 96 32 549. </a:t>
            </a:r>
            <a:br>
              <a:rPr lang="el-GR" sz="1600" dirty="0" smtClean="0"/>
            </a:br>
            <a:r>
              <a:rPr lang="el-GR" b="1" dirty="0" smtClean="0"/>
              <a:t>3. </a:t>
            </a:r>
            <a:r>
              <a:rPr lang="el-GR" sz="1600" dirty="0" smtClean="0"/>
              <a:t>Βρεφονηπιακός Σταθμός του ΚΕΑΤ, Μιχαήλ </a:t>
            </a:r>
            <a:r>
              <a:rPr lang="el-GR" sz="1600" dirty="0" err="1" smtClean="0"/>
              <a:t>Βόδα</a:t>
            </a:r>
            <a:r>
              <a:rPr lang="el-GR" sz="1600" dirty="0" smtClean="0"/>
              <a:t> 143, Τηλ.210 - 86 73 045 </a:t>
            </a:r>
            <a:br>
              <a:rPr lang="el-GR" sz="1600" dirty="0" smtClean="0"/>
            </a:br>
            <a:r>
              <a:rPr lang="el-GR" b="1" dirty="0" smtClean="0"/>
              <a:t>4. </a:t>
            </a:r>
            <a:r>
              <a:rPr lang="el-GR" sz="1600" dirty="0" smtClean="0"/>
              <a:t>Φάρος Τυφλών Ελλάδος, Δοϊράνης 198 και Αθηνάς, Τ.Κ. 176 73, Καλλιθέα, </a:t>
            </a:r>
            <a:r>
              <a:rPr lang="el-GR" sz="1600" dirty="0" err="1" smtClean="0"/>
              <a:t>Τηλ</a:t>
            </a:r>
            <a:r>
              <a:rPr lang="el-GR" sz="1600" dirty="0" smtClean="0"/>
              <a:t>. 210 - 94 15 222, PAX: 210 -94 15 271. </a:t>
            </a:r>
            <a:br>
              <a:rPr lang="el-GR" sz="1600" dirty="0" smtClean="0"/>
            </a:br>
            <a:r>
              <a:rPr lang="el-GR" sz="1600" dirty="0" smtClean="0"/>
              <a:t/>
            </a:r>
            <a:br>
              <a:rPr lang="el-GR" sz="1600" dirty="0" smtClean="0"/>
            </a:br>
            <a:endParaRPr lang="el-GR"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60000"/>
          </a:schemeClr>
        </a:solidFill>
        <a:effectLst/>
      </p:bgPr>
    </p:bg>
    <p:spTree>
      <p:nvGrpSpPr>
        <p:cNvPr id="1" name=""/>
        <p:cNvGrpSpPr/>
        <p:nvPr/>
      </p:nvGrpSpPr>
      <p:grpSpPr>
        <a:xfrm>
          <a:off x="0" y="0"/>
          <a:ext cx="0" cy="0"/>
          <a:chOff x="0" y="0"/>
          <a:chExt cx="0" cy="0"/>
        </a:xfrm>
      </p:grpSpPr>
      <p:sp>
        <p:nvSpPr>
          <p:cNvPr id="2" name="1 - TextBox"/>
          <p:cNvSpPr txBox="1"/>
          <p:nvPr/>
        </p:nvSpPr>
        <p:spPr>
          <a:xfrm>
            <a:off x="179512" y="404664"/>
            <a:ext cx="8424936" cy="4985980"/>
          </a:xfrm>
          <a:prstGeom prst="rect">
            <a:avLst/>
          </a:prstGeom>
          <a:noFill/>
        </p:spPr>
        <p:txBody>
          <a:bodyPr wrap="square" rtlCol="0">
            <a:spAutoFit/>
          </a:bodyPr>
          <a:lstStyle/>
          <a:p>
            <a:endParaRPr lang="en-US" sz="1200" dirty="0" smtClean="0"/>
          </a:p>
          <a:p>
            <a:endParaRPr lang="en-US" sz="1200" dirty="0" smtClean="0"/>
          </a:p>
          <a:p>
            <a:endParaRPr lang="en-US" sz="1200" dirty="0" smtClean="0"/>
          </a:p>
          <a:p>
            <a:endParaRPr lang="en-US" sz="1200" dirty="0" smtClean="0"/>
          </a:p>
          <a:p>
            <a:r>
              <a:rPr lang="el-GR" b="1" dirty="0" smtClean="0"/>
              <a:t>5</a:t>
            </a:r>
            <a:r>
              <a:rPr lang="el-GR" b="1" dirty="0" smtClean="0"/>
              <a:t>. </a:t>
            </a:r>
            <a:r>
              <a:rPr lang="el-GR" dirty="0" smtClean="0"/>
              <a:t>Ίδρυμα Προστασίας Τυφλών Β. Ελλάδος "Ο ΗΛΙΟΣ"-Σχολή Τυφλών, Β. Όλγας 32, </a:t>
            </a:r>
            <a:r>
              <a:rPr lang="el-GR" dirty="0" err="1" smtClean="0"/>
              <a:t>θεσσαλονίκη</a:t>
            </a:r>
            <a:r>
              <a:rPr lang="el-GR" dirty="0" smtClean="0"/>
              <a:t>, Τ.Κ. 546 </a:t>
            </a:r>
            <a:br>
              <a:rPr lang="el-GR" dirty="0" smtClean="0"/>
            </a:br>
            <a:r>
              <a:rPr lang="el-GR" b="1" dirty="0" smtClean="0"/>
              <a:t>6. </a:t>
            </a:r>
            <a:r>
              <a:rPr lang="el-GR" dirty="0" smtClean="0"/>
              <a:t>Ελληνικό Κέντρο Κινητικότητας και Προσανατολισμού για άτομα με Προβλήματα Όρασης(ΚΕ.ΚΙ.ΠΡΟ) </a:t>
            </a:r>
            <a:endParaRPr lang="en-US" dirty="0" smtClean="0"/>
          </a:p>
          <a:p>
            <a:endParaRPr lang="en-US" dirty="0" smtClean="0"/>
          </a:p>
          <a:p>
            <a:r>
              <a:rPr lang="en-US" b="1" dirty="0" smtClean="0"/>
              <a:t>                                </a:t>
            </a:r>
            <a:r>
              <a:rPr lang="el-GR" b="1" dirty="0" smtClean="0"/>
              <a:t>ΣΥΛΛΟΓΟΙ </a:t>
            </a:r>
            <a:r>
              <a:rPr lang="el-GR" b="1" dirty="0" smtClean="0"/>
              <a:t>ΤΥΦΛΩΝ</a:t>
            </a:r>
            <a:r>
              <a:rPr lang="en-US" b="1" dirty="0" smtClean="0"/>
              <a:t> (ASSOCIATIONS FOR THE BLIND)</a:t>
            </a:r>
          </a:p>
          <a:p>
            <a:r>
              <a:rPr lang="el-GR" dirty="0" smtClean="0"/>
              <a:t/>
            </a:r>
            <a:br>
              <a:rPr lang="el-GR" dirty="0" smtClean="0"/>
            </a:br>
            <a:r>
              <a:rPr lang="el-GR" b="1" dirty="0" smtClean="0"/>
              <a:t>1. </a:t>
            </a:r>
            <a:r>
              <a:rPr lang="el-GR" dirty="0" smtClean="0"/>
              <a:t>Πανελλήνιος Σύνδεσμος Τυφλών, Βερανζέρου 31, Τ.Κ. 104 32, Αθήνα, </a:t>
            </a:r>
            <a:r>
              <a:rPr lang="el-GR" dirty="0" err="1" smtClean="0"/>
              <a:t>Τηλ</a:t>
            </a:r>
            <a:r>
              <a:rPr lang="el-GR" dirty="0" smtClean="0"/>
              <a:t>. 210 - 52 45 455, 52 45 578, PAX: 52 22 122. </a:t>
            </a:r>
            <a:br>
              <a:rPr lang="el-GR" dirty="0" smtClean="0"/>
            </a:br>
            <a:r>
              <a:rPr lang="el-GR" b="1" dirty="0" smtClean="0"/>
              <a:t>2. </a:t>
            </a:r>
            <a:r>
              <a:rPr lang="el-GR" dirty="0" smtClean="0"/>
              <a:t>Σύλλογος </a:t>
            </a:r>
            <a:r>
              <a:rPr lang="el-GR" dirty="0" smtClean="0"/>
              <a:t>Γονέων </a:t>
            </a:r>
            <a:r>
              <a:rPr lang="el-GR" dirty="0" smtClean="0"/>
              <a:t>και Κηδεμόνων Τυφλών Παιδιών Ελλάδας, ΚΕΑΤ, Ελ. Βενιζέλου 210, Καλλιθέα, Τ.Κ. 176 75, </a:t>
            </a:r>
            <a:r>
              <a:rPr lang="el-GR" dirty="0" err="1" smtClean="0"/>
              <a:t>Τηλ</a:t>
            </a:r>
            <a:r>
              <a:rPr lang="el-GR" dirty="0" smtClean="0"/>
              <a:t>. 01-9595 880, 95 82 760, 95 88 066. </a:t>
            </a:r>
            <a:br>
              <a:rPr lang="el-GR" dirty="0" smtClean="0"/>
            </a:br>
            <a:r>
              <a:rPr lang="el-GR" b="1" dirty="0" smtClean="0"/>
              <a:t>3. </a:t>
            </a:r>
            <a:r>
              <a:rPr lang="el-GR" dirty="0" smtClean="0"/>
              <a:t>Σύλλογος </a:t>
            </a:r>
            <a:r>
              <a:rPr lang="el-GR" dirty="0" smtClean="0"/>
              <a:t>Γονέων-Κηδεμόνων </a:t>
            </a:r>
            <a:r>
              <a:rPr lang="el-GR" dirty="0" smtClean="0"/>
              <a:t>Μαθητών &amp; Μαθητριών της Σχολής Τυφλών Β. Ελλάδας, </a:t>
            </a:r>
            <a:r>
              <a:rPr lang="el-GR" dirty="0" err="1" smtClean="0"/>
              <a:t>Βασ</a:t>
            </a:r>
            <a:r>
              <a:rPr lang="el-GR" dirty="0" smtClean="0"/>
              <a:t>. Όλγας 32, </a:t>
            </a:r>
            <a:r>
              <a:rPr lang="el-GR" dirty="0" err="1" smtClean="0"/>
              <a:t>θεσσαλονίκη</a:t>
            </a:r>
            <a:r>
              <a:rPr lang="el-GR" dirty="0" smtClean="0"/>
              <a:t>, Τ.Κ. 546 41. </a:t>
            </a:r>
            <a:br>
              <a:rPr lang="el-GR" dirty="0" smtClean="0"/>
            </a:br>
            <a:r>
              <a:rPr lang="el-GR" b="1" dirty="0" smtClean="0"/>
              <a:t>4</a:t>
            </a:r>
            <a:r>
              <a:rPr lang="el-GR" dirty="0" smtClean="0"/>
              <a:t>. Ένωση Τυφλών Β. Ελλάδας "Λουδοβίκος </a:t>
            </a:r>
            <a:r>
              <a:rPr lang="el-GR" dirty="0" err="1" smtClean="0"/>
              <a:t>Μπράιγ</a:t>
            </a:r>
            <a:r>
              <a:rPr lang="el-GR" dirty="0" smtClean="0"/>
              <a:t>", Διαλέττη23, Τ.Κ. 546 21, </a:t>
            </a:r>
            <a:r>
              <a:rPr lang="el-GR" dirty="0" err="1" smtClean="0"/>
              <a:t>θεσσαλονίκη</a:t>
            </a:r>
            <a:r>
              <a:rPr lang="el-GR" dirty="0" smtClean="0"/>
              <a:t>, </a:t>
            </a:r>
            <a:r>
              <a:rPr lang="el-GR" dirty="0" err="1" smtClean="0"/>
              <a:t>Τηλ</a:t>
            </a:r>
            <a:r>
              <a:rPr lang="el-GR" dirty="0" smtClean="0"/>
              <a:t>. 2310 -223 750</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60000"/>
          </a:schemeClr>
        </a:solidFill>
        <a:effectLst/>
      </p:bgPr>
    </p:bg>
    <p:spTree>
      <p:nvGrpSpPr>
        <p:cNvPr id="1" name=""/>
        <p:cNvGrpSpPr/>
        <p:nvPr/>
      </p:nvGrpSpPr>
      <p:grpSpPr>
        <a:xfrm>
          <a:off x="0" y="0"/>
          <a:ext cx="0" cy="0"/>
          <a:chOff x="0" y="0"/>
          <a:chExt cx="0" cy="0"/>
        </a:xfrm>
      </p:grpSpPr>
      <p:sp>
        <p:nvSpPr>
          <p:cNvPr id="2" name="1 - TextBox"/>
          <p:cNvSpPr txBox="1"/>
          <p:nvPr/>
        </p:nvSpPr>
        <p:spPr>
          <a:xfrm>
            <a:off x="1547664" y="260648"/>
            <a:ext cx="5832648" cy="1077218"/>
          </a:xfrm>
          <a:prstGeom prst="rect">
            <a:avLst/>
          </a:prstGeom>
          <a:noFill/>
        </p:spPr>
        <p:txBody>
          <a:bodyPr wrap="square" rtlCol="0">
            <a:spAutoFit/>
          </a:bodyPr>
          <a:lstStyle/>
          <a:p>
            <a:r>
              <a:rPr lang="en-US" sz="3200" b="1" dirty="0" smtClean="0"/>
              <a:t>Legislation for students with visual impairment in Greece </a:t>
            </a:r>
            <a:endParaRPr lang="el-GR" sz="3200" b="1" dirty="0"/>
          </a:p>
        </p:txBody>
      </p:sp>
      <p:sp>
        <p:nvSpPr>
          <p:cNvPr id="3" name="2 - TextBox"/>
          <p:cNvSpPr txBox="1"/>
          <p:nvPr/>
        </p:nvSpPr>
        <p:spPr>
          <a:xfrm>
            <a:off x="395536" y="1410355"/>
            <a:ext cx="8064896" cy="5447645"/>
          </a:xfrm>
          <a:prstGeom prst="rect">
            <a:avLst/>
          </a:prstGeom>
          <a:noFill/>
        </p:spPr>
        <p:txBody>
          <a:bodyPr wrap="square" rtlCol="0">
            <a:spAutoFit/>
          </a:bodyPr>
          <a:lstStyle/>
          <a:p>
            <a:pPr>
              <a:buBlip>
                <a:blip r:embed="rId2"/>
              </a:buBlip>
            </a:pPr>
            <a:r>
              <a:rPr lang="en-US" sz="2400" dirty="0" smtClean="0"/>
              <a:t> Law </a:t>
            </a:r>
            <a:r>
              <a:rPr lang="en-US" sz="2400" dirty="0"/>
              <a:t>3699, passed in the fall of 2008, establishes the compulsory nature of education for students with disabilities and special educational needs, affirming that it is an integral part of public free education and promoting the principle of integrated education. </a:t>
            </a:r>
            <a:endParaRPr lang="en-US" sz="2400" dirty="0" smtClean="0"/>
          </a:p>
          <a:p>
            <a:pPr>
              <a:buBlip>
                <a:blip r:embed="rId2"/>
              </a:buBlip>
            </a:pPr>
            <a:r>
              <a:rPr lang="en-US" sz="2400" dirty="0"/>
              <a:t>S</a:t>
            </a:r>
            <a:r>
              <a:rPr lang="en-US" sz="2400" dirty="0" smtClean="0"/>
              <a:t>tudents can </a:t>
            </a:r>
            <a:r>
              <a:rPr lang="en-US" sz="2400" dirty="0"/>
              <a:t>be enrolled in: a) mainstream schools attending either the regular classroom with parallel support or special sections/classes of the school, or b) Special Education </a:t>
            </a:r>
            <a:r>
              <a:rPr lang="en-US" sz="2400" dirty="0" smtClean="0"/>
              <a:t>Schools.</a:t>
            </a:r>
          </a:p>
          <a:p>
            <a:pPr>
              <a:buBlip>
                <a:blip r:embed="rId2"/>
              </a:buBlip>
            </a:pPr>
            <a:r>
              <a:rPr lang="en-US" sz="2400" dirty="0"/>
              <a:t>The Special Education Schools cover pre-school, primary and secondary education </a:t>
            </a:r>
            <a:r>
              <a:rPr lang="en-US" sz="2400" dirty="0" smtClean="0"/>
              <a:t>levels.</a:t>
            </a:r>
            <a:endParaRPr lang="el-GR" sz="2400" dirty="0"/>
          </a:p>
          <a:p>
            <a:pPr>
              <a:buBlip>
                <a:blip r:embed="rId2"/>
              </a:buBlip>
            </a:pPr>
            <a:r>
              <a:rPr lang="en-US" sz="2400" dirty="0"/>
              <a:t>As regards </a:t>
            </a:r>
            <a:r>
              <a:rPr lang="en-US" sz="2400" dirty="0" smtClean="0"/>
              <a:t>higher education, special </a:t>
            </a:r>
            <a:r>
              <a:rPr lang="en-US" sz="2400" dirty="0"/>
              <a:t>examination arrangements are made for disabled or special needs students: e.g. oral examinations for blind pupils.</a:t>
            </a:r>
            <a:endParaRPr lang="el-GR" sz="2400" dirty="0"/>
          </a:p>
          <a:p>
            <a:endParaRPr lang="en-US" dirty="0" smtClean="0"/>
          </a:p>
          <a:p>
            <a:pPr>
              <a:buBlip>
                <a:blip r:embed="rId2"/>
              </a:buBlip>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200" b="1" dirty="0" err="1" smtClean="0">
                <a:cs typeface="Times New Roman" pitchFamily="18" charset="0"/>
              </a:rPr>
              <a:t>Curiccula</a:t>
            </a:r>
            <a:r>
              <a:rPr lang="en-US" sz="3200" b="1" dirty="0" smtClean="0">
                <a:cs typeface="Times New Roman" pitchFamily="18" charset="0"/>
              </a:rPr>
              <a:t> for children with visual impairments</a:t>
            </a:r>
            <a:endParaRPr lang="el-GR" sz="3200" b="1" dirty="0">
              <a:cs typeface="Times New Roman" pitchFamily="18" charset="0"/>
            </a:endParaRPr>
          </a:p>
        </p:txBody>
      </p:sp>
      <p:sp>
        <p:nvSpPr>
          <p:cNvPr id="3" name="2 - Θέση περιεχομένου"/>
          <p:cNvSpPr>
            <a:spLocks noGrp="1"/>
          </p:cNvSpPr>
          <p:nvPr>
            <p:ph idx="1"/>
          </p:nvPr>
        </p:nvSpPr>
        <p:spPr/>
        <p:txBody>
          <a:bodyPr>
            <a:normAutofit lnSpcReduction="10000"/>
          </a:bodyPr>
          <a:lstStyle/>
          <a:p>
            <a:r>
              <a:rPr lang="en-US" sz="3200" dirty="0" smtClean="0">
                <a:latin typeface="+mj-lt"/>
                <a:cs typeface="Times New Roman" pitchFamily="18" charset="0"/>
              </a:rPr>
              <a:t>In Greece integrated education is a main principle. Most of the children with </a:t>
            </a:r>
            <a:r>
              <a:rPr lang="en-US" sz="3200" dirty="0" err="1" smtClean="0">
                <a:latin typeface="+mj-lt"/>
                <a:cs typeface="Times New Roman" pitchFamily="18" charset="0"/>
              </a:rPr>
              <a:t>v.i</a:t>
            </a:r>
            <a:r>
              <a:rPr lang="en-US" sz="3200" dirty="0" smtClean="0">
                <a:latin typeface="+mj-lt"/>
                <a:cs typeface="Times New Roman" pitchFamily="18" charset="0"/>
              </a:rPr>
              <a:t>. go to regular school with assistant  by special teachers and provision of adaptative technology and </a:t>
            </a:r>
            <a:r>
              <a:rPr lang="en-US" sz="3200" dirty="0" smtClean="0">
                <a:latin typeface="+mj-lt"/>
                <a:cs typeface="Times New Roman" pitchFamily="18" charset="0"/>
              </a:rPr>
              <a:t>specialized </a:t>
            </a:r>
            <a:r>
              <a:rPr lang="en-US" sz="3200" dirty="0" smtClean="0">
                <a:latin typeface="+mj-lt"/>
                <a:cs typeface="Times New Roman" pitchFamily="18" charset="0"/>
              </a:rPr>
              <a:t>training techniques.</a:t>
            </a:r>
          </a:p>
          <a:p>
            <a:r>
              <a:rPr lang="en-US" sz="3200" dirty="0" smtClean="0">
                <a:latin typeface="+mj-lt"/>
                <a:cs typeface="Times New Roman" pitchFamily="18" charset="0"/>
              </a:rPr>
              <a:t>A curriculum for blind children is similar to the curriculum for sighted children with some specific adaptations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3200" b="1" dirty="0" smtClean="0">
                <a:latin typeface="Times New Roman" pitchFamily="18" charset="0"/>
                <a:cs typeface="Times New Roman" pitchFamily="18" charset="0"/>
              </a:rPr>
              <a:t>The main differences</a:t>
            </a:r>
            <a:endParaRPr lang="el-GR" sz="3200" b="1" dirty="0">
              <a:latin typeface="Times New Roman" pitchFamily="18" charset="0"/>
              <a:cs typeface="Times New Roman" pitchFamily="18" charset="0"/>
            </a:endParaRPr>
          </a:p>
        </p:txBody>
      </p:sp>
      <p:sp>
        <p:nvSpPr>
          <p:cNvPr id="3" name="2 - Θέση περιεχομένου"/>
          <p:cNvSpPr>
            <a:spLocks noGrp="1"/>
          </p:cNvSpPr>
          <p:nvPr>
            <p:ph idx="1"/>
          </p:nvPr>
        </p:nvSpPr>
        <p:spPr/>
        <p:txBody>
          <a:bodyPr>
            <a:normAutofit fontScale="92500" lnSpcReduction="20000"/>
          </a:bodyPr>
          <a:lstStyle/>
          <a:p>
            <a:r>
              <a:rPr lang="en-US" sz="3200" dirty="0" smtClean="0">
                <a:latin typeface="+mj-lt"/>
                <a:cs typeface="Times New Roman" pitchFamily="18" charset="0"/>
              </a:rPr>
              <a:t>The use of specialized teaching methods in teaching reading and writing with embossed Braille system (</a:t>
            </a:r>
            <a:r>
              <a:rPr lang="en-US" sz="3200" u="sng" dirty="0" smtClean="0">
                <a:latin typeface="+mj-lt"/>
                <a:cs typeface="Times New Roman" pitchFamily="18" charset="0"/>
              </a:rPr>
              <a:t>individualized education</a:t>
            </a:r>
            <a:r>
              <a:rPr lang="en-US" sz="3200" dirty="0" smtClean="0">
                <a:latin typeface="+mj-lt"/>
                <a:cs typeface="Times New Roman" pitchFamily="18" charset="0"/>
              </a:rPr>
              <a:t>)</a:t>
            </a:r>
          </a:p>
          <a:p>
            <a:r>
              <a:rPr lang="en-US" sz="3200" dirty="0" smtClean="0">
                <a:latin typeface="+mj-lt"/>
                <a:cs typeface="Times New Roman" pitchFamily="18" charset="0"/>
              </a:rPr>
              <a:t> the appropriate adjustment, adaptation, transcription and illustration of teaching and other books in Braille system</a:t>
            </a:r>
          </a:p>
          <a:p>
            <a:r>
              <a:rPr lang="en-US" sz="3200" dirty="0" smtClean="0">
                <a:latin typeface="+mj-lt"/>
                <a:cs typeface="Times New Roman" pitchFamily="18" charset="0"/>
              </a:rPr>
              <a:t> teaching additional courses such as mobility, orientation and skills of daily living,</a:t>
            </a:r>
          </a:p>
          <a:p>
            <a:r>
              <a:rPr lang="en-US" sz="3200" dirty="0" smtClean="0">
                <a:latin typeface="+mj-lt"/>
                <a:cs typeface="Times New Roman" pitchFamily="18" charset="0"/>
              </a:rPr>
              <a:t> Providing support to blind students from special education staff </a:t>
            </a:r>
            <a:r>
              <a:rPr lang="en-US" sz="3200" dirty="0" err="1" smtClean="0">
                <a:latin typeface="+mj-lt"/>
                <a:cs typeface="Times New Roman" pitchFamily="18" charset="0"/>
              </a:rPr>
              <a:t>eg</a:t>
            </a:r>
            <a:r>
              <a:rPr lang="en-US" sz="3200" dirty="0" smtClean="0">
                <a:latin typeface="+mj-lt"/>
                <a:cs typeface="Times New Roman" pitchFamily="18" charset="0"/>
              </a:rPr>
              <a:t> specialized teacher psychologist, social worker, speech therapist</a:t>
            </a:r>
            <a:endParaRPr lang="el-GR" sz="3200" dirty="0">
              <a:latin typeface="+mj-lt"/>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519</Words>
  <Application>Microsoft Office PowerPoint</Application>
  <PresentationFormat>Προβολή στην οθόνη (4:3)</PresentationFormat>
  <Paragraphs>55</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Θέμα του Office</vt:lpstr>
      <vt:lpstr>VISUAL IMPAIRMENTS</vt:lpstr>
      <vt:lpstr>Διαφάνεια 2</vt:lpstr>
      <vt:lpstr>Διαφάνεια 3</vt:lpstr>
      <vt:lpstr>Διαφάνεια 4</vt:lpstr>
      <vt:lpstr>Διαφάνεια 5</vt:lpstr>
      <vt:lpstr>Διαφάνεια 6</vt:lpstr>
      <vt:lpstr>Διαφάνεια 7</vt:lpstr>
      <vt:lpstr>Curiccula for children with visual impairments</vt:lpstr>
      <vt:lpstr>The main differences</vt:lpstr>
      <vt:lpstr>GUIDELINES FOR WORKING WITH CHILDREN WITH VISUAL IMPAIRMENTS</vt:lpstr>
      <vt:lpstr>What should a teacher do in this case?</vt:lpstr>
      <vt:lpstr>Διαφάνεια 12</vt:lpstr>
      <vt:lpstr>BRAILLE SYSTEM</vt:lpstr>
      <vt:lpstr>Διαφάνεια 14</vt:lpstr>
      <vt:lpstr>Διαφάνεια 15</vt:lpstr>
      <vt:lpstr>Διαφάνεια 16</vt:lpstr>
      <vt:lpstr>ORIENTATION &amp; MOBILITY VENI-NON VIDI-VICI</vt:lpstr>
      <vt:lpstr>Διαφάνεια 18</vt:lpstr>
      <vt:lpstr>Διαφάνεια 19</vt:lpstr>
      <vt:lpstr>Διαφάνεια 20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IMPAIRMENT</dc:title>
  <dc:creator>user</dc:creator>
  <cp:lastModifiedBy>user</cp:lastModifiedBy>
  <cp:revision>34</cp:revision>
  <dcterms:created xsi:type="dcterms:W3CDTF">2012-10-16T12:43:47Z</dcterms:created>
  <dcterms:modified xsi:type="dcterms:W3CDTF">2012-10-22T20:32:23Z</dcterms:modified>
</cp:coreProperties>
</file>