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7CAAA-F555-4773-86A4-4D4CA2F4AF4B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9AA4-FE83-4875-AE6E-DF4874A6B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F6439-0C3E-4D8B-BDEB-85035BA56874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578D-810C-49F4-8BC8-7791EA1D9B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F9BA-5711-4A8E-A505-282B0D06963E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2EF8-04AA-4C94-8277-ACE14CE579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436A-94E8-4307-9216-95DC0991CFEB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D879C-9436-45EC-9440-1CAFA3A0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2E95-EB5B-4333-90F8-89CEB65E5E0C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ADD29-3E7C-4EE0-99E9-8401167406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AA5C-A0F6-4C8E-8C15-BA1A60F622B6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36571-24F7-4F27-8B63-D36609F217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C4DA-9687-4CE0-B841-DE63E4CA89A2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967F-0D3D-41E1-9830-AD1141C55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B501-1730-4B50-BE36-B98648E846E8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268E-5DA0-4116-8BF9-3ED9FB01C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DEAFB-61EE-4185-B53D-463D86351BA4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B7FB6-68C3-422C-B8D8-E0DC0C4D56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82F37-3445-46DB-A908-DC64847C13AF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43DE-0EE6-4B17-BF0B-F2E81014E3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58731-4FC0-4610-9C6A-5E2AAF2842CF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6C63E-743A-4B3A-9ED1-8A7E836542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293C6E-4CBB-4531-8D61-17969043B280}" type="datetimeFigureOut">
              <a:rPr lang="cs-CZ"/>
              <a:pPr>
                <a:defRPr/>
              </a:pPr>
              <a:t>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92040A-2B9D-4A75-B434-E9BA2C95FC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Problémy a specifika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Mgr. Radek Pospíšil</a:t>
            </a:r>
            <a:br>
              <a:rPr lang="cs-CZ" dirty="0" smtClean="0"/>
            </a:br>
            <a:r>
              <a:rPr lang="cs-CZ" dirty="0" smtClean="0"/>
              <a:t>Katedra pedagogiky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29600" cy="652462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Kázeňské problémy</a:t>
            </a:r>
          </a:p>
          <a:p>
            <a:pPr>
              <a:lnSpc>
                <a:spcPct val="90000"/>
              </a:lnSpc>
            </a:pPr>
            <a:r>
              <a:rPr lang="cs-CZ" smtClean="0"/>
              <a:t>častý jev na ZŠ a SŠ</a:t>
            </a:r>
          </a:p>
          <a:p>
            <a:pPr>
              <a:lnSpc>
                <a:spcPct val="90000"/>
              </a:lnSpc>
            </a:pPr>
            <a:r>
              <a:rPr lang="cs-CZ" smtClean="0"/>
              <a:t>nejčastěji se vyskytující kázeňské problémy lehčího charakteru (vyrušování, absence domácích úkolů, pozdní příchody do školy)</a:t>
            </a:r>
          </a:p>
          <a:p>
            <a:pPr>
              <a:lnSpc>
                <a:spcPct val="90000"/>
              </a:lnSpc>
            </a:pPr>
            <a:r>
              <a:rPr lang="cs-CZ" smtClean="0"/>
              <a:t>nutnost odhalení a řešení</a:t>
            </a:r>
          </a:p>
          <a:p>
            <a:pPr>
              <a:lnSpc>
                <a:spcPct val="90000"/>
              </a:lnSpc>
            </a:pP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Environmentální výchova</a:t>
            </a:r>
          </a:p>
          <a:p>
            <a:pPr>
              <a:lnSpc>
                <a:spcPct val="90000"/>
              </a:lnSpc>
            </a:pPr>
            <a:r>
              <a:rPr lang="cs-CZ" smtClean="0"/>
              <a:t>vedení k co nejšetrnějšímu chování k přírodě a jednání ve smyslu nutnosti nepoškozovat přírodu</a:t>
            </a:r>
          </a:p>
          <a:p>
            <a:pPr>
              <a:lnSpc>
                <a:spcPct val="90000"/>
              </a:lnSpc>
            </a:pPr>
            <a:r>
              <a:rPr lang="cs-CZ" smtClean="0"/>
              <a:t>nevhodná medializace ekologické a environmentální problematiky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 smtClean="0"/>
              <a:t>CANGELOSI, J. Strategie řízení třídy. Praha: Portál, 1994.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HORKÁ, H. Výchova k 21. století. Brno: Paido, 2000.</a:t>
            </a:r>
            <a:r>
              <a:rPr lang="cs-CZ" sz="300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JŮVA, V. sen. a jun. </a:t>
            </a:r>
            <a:r>
              <a:rPr lang="cs-CZ" sz="2700" i="1" smtClean="0"/>
              <a:t>Úvod do pedagogiky</a:t>
            </a:r>
            <a:r>
              <a:rPr lang="cs-CZ" sz="2700" smtClean="0"/>
              <a:t>. Brno: Paido, 1999.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KALHOUS, Z., OBST, O. a kol. Školní didaktika. Praha: Portál, 2002.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POSPÍŠIL, R. </a:t>
            </a:r>
            <a:r>
              <a:rPr lang="cs-CZ" sz="2700" i="1" smtClean="0"/>
              <a:t>Úvod do pedagogiky</a:t>
            </a:r>
            <a:r>
              <a:rPr lang="cs-CZ" sz="2700" smtClean="0"/>
              <a:t>. ELPORTÁL, Brno : MU Brno, 2009. http://is.muni.cz/do/1499/el/estud/pedf/ps09/uvod_ped/web/index.html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PRŮCHA, J. </a:t>
            </a:r>
            <a:r>
              <a:rPr lang="cs-CZ" sz="2700" i="1" smtClean="0"/>
              <a:t>Moderní pedagogika</a:t>
            </a:r>
            <a:r>
              <a:rPr lang="cs-CZ" sz="2700" smtClean="0"/>
              <a:t>. Praha: Portál, 1997.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SVOBODOVÁ, J., ŠMAHELOVÁ, B. </a:t>
            </a:r>
            <a:r>
              <a:rPr lang="cs-CZ" sz="2700" i="1" smtClean="0"/>
              <a:t>Kapitoly z obecné pedagogiky</a:t>
            </a:r>
            <a:r>
              <a:rPr lang="cs-CZ" sz="2700" smtClean="0"/>
              <a:t>. Brno: MSD, 2007.</a:t>
            </a:r>
          </a:p>
          <a:p>
            <a:pPr>
              <a:lnSpc>
                <a:spcPct val="80000"/>
              </a:lnSpc>
            </a:pPr>
            <a:endParaRPr lang="cs-CZ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4531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Předškolní výchova a vzdělávání</a:t>
            </a:r>
          </a:p>
          <a:p>
            <a:pPr>
              <a:lnSpc>
                <a:spcPct val="90000"/>
              </a:lnSpc>
            </a:pPr>
            <a:r>
              <a:rPr lang="cs-CZ" smtClean="0"/>
              <a:t>dva modely mateřských škol</a:t>
            </a:r>
            <a:br>
              <a:rPr lang="cs-CZ" smtClean="0"/>
            </a:br>
            <a:r>
              <a:rPr lang="cs-CZ" smtClean="0"/>
              <a:t>rodinný model (řazení nezávisle na věku)</a:t>
            </a:r>
            <a:br>
              <a:rPr lang="cs-CZ" smtClean="0"/>
            </a:br>
            <a:r>
              <a:rPr lang="cs-CZ" smtClean="0"/>
              <a:t>školský model (řazení dle věku dětí)</a:t>
            </a:r>
          </a:p>
          <a:p>
            <a:pPr>
              <a:lnSpc>
                <a:spcPct val="90000"/>
              </a:lnSpc>
            </a:pPr>
            <a:endParaRPr lang="cs-CZ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/>
              <a:t>Primární a sekundární nižší výchova a vzděl.</a:t>
            </a:r>
          </a:p>
          <a:p>
            <a:pPr>
              <a:lnSpc>
                <a:spcPct val="90000"/>
              </a:lnSpc>
            </a:pPr>
            <a:r>
              <a:rPr lang="cs-CZ" smtClean="0"/>
              <a:t>primární vzdělávání (1. – 5. ročník), sekundární nižší vzdělávání (6. – 9. ročník)</a:t>
            </a:r>
          </a:p>
          <a:p>
            <a:pPr>
              <a:lnSpc>
                <a:spcPct val="90000"/>
              </a:lnSpc>
            </a:pPr>
            <a:r>
              <a:rPr lang="cs-CZ" smtClean="0"/>
              <a:t>kvalita škol – úroveň vesnice x město </a:t>
            </a:r>
          </a:p>
          <a:p>
            <a:pPr>
              <a:lnSpc>
                <a:spcPct val="90000"/>
              </a:lnSpc>
            </a:pPr>
            <a:r>
              <a:rPr lang="cs-CZ" smtClean="0"/>
              <a:t>velikost tříd – větší x menší třídy</a:t>
            </a:r>
          </a:p>
          <a:p>
            <a:pPr>
              <a:lnSpc>
                <a:spcPct val="90000"/>
              </a:lnSpc>
            </a:pPr>
            <a:r>
              <a:rPr lang="cs-CZ" smtClean="0"/>
              <a:t>efektivita učení – dle skupin: </a:t>
            </a:r>
            <a:br>
              <a:rPr lang="cs-CZ" smtClean="0"/>
            </a:br>
            <a:r>
              <a:rPr lang="cs-CZ" smtClean="0"/>
              <a:t>stejnorodé x různorodé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5976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Sekundární vyšší výchova a vzdělávání</a:t>
            </a:r>
          </a:p>
          <a:p>
            <a:r>
              <a:rPr lang="cs-CZ" sz="3000" smtClean="0"/>
              <a:t>kvalita a kvantita středních škol – možnost uplatnění</a:t>
            </a:r>
          </a:p>
          <a:p>
            <a:r>
              <a:rPr lang="cs-CZ" sz="3000" smtClean="0"/>
              <a:t>soukromé střední školy </a:t>
            </a:r>
          </a:p>
          <a:p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Terciární výchova a vzdělávání</a:t>
            </a:r>
          </a:p>
          <a:p>
            <a:r>
              <a:rPr lang="cs-CZ" sz="3000" smtClean="0"/>
              <a:t>první stupeň (Bc., Mgr.), druhý stupeň (Ph.D.)</a:t>
            </a:r>
          </a:p>
          <a:p>
            <a:r>
              <a:rPr lang="cs-CZ" sz="3000" smtClean="0"/>
              <a:t>poměr počtu zájemců vůči kapacitám vysokých škol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buFont typeface="Arial" charset="0"/>
              <a:buNone/>
            </a:pPr>
            <a:endParaRPr lang="cs-CZ" sz="3000" smtClean="0"/>
          </a:p>
          <a:p>
            <a:pPr>
              <a:buFont typeface="Arial" charset="0"/>
              <a:buNone/>
            </a:pPr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Výchova a vzdělávání dospělých</a:t>
            </a:r>
          </a:p>
          <a:p>
            <a:r>
              <a:rPr lang="cs-CZ" sz="3000" smtClean="0"/>
              <a:t>nízký zájem dospělých</a:t>
            </a:r>
          </a:p>
          <a:p>
            <a:r>
              <a:rPr lang="cs-CZ" sz="3000" smtClean="0"/>
              <a:t>většinou zájem o jazyky a rekvalifikaci </a:t>
            </a:r>
          </a:p>
          <a:p>
            <a:endParaRPr lang="cs-CZ" sz="3000" smtClean="0"/>
          </a:p>
          <a:p>
            <a:pPr>
              <a:buFont typeface="Arial" charset="0"/>
              <a:buNone/>
            </a:pPr>
            <a:r>
              <a:rPr lang="cs-CZ" sz="3000" smtClean="0"/>
              <a:t>Uplatnění na trhu</a:t>
            </a:r>
          </a:p>
          <a:p>
            <a:r>
              <a:rPr lang="cs-CZ" sz="3000" smtClean="0"/>
              <a:t>žádanost oborů není rovnoměrná</a:t>
            </a:r>
          </a:p>
          <a:p>
            <a:r>
              <a:rPr lang="cs-CZ" sz="3000" smtClean="0"/>
              <a:t>populární obory společenské, menší popularita oborů technických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Problémy pedagogiky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Terminologie</a:t>
            </a:r>
          </a:p>
          <a:p>
            <a:r>
              <a:rPr lang="cs-CZ" smtClean="0"/>
              <a:t>nepřesná, nejednotná</a:t>
            </a:r>
          </a:p>
          <a:p>
            <a:r>
              <a:rPr lang="cs-CZ" smtClean="0"/>
              <a:t>v zahraničí pojímána různě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Autorita</a:t>
            </a:r>
          </a:p>
          <a:p>
            <a:r>
              <a:rPr lang="cs-CZ" smtClean="0"/>
              <a:t>moc uplatňovaná v souladu s hodnotami</a:t>
            </a:r>
          </a:p>
          <a:p>
            <a:r>
              <a:rPr lang="cs-CZ" smtClean="0"/>
              <a:t>nutná nebo nadbytečná pro učitele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Emoce</a:t>
            </a:r>
          </a:p>
          <a:p>
            <a:r>
              <a:rPr lang="cs-CZ" smtClean="0"/>
              <a:t>citová vazba mezi učitelem a žákem klíčová </a:t>
            </a:r>
          </a:p>
          <a:p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Pozornost</a:t>
            </a:r>
          </a:p>
          <a:p>
            <a:r>
              <a:rPr lang="cs-CZ" smtClean="0"/>
              <a:t>schopnost učitele udržet si pozornost žáka</a:t>
            </a:r>
          </a:p>
          <a:p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Funkční gramotnost</a:t>
            </a:r>
          </a:p>
          <a:p>
            <a:r>
              <a:rPr lang="cs-CZ" smtClean="0"/>
              <a:t>vybavenost pro realizaci různých aktivit</a:t>
            </a:r>
          </a:p>
          <a:p>
            <a:r>
              <a:rPr lang="cs-CZ" smtClean="0"/>
              <a:t>problém rozvojových zemí, u nás max. 3%</a:t>
            </a:r>
          </a:p>
          <a:p>
            <a:r>
              <a:rPr lang="cs-CZ" smtClean="0"/>
              <a:t>příčinou faktory pedagogické x socioekonomické a sociokulturní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21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Spolupráce rodiny a školy</a:t>
            </a:r>
          </a:p>
          <a:p>
            <a:r>
              <a:rPr lang="cs-CZ" smtClean="0"/>
              <a:t>nutná komunikace a kooperace, protože obě vzdělávají a vychovávají</a:t>
            </a:r>
          </a:p>
          <a:p>
            <a:r>
              <a:rPr lang="cs-CZ" smtClean="0"/>
              <a:t>realita – odmítání spolupráce a komunikace</a:t>
            </a:r>
          </a:p>
          <a:p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Alternativní a inovativní školy</a:t>
            </a:r>
          </a:p>
          <a:p>
            <a:r>
              <a:rPr lang="cs-CZ" smtClean="0"/>
              <a:t>pedagogická specifičnost na rozdíl od běžné školy (Waldorf, Montessori, Dalton)</a:t>
            </a:r>
          </a:p>
          <a:p>
            <a:r>
              <a:rPr lang="cs-CZ" smtClean="0"/>
              <a:t>podstatné systémové změny v cílech, metodách a organizaci vyučování</a:t>
            </a:r>
          </a:p>
          <a:p>
            <a:r>
              <a:rPr lang="cs-CZ" smtClean="0"/>
              <a:t>problém – financování a jeho efektivita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Multikulturní výchova</a:t>
            </a:r>
          </a:p>
          <a:p>
            <a:r>
              <a:rPr lang="cs-CZ" smtClean="0"/>
              <a:t>vzdělávací program zabezpečující žákům z etnických, rasových, náboženských minorit učební prostředí a vzdělávací obsahy přizpůsobené specifickým jazykovým, kulturním potřebám žáků </a:t>
            </a:r>
          </a:p>
          <a:p>
            <a:r>
              <a:rPr lang="cs-CZ" smtClean="0"/>
              <a:t>zda vytvářet speciální a specifické programy pro tyto žáky</a:t>
            </a:r>
          </a:p>
          <a:p>
            <a:r>
              <a:rPr lang="cs-CZ" smtClean="0"/>
              <a:t>klást důraz na potlačování rasistických a xenofóbních projevů vůči žákům jiných ras a etnik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395288" y="333375"/>
            <a:ext cx="8229600" cy="6191250"/>
          </a:xfrm>
        </p:spPr>
        <p:txBody>
          <a:bodyPr/>
          <a:lstStyle/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Evropská dimenze ve vzdělávání</a:t>
            </a:r>
          </a:p>
          <a:p>
            <a:r>
              <a:rPr lang="cs-CZ" smtClean="0"/>
              <a:t>zavádět do školního kurikulula témata umožňující žákům a studentům osvojovat si vědomosti o jiných evropských národech a etnicích</a:t>
            </a:r>
          </a:p>
          <a:p>
            <a:r>
              <a:rPr lang="cs-CZ" smtClean="0"/>
              <a:t>výměna studentů (ERASMUS, TEMPUS ad.)</a:t>
            </a:r>
          </a:p>
          <a:p>
            <a:r>
              <a:rPr lang="cs-CZ" smtClean="0"/>
              <a:t>předsudky při přijímání studentů z jiných zemí (rasismus, xenofobie, snižování možností našich studentů na přijetí na VŠ)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274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Arial</vt:lpstr>
      <vt:lpstr>Motiv sady Office</vt:lpstr>
      <vt:lpstr>Problémy a specifika pedagogiky</vt:lpstr>
      <vt:lpstr>Snímek 2</vt:lpstr>
      <vt:lpstr>Snímek 3</vt:lpstr>
      <vt:lpstr>Snímek 4</vt:lpstr>
      <vt:lpstr>Problémy pedagogiky</vt:lpstr>
      <vt:lpstr>Snímek 6</vt:lpstr>
      <vt:lpstr>Snímek 7</vt:lpstr>
      <vt:lpstr>Snímek 8</vt:lpstr>
      <vt:lpstr>Snímek 9</vt:lpstr>
      <vt:lpstr>Snímek 10</vt:lpstr>
      <vt:lpstr>Literatura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jako vědecká disciplína</dc:title>
  <dc:creator>Radek Pospíšil</dc:creator>
  <cp:lastModifiedBy>filipkova</cp:lastModifiedBy>
  <cp:revision>7</cp:revision>
  <dcterms:created xsi:type="dcterms:W3CDTF">2012-09-30T17:38:08Z</dcterms:created>
  <dcterms:modified xsi:type="dcterms:W3CDTF">2012-10-08T08:05:58Z</dcterms:modified>
</cp:coreProperties>
</file>