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5" r:id="rId4"/>
    <p:sldId id="261" r:id="rId5"/>
    <p:sldId id="259" r:id="rId6"/>
    <p:sldId id="260" r:id="rId7"/>
    <p:sldId id="262" r:id="rId8"/>
    <p:sldId id="288" r:id="rId9"/>
    <p:sldId id="269" r:id="rId10"/>
    <p:sldId id="272" r:id="rId11"/>
    <p:sldId id="270" r:id="rId12"/>
    <p:sldId id="271" r:id="rId13"/>
    <p:sldId id="274" r:id="rId14"/>
    <p:sldId id="266" r:id="rId15"/>
    <p:sldId id="267" r:id="rId16"/>
    <p:sldId id="275" r:id="rId17"/>
    <p:sldId id="276" r:id="rId18"/>
    <p:sldId id="277" r:id="rId19"/>
    <p:sldId id="294" r:id="rId20"/>
    <p:sldId id="282" r:id="rId21"/>
    <p:sldId id="283" r:id="rId22"/>
    <p:sldId id="284" r:id="rId23"/>
    <p:sldId id="286" r:id="rId24"/>
    <p:sldId id="285" r:id="rId25"/>
    <p:sldId id="287" r:id="rId26"/>
    <p:sldId id="289" r:id="rId27"/>
    <p:sldId id="290" r:id="rId28"/>
    <p:sldId id="291" r:id="rId29"/>
    <p:sldId id="292" r:id="rId30"/>
    <p:sldId id="293" r:id="rId31"/>
    <p:sldId id="280" r:id="rId32"/>
    <p:sldId id="281"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Výchozí oddíl" id="{D7B34B9E-7013-4368-97DA-0D619E140607}">
          <p14:sldIdLst>
            <p14:sldId id="256"/>
            <p14:sldId id="257"/>
            <p14:sldId id="258"/>
            <p14:sldId id="265"/>
            <p14:sldId id="261"/>
            <p14:sldId id="259"/>
            <p14:sldId id="260"/>
            <p14:sldId id="262"/>
            <p14:sldId id="264"/>
            <p14:sldId id="269"/>
            <p14:sldId id="272"/>
            <p14:sldId id="270"/>
            <p14:sldId id="271"/>
            <p14:sldId id="274"/>
            <p14:sldId id="266"/>
            <p14:sldId id="267"/>
            <p14:sldId id="268"/>
            <p14:sldId id="275"/>
            <p14:sldId id="276"/>
            <p14:sldId id="277"/>
            <p14:sldId id="279"/>
            <p14:sldId id="278"/>
            <p14:sldId id="282"/>
            <p14:sldId id="283"/>
            <p14:sldId id="284"/>
            <p14:sldId id="286"/>
            <p14:sldId id="285"/>
            <p14:sldId id="287"/>
            <p14:sldId id="280"/>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FD9F8-6B8C-4098-858B-668EA840F4AE}"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cs-CZ"/>
        </a:p>
      </dgm:t>
    </dgm:pt>
    <dgm:pt modelId="{D0895706-9071-474A-955A-3E088D0DB869}">
      <dgm:prSet phldrT="[Text]"/>
      <dgm:spPr/>
      <dgm:t>
        <a:bodyPr/>
        <a:lstStyle/>
        <a:p>
          <a:r>
            <a:rPr lang="cs-CZ" dirty="0" smtClean="0"/>
            <a:t>habilitace</a:t>
          </a:r>
          <a:endParaRPr lang="cs-CZ" dirty="0"/>
        </a:p>
      </dgm:t>
    </dgm:pt>
    <dgm:pt modelId="{C23A3EFE-805B-45DC-B6AA-46FB5E557C42}" type="parTrans" cxnId="{B3A4BFB8-646E-49BE-B1C7-BB78C0CF9771}">
      <dgm:prSet/>
      <dgm:spPr/>
      <dgm:t>
        <a:bodyPr/>
        <a:lstStyle/>
        <a:p>
          <a:endParaRPr lang="cs-CZ"/>
        </a:p>
      </dgm:t>
    </dgm:pt>
    <dgm:pt modelId="{C3AAA63E-A7F4-438A-BCD7-432F16A267E2}" type="sibTrans" cxnId="{B3A4BFB8-646E-49BE-B1C7-BB78C0CF9771}">
      <dgm:prSet/>
      <dgm:spPr/>
      <dgm:t>
        <a:bodyPr/>
        <a:lstStyle/>
        <a:p>
          <a:endParaRPr lang="cs-CZ"/>
        </a:p>
      </dgm:t>
    </dgm:pt>
    <dgm:pt modelId="{59AF560D-FA67-41D9-BBB0-82B61FE6F341}">
      <dgm:prSet phldrT="[Text]"/>
      <dgm:spPr/>
      <dgm:t>
        <a:bodyPr/>
        <a:lstStyle/>
        <a:p>
          <a:r>
            <a:rPr lang="cs-CZ" dirty="0" smtClean="0"/>
            <a:t>motivace</a:t>
          </a:r>
          <a:endParaRPr lang="cs-CZ" dirty="0"/>
        </a:p>
      </dgm:t>
    </dgm:pt>
    <dgm:pt modelId="{0970DCD1-035E-4517-B381-75EF3740E07E}" type="parTrans" cxnId="{376EEF4E-6453-4B9B-8735-E23FEFCEC154}">
      <dgm:prSet/>
      <dgm:spPr/>
      <dgm:t>
        <a:bodyPr/>
        <a:lstStyle/>
        <a:p>
          <a:endParaRPr lang="cs-CZ"/>
        </a:p>
      </dgm:t>
    </dgm:pt>
    <dgm:pt modelId="{0EDBA2C9-EE35-4B4B-813C-4B1A04D8B40D}" type="sibTrans" cxnId="{376EEF4E-6453-4B9B-8735-E23FEFCEC154}">
      <dgm:prSet/>
      <dgm:spPr/>
      <dgm:t>
        <a:bodyPr/>
        <a:lstStyle/>
        <a:p>
          <a:endParaRPr lang="cs-CZ"/>
        </a:p>
      </dgm:t>
    </dgm:pt>
    <dgm:pt modelId="{993F028E-94EC-45F4-B836-A64269FB5062}">
      <dgm:prSet phldrT="[Text]"/>
      <dgm:spPr/>
      <dgm:t>
        <a:bodyPr/>
        <a:lstStyle/>
        <a:p>
          <a:r>
            <a:rPr lang="cs-CZ" dirty="0" smtClean="0"/>
            <a:t>orientace</a:t>
          </a:r>
          <a:endParaRPr lang="cs-CZ" dirty="0"/>
        </a:p>
      </dgm:t>
    </dgm:pt>
    <dgm:pt modelId="{F9F36674-C48C-47E4-9CCB-4D89C937BD20}" type="parTrans" cxnId="{1CB657EF-3691-4CF2-814D-270E49A60690}">
      <dgm:prSet/>
      <dgm:spPr/>
      <dgm:t>
        <a:bodyPr/>
        <a:lstStyle/>
        <a:p>
          <a:endParaRPr lang="cs-CZ"/>
        </a:p>
      </dgm:t>
    </dgm:pt>
    <dgm:pt modelId="{75A6D689-79E2-4ACD-86F3-3AC47A08418D}" type="sibTrans" cxnId="{1CB657EF-3691-4CF2-814D-270E49A60690}">
      <dgm:prSet/>
      <dgm:spPr/>
      <dgm:t>
        <a:bodyPr/>
        <a:lstStyle/>
        <a:p>
          <a:endParaRPr lang="cs-CZ"/>
        </a:p>
      </dgm:t>
    </dgm:pt>
    <dgm:pt modelId="{AB974533-83D5-4311-B66D-F33CC80B358F}" type="pres">
      <dgm:prSet presAssocID="{086FD9F8-6B8C-4098-858B-668EA840F4AE}" presName="compositeShape" presStyleCnt="0">
        <dgm:presLayoutVars>
          <dgm:chMax val="7"/>
          <dgm:dir/>
          <dgm:resizeHandles val="exact"/>
        </dgm:presLayoutVars>
      </dgm:prSet>
      <dgm:spPr/>
      <dgm:t>
        <a:bodyPr/>
        <a:lstStyle/>
        <a:p>
          <a:endParaRPr lang="cs-CZ"/>
        </a:p>
      </dgm:t>
    </dgm:pt>
    <dgm:pt modelId="{9E818FE5-61B7-49CE-A350-9960D4D27F59}" type="pres">
      <dgm:prSet presAssocID="{086FD9F8-6B8C-4098-858B-668EA840F4AE}" presName="wedge1" presStyleLbl="node1" presStyleIdx="0" presStyleCnt="3"/>
      <dgm:spPr/>
      <dgm:t>
        <a:bodyPr/>
        <a:lstStyle/>
        <a:p>
          <a:endParaRPr lang="cs-CZ"/>
        </a:p>
      </dgm:t>
    </dgm:pt>
    <dgm:pt modelId="{BEB157BD-D56B-4458-9CB9-A1F458943A83}" type="pres">
      <dgm:prSet presAssocID="{086FD9F8-6B8C-4098-858B-668EA840F4AE}" presName="dummy1a" presStyleCnt="0"/>
      <dgm:spPr/>
    </dgm:pt>
    <dgm:pt modelId="{7134AE70-CF27-4DE7-BAEB-00698BB1BF34}" type="pres">
      <dgm:prSet presAssocID="{086FD9F8-6B8C-4098-858B-668EA840F4AE}" presName="dummy1b" presStyleCnt="0"/>
      <dgm:spPr/>
    </dgm:pt>
    <dgm:pt modelId="{A35E3FA4-CE06-43F7-96E1-B3ED221FAC60}" type="pres">
      <dgm:prSet presAssocID="{086FD9F8-6B8C-4098-858B-668EA840F4AE}" presName="wedge1Tx" presStyleLbl="node1" presStyleIdx="0" presStyleCnt="3">
        <dgm:presLayoutVars>
          <dgm:chMax val="0"/>
          <dgm:chPref val="0"/>
          <dgm:bulletEnabled val="1"/>
        </dgm:presLayoutVars>
      </dgm:prSet>
      <dgm:spPr/>
      <dgm:t>
        <a:bodyPr/>
        <a:lstStyle/>
        <a:p>
          <a:endParaRPr lang="cs-CZ"/>
        </a:p>
      </dgm:t>
    </dgm:pt>
    <dgm:pt modelId="{396F78CF-6E37-41FC-A339-EFE8BFFBF74B}" type="pres">
      <dgm:prSet presAssocID="{086FD9F8-6B8C-4098-858B-668EA840F4AE}" presName="wedge2" presStyleLbl="node1" presStyleIdx="1" presStyleCnt="3"/>
      <dgm:spPr/>
      <dgm:t>
        <a:bodyPr/>
        <a:lstStyle/>
        <a:p>
          <a:endParaRPr lang="cs-CZ"/>
        </a:p>
      </dgm:t>
    </dgm:pt>
    <dgm:pt modelId="{3C507CE1-2393-43CF-9882-BC61996E8E47}" type="pres">
      <dgm:prSet presAssocID="{086FD9F8-6B8C-4098-858B-668EA840F4AE}" presName="dummy2a" presStyleCnt="0"/>
      <dgm:spPr/>
    </dgm:pt>
    <dgm:pt modelId="{18BBD0EC-A299-4550-BB85-FEE9ACD23127}" type="pres">
      <dgm:prSet presAssocID="{086FD9F8-6B8C-4098-858B-668EA840F4AE}" presName="dummy2b" presStyleCnt="0"/>
      <dgm:spPr/>
    </dgm:pt>
    <dgm:pt modelId="{53DD71F4-64F6-4BA1-9A49-4205AA159AD4}" type="pres">
      <dgm:prSet presAssocID="{086FD9F8-6B8C-4098-858B-668EA840F4AE}" presName="wedge2Tx" presStyleLbl="node1" presStyleIdx="1" presStyleCnt="3">
        <dgm:presLayoutVars>
          <dgm:chMax val="0"/>
          <dgm:chPref val="0"/>
          <dgm:bulletEnabled val="1"/>
        </dgm:presLayoutVars>
      </dgm:prSet>
      <dgm:spPr/>
      <dgm:t>
        <a:bodyPr/>
        <a:lstStyle/>
        <a:p>
          <a:endParaRPr lang="cs-CZ"/>
        </a:p>
      </dgm:t>
    </dgm:pt>
    <dgm:pt modelId="{F92B3480-9BEB-4766-AD9A-C8BC5B22C1A8}" type="pres">
      <dgm:prSet presAssocID="{086FD9F8-6B8C-4098-858B-668EA840F4AE}" presName="wedge3" presStyleLbl="node1" presStyleIdx="2" presStyleCnt="3"/>
      <dgm:spPr/>
      <dgm:t>
        <a:bodyPr/>
        <a:lstStyle/>
        <a:p>
          <a:endParaRPr lang="cs-CZ"/>
        </a:p>
      </dgm:t>
    </dgm:pt>
    <dgm:pt modelId="{9A830C16-714C-4C49-8388-76536F3BE34A}" type="pres">
      <dgm:prSet presAssocID="{086FD9F8-6B8C-4098-858B-668EA840F4AE}" presName="dummy3a" presStyleCnt="0"/>
      <dgm:spPr/>
    </dgm:pt>
    <dgm:pt modelId="{81F383A5-06D2-4152-9D49-637C3E861560}" type="pres">
      <dgm:prSet presAssocID="{086FD9F8-6B8C-4098-858B-668EA840F4AE}" presName="dummy3b" presStyleCnt="0"/>
      <dgm:spPr/>
    </dgm:pt>
    <dgm:pt modelId="{587D8D7D-B32D-4E45-8DF3-D6016E6A7A5A}" type="pres">
      <dgm:prSet presAssocID="{086FD9F8-6B8C-4098-858B-668EA840F4AE}" presName="wedge3Tx" presStyleLbl="node1" presStyleIdx="2" presStyleCnt="3">
        <dgm:presLayoutVars>
          <dgm:chMax val="0"/>
          <dgm:chPref val="0"/>
          <dgm:bulletEnabled val="1"/>
        </dgm:presLayoutVars>
      </dgm:prSet>
      <dgm:spPr/>
      <dgm:t>
        <a:bodyPr/>
        <a:lstStyle/>
        <a:p>
          <a:endParaRPr lang="cs-CZ"/>
        </a:p>
      </dgm:t>
    </dgm:pt>
    <dgm:pt modelId="{B0D40411-CB8F-4008-B30C-A494FA0733FD}" type="pres">
      <dgm:prSet presAssocID="{75A6D689-79E2-4ACD-86F3-3AC47A08418D}" presName="arrowWedge1" presStyleLbl="fgSibTrans2D1" presStyleIdx="0" presStyleCnt="3"/>
      <dgm:spPr/>
    </dgm:pt>
    <dgm:pt modelId="{23A0CA52-1B76-4680-986C-E3DFB15FC272}" type="pres">
      <dgm:prSet presAssocID="{C3AAA63E-A7F4-438A-BCD7-432F16A267E2}" presName="arrowWedge2" presStyleLbl="fgSibTrans2D1" presStyleIdx="1" presStyleCnt="3"/>
      <dgm:spPr/>
    </dgm:pt>
    <dgm:pt modelId="{A59C2E96-6DA3-492D-B6F8-A75368A39DD5}" type="pres">
      <dgm:prSet presAssocID="{0EDBA2C9-EE35-4B4B-813C-4B1A04D8B40D}" presName="arrowWedge3" presStyleLbl="fgSibTrans2D1" presStyleIdx="2" presStyleCnt="3"/>
      <dgm:spPr/>
    </dgm:pt>
  </dgm:ptLst>
  <dgm:cxnLst>
    <dgm:cxn modelId="{84B7D6CF-4C39-4477-AFF3-4CD3FB44FB85}" type="presOf" srcId="{993F028E-94EC-45F4-B836-A64269FB5062}" destId="{9E818FE5-61B7-49CE-A350-9960D4D27F59}" srcOrd="0" destOrd="0" presId="urn:microsoft.com/office/officeart/2005/8/layout/cycle8"/>
    <dgm:cxn modelId="{C30996E4-F32B-4309-8FD8-973FF533A19E}" type="presOf" srcId="{D0895706-9071-474A-955A-3E088D0DB869}" destId="{53DD71F4-64F6-4BA1-9A49-4205AA159AD4}" srcOrd="1" destOrd="0" presId="urn:microsoft.com/office/officeart/2005/8/layout/cycle8"/>
    <dgm:cxn modelId="{05C17747-EF8C-413D-B8B9-FFCFD7555F8D}" type="presOf" srcId="{59AF560D-FA67-41D9-BBB0-82B61FE6F341}" destId="{F92B3480-9BEB-4766-AD9A-C8BC5B22C1A8}" srcOrd="0" destOrd="0" presId="urn:microsoft.com/office/officeart/2005/8/layout/cycle8"/>
    <dgm:cxn modelId="{95CE43E2-B9E7-412D-8F77-FCB35B94022F}" type="presOf" srcId="{086FD9F8-6B8C-4098-858B-668EA840F4AE}" destId="{AB974533-83D5-4311-B66D-F33CC80B358F}" srcOrd="0" destOrd="0" presId="urn:microsoft.com/office/officeart/2005/8/layout/cycle8"/>
    <dgm:cxn modelId="{865F32DE-1D00-4FAF-B6A0-7213C972DE89}" type="presOf" srcId="{59AF560D-FA67-41D9-BBB0-82B61FE6F341}" destId="{587D8D7D-B32D-4E45-8DF3-D6016E6A7A5A}" srcOrd="1" destOrd="0" presId="urn:microsoft.com/office/officeart/2005/8/layout/cycle8"/>
    <dgm:cxn modelId="{4E38DB83-7C59-4A72-9B81-070AB1B04527}" type="presOf" srcId="{D0895706-9071-474A-955A-3E088D0DB869}" destId="{396F78CF-6E37-41FC-A339-EFE8BFFBF74B}" srcOrd="0" destOrd="0" presId="urn:microsoft.com/office/officeart/2005/8/layout/cycle8"/>
    <dgm:cxn modelId="{1CB657EF-3691-4CF2-814D-270E49A60690}" srcId="{086FD9F8-6B8C-4098-858B-668EA840F4AE}" destId="{993F028E-94EC-45F4-B836-A64269FB5062}" srcOrd="0" destOrd="0" parTransId="{F9F36674-C48C-47E4-9CCB-4D89C937BD20}" sibTransId="{75A6D689-79E2-4ACD-86F3-3AC47A08418D}"/>
    <dgm:cxn modelId="{00285F59-0CC9-4296-B060-9A01C89CF9A5}" type="presOf" srcId="{993F028E-94EC-45F4-B836-A64269FB5062}" destId="{A35E3FA4-CE06-43F7-96E1-B3ED221FAC60}" srcOrd="1" destOrd="0" presId="urn:microsoft.com/office/officeart/2005/8/layout/cycle8"/>
    <dgm:cxn modelId="{B3A4BFB8-646E-49BE-B1C7-BB78C0CF9771}" srcId="{086FD9F8-6B8C-4098-858B-668EA840F4AE}" destId="{D0895706-9071-474A-955A-3E088D0DB869}" srcOrd="1" destOrd="0" parTransId="{C23A3EFE-805B-45DC-B6AA-46FB5E557C42}" sibTransId="{C3AAA63E-A7F4-438A-BCD7-432F16A267E2}"/>
    <dgm:cxn modelId="{376EEF4E-6453-4B9B-8735-E23FEFCEC154}" srcId="{086FD9F8-6B8C-4098-858B-668EA840F4AE}" destId="{59AF560D-FA67-41D9-BBB0-82B61FE6F341}" srcOrd="2" destOrd="0" parTransId="{0970DCD1-035E-4517-B381-75EF3740E07E}" sibTransId="{0EDBA2C9-EE35-4B4B-813C-4B1A04D8B40D}"/>
    <dgm:cxn modelId="{A7804AD8-9EC1-4987-BE1C-6ADFE09AB202}" type="presParOf" srcId="{AB974533-83D5-4311-B66D-F33CC80B358F}" destId="{9E818FE5-61B7-49CE-A350-9960D4D27F59}" srcOrd="0" destOrd="0" presId="urn:microsoft.com/office/officeart/2005/8/layout/cycle8"/>
    <dgm:cxn modelId="{74173328-7BAA-43B7-AB32-5F4804B88DC4}" type="presParOf" srcId="{AB974533-83D5-4311-B66D-F33CC80B358F}" destId="{BEB157BD-D56B-4458-9CB9-A1F458943A83}" srcOrd="1" destOrd="0" presId="urn:microsoft.com/office/officeart/2005/8/layout/cycle8"/>
    <dgm:cxn modelId="{31C2AC3B-DD4C-4A00-8EDF-76F795316FC7}" type="presParOf" srcId="{AB974533-83D5-4311-B66D-F33CC80B358F}" destId="{7134AE70-CF27-4DE7-BAEB-00698BB1BF34}" srcOrd="2" destOrd="0" presId="urn:microsoft.com/office/officeart/2005/8/layout/cycle8"/>
    <dgm:cxn modelId="{C0761312-7440-4E3E-A2BC-B38C3566DCC8}" type="presParOf" srcId="{AB974533-83D5-4311-B66D-F33CC80B358F}" destId="{A35E3FA4-CE06-43F7-96E1-B3ED221FAC60}" srcOrd="3" destOrd="0" presId="urn:microsoft.com/office/officeart/2005/8/layout/cycle8"/>
    <dgm:cxn modelId="{39827AC1-6895-43BF-B07A-90F96C343221}" type="presParOf" srcId="{AB974533-83D5-4311-B66D-F33CC80B358F}" destId="{396F78CF-6E37-41FC-A339-EFE8BFFBF74B}" srcOrd="4" destOrd="0" presId="urn:microsoft.com/office/officeart/2005/8/layout/cycle8"/>
    <dgm:cxn modelId="{BEC2999F-E0AC-4E0B-B6EA-A3612474C722}" type="presParOf" srcId="{AB974533-83D5-4311-B66D-F33CC80B358F}" destId="{3C507CE1-2393-43CF-9882-BC61996E8E47}" srcOrd="5" destOrd="0" presId="urn:microsoft.com/office/officeart/2005/8/layout/cycle8"/>
    <dgm:cxn modelId="{A18A8D77-F952-47A3-8609-DB17B3EF873A}" type="presParOf" srcId="{AB974533-83D5-4311-B66D-F33CC80B358F}" destId="{18BBD0EC-A299-4550-BB85-FEE9ACD23127}" srcOrd="6" destOrd="0" presId="urn:microsoft.com/office/officeart/2005/8/layout/cycle8"/>
    <dgm:cxn modelId="{7B4898D0-D27E-476D-965D-93A943AADD02}" type="presParOf" srcId="{AB974533-83D5-4311-B66D-F33CC80B358F}" destId="{53DD71F4-64F6-4BA1-9A49-4205AA159AD4}" srcOrd="7" destOrd="0" presId="urn:microsoft.com/office/officeart/2005/8/layout/cycle8"/>
    <dgm:cxn modelId="{E902CCE8-8BA5-4B46-AD2E-720610DDAB3D}" type="presParOf" srcId="{AB974533-83D5-4311-B66D-F33CC80B358F}" destId="{F92B3480-9BEB-4766-AD9A-C8BC5B22C1A8}" srcOrd="8" destOrd="0" presId="urn:microsoft.com/office/officeart/2005/8/layout/cycle8"/>
    <dgm:cxn modelId="{63FC9C85-DD0A-4525-ABF6-A85471172757}" type="presParOf" srcId="{AB974533-83D5-4311-B66D-F33CC80B358F}" destId="{9A830C16-714C-4C49-8388-76536F3BE34A}" srcOrd="9" destOrd="0" presId="urn:microsoft.com/office/officeart/2005/8/layout/cycle8"/>
    <dgm:cxn modelId="{D5F00020-D43A-42BB-B671-FEC08F54DDC0}" type="presParOf" srcId="{AB974533-83D5-4311-B66D-F33CC80B358F}" destId="{81F383A5-06D2-4152-9D49-637C3E861560}" srcOrd="10" destOrd="0" presId="urn:microsoft.com/office/officeart/2005/8/layout/cycle8"/>
    <dgm:cxn modelId="{9F8A6949-25F7-4CB4-9CDB-96F8344332CB}" type="presParOf" srcId="{AB974533-83D5-4311-B66D-F33CC80B358F}" destId="{587D8D7D-B32D-4E45-8DF3-D6016E6A7A5A}" srcOrd="11" destOrd="0" presId="urn:microsoft.com/office/officeart/2005/8/layout/cycle8"/>
    <dgm:cxn modelId="{E2074865-1E11-4165-B108-5CF3DEDBDA90}" type="presParOf" srcId="{AB974533-83D5-4311-B66D-F33CC80B358F}" destId="{B0D40411-CB8F-4008-B30C-A494FA0733FD}" srcOrd="12" destOrd="0" presId="urn:microsoft.com/office/officeart/2005/8/layout/cycle8"/>
    <dgm:cxn modelId="{39A02793-A42A-417D-8390-85BC44575D7F}" type="presParOf" srcId="{AB974533-83D5-4311-B66D-F33CC80B358F}" destId="{23A0CA52-1B76-4680-986C-E3DFB15FC272}" srcOrd="13" destOrd="0" presId="urn:microsoft.com/office/officeart/2005/8/layout/cycle8"/>
    <dgm:cxn modelId="{D590833E-1BD3-49B6-8909-1DA1E962979E}" type="presParOf" srcId="{AB974533-83D5-4311-B66D-F33CC80B358F}" destId="{A59C2E96-6DA3-492D-B6F8-A75368A39DD5}"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818FE5-61B7-49CE-A350-9960D4D27F59}">
      <dsp:nvSpPr>
        <dsp:cNvPr id="0" name=""/>
        <dsp:cNvSpPr/>
      </dsp:nvSpPr>
      <dsp:spPr>
        <a:xfrm>
          <a:off x="2305370" y="267461"/>
          <a:ext cx="3456432" cy="3456432"/>
        </a:xfrm>
        <a:prstGeom prst="pie">
          <a:avLst>
            <a:gd name="adj1" fmla="val 16200000"/>
            <a:gd name="adj2" fmla="val 18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cs-CZ" sz="2700" kern="1200" dirty="0" smtClean="0"/>
            <a:t>orientace</a:t>
          </a:r>
          <a:endParaRPr lang="cs-CZ" sz="2700" kern="1200" dirty="0"/>
        </a:p>
      </dsp:txBody>
      <dsp:txXfrm>
        <a:off x="4126992" y="999896"/>
        <a:ext cx="1234440" cy="1028700"/>
      </dsp:txXfrm>
    </dsp:sp>
    <dsp:sp modelId="{396F78CF-6E37-41FC-A339-EFE8BFFBF74B}">
      <dsp:nvSpPr>
        <dsp:cNvPr id="0" name=""/>
        <dsp:cNvSpPr/>
      </dsp:nvSpPr>
      <dsp:spPr>
        <a:xfrm>
          <a:off x="2234184" y="390905"/>
          <a:ext cx="3456432" cy="3456432"/>
        </a:xfrm>
        <a:prstGeom prst="pie">
          <a:avLst>
            <a:gd name="adj1" fmla="val 1800000"/>
            <a:gd name="adj2" fmla="val 90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cs-CZ" sz="2700" kern="1200" dirty="0" smtClean="0"/>
            <a:t>habilitace</a:t>
          </a:r>
          <a:endParaRPr lang="cs-CZ" sz="2700" kern="1200" dirty="0"/>
        </a:p>
      </dsp:txBody>
      <dsp:txXfrm>
        <a:off x="3057144" y="2633472"/>
        <a:ext cx="1851660" cy="905256"/>
      </dsp:txXfrm>
    </dsp:sp>
    <dsp:sp modelId="{F92B3480-9BEB-4766-AD9A-C8BC5B22C1A8}">
      <dsp:nvSpPr>
        <dsp:cNvPr id="0" name=""/>
        <dsp:cNvSpPr/>
      </dsp:nvSpPr>
      <dsp:spPr>
        <a:xfrm>
          <a:off x="2162997" y="267461"/>
          <a:ext cx="3456432" cy="3456432"/>
        </a:xfrm>
        <a:prstGeom prst="pie">
          <a:avLst>
            <a:gd name="adj1" fmla="val 90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cs-CZ" sz="2700" kern="1200" dirty="0" smtClean="0"/>
            <a:t>motivace</a:t>
          </a:r>
          <a:endParaRPr lang="cs-CZ" sz="2700" kern="1200" dirty="0"/>
        </a:p>
      </dsp:txBody>
      <dsp:txXfrm>
        <a:off x="2563367" y="999896"/>
        <a:ext cx="1234440" cy="1028700"/>
      </dsp:txXfrm>
    </dsp:sp>
    <dsp:sp modelId="{B0D40411-CB8F-4008-B30C-A494FA0733FD}">
      <dsp:nvSpPr>
        <dsp:cNvPr id="0" name=""/>
        <dsp:cNvSpPr/>
      </dsp:nvSpPr>
      <dsp:spPr>
        <a:xfrm>
          <a:off x="2091685" y="53492"/>
          <a:ext cx="3884371" cy="388437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A0CA52-1B76-4680-986C-E3DFB15FC272}">
      <dsp:nvSpPr>
        <dsp:cNvPr id="0" name=""/>
        <dsp:cNvSpPr/>
      </dsp:nvSpPr>
      <dsp:spPr>
        <a:xfrm>
          <a:off x="2020214" y="176717"/>
          <a:ext cx="3884371" cy="388437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9C2E96-6DA3-492D-B6F8-A75368A39DD5}">
      <dsp:nvSpPr>
        <dsp:cNvPr id="0" name=""/>
        <dsp:cNvSpPr/>
      </dsp:nvSpPr>
      <dsp:spPr>
        <a:xfrm>
          <a:off x="1948743" y="53492"/>
          <a:ext cx="3884371" cy="388437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5EC1D4A-A796-47C3-A63E-CE236FB377E2}" type="datetimeFigureOut">
              <a:rPr lang="cs-CZ" smtClean="0"/>
              <a:pPr/>
              <a:t>9.12.2012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pPr/>
              <a:t>9.12.2012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pPr/>
              <a:t>9.12.2012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pPr/>
              <a:t>9.12.2012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
        <p:nvSpPr>
          <p:cNvPr id="8" name="Content Placeholder 7"/>
          <p:cNvSpPr>
            <a:spLocks noGrp="1"/>
          </p:cNvSpPr>
          <p:nvPr>
            <p:ph sz="quarter" idx="13"/>
          </p:nvPr>
        </p:nvSpPr>
        <p:spPr>
          <a:xfrm>
            <a:off x="609600" y="1600200"/>
            <a:ext cx="7924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pPr/>
              <a:t>9.12.2012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pPr/>
              <a:t>9.12.2012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95EC1D4A-A796-47C3-A63E-CE236FB377E2}" type="datetimeFigureOut">
              <a:rPr lang="cs-CZ" smtClean="0"/>
              <a:pPr/>
              <a:t>9.12.2012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5EC1D4A-A796-47C3-A63E-CE236FB377E2}" type="datetimeFigureOut">
              <a:rPr lang="cs-CZ" smtClean="0"/>
              <a:pPr/>
              <a:t>9.12.2012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pPr/>
              <a:t>9.12.2012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pPr/>
              <a:t>9.12.2012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pPr/>
              <a:t>9.12.2012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5EC1D4A-A796-47C3-A63E-CE236FB377E2}" type="datetimeFigureOut">
              <a:rPr lang="cs-CZ" smtClean="0"/>
              <a:pPr/>
              <a:t>9.12.2012</a:t>
            </a:fld>
            <a:endParaRPr lang="cs-CZ"/>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cs-CZ"/>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C57A5DF-1266-40EA-9282-1E66B9DE06C0}"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syx.cz/texty/ego-obranne-mechanismy.ph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itaty.net/autori/saint-antoine-de-exupe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Mgr. Zuzana </a:t>
            </a:r>
            <a:r>
              <a:rPr lang="cs-CZ" dirty="0" err="1" smtClean="0"/>
              <a:t>Kročáková</a:t>
            </a:r>
            <a:endParaRPr lang="cs-CZ" dirty="0"/>
          </a:p>
        </p:txBody>
      </p:sp>
      <p:sp>
        <p:nvSpPr>
          <p:cNvPr id="2" name="Nadpis 1"/>
          <p:cNvSpPr>
            <a:spLocks noGrp="1"/>
          </p:cNvSpPr>
          <p:nvPr>
            <p:ph type="ctrTitle"/>
          </p:nvPr>
        </p:nvSpPr>
        <p:spPr/>
        <p:txBody>
          <a:bodyPr/>
          <a:lstStyle/>
          <a:p>
            <a:r>
              <a:rPr lang="cs-CZ" dirty="0" smtClean="0"/>
              <a:t>Pedagogická psychologie</a:t>
            </a:r>
            <a:endParaRPr lang="cs-CZ" dirty="0"/>
          </a:p>
        </p:txBody>
      </p:sp>
    </p:spTree>
    <p:extLst>
      <p:ext uri="{BB962C8B-B14F-4D97-AF65-F5344CB8AC3E}">
        <p14:creationId xmlns="" xmlns:p14="http://schemas.microsoft.com/office/powerpoint/2010/main" val="2703602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609600" y="1600200"/>
            <a:ext cx="3733800" cy="4349080"/>
          </a:xfrm>
        </p:spPr>
        <p:txBody>
          <a:bodyPr>
            <a:normAutofit fontScale="92500" lnSpcReduction="20000"/>
          </a:bodyPr>
          <a:lstStyle/>
          <a:p>
            <a:pPr marL="0" indent="0">
              <a:buNone/>
            </a:pPr>
            <a:r>
              <a:rPr lang="cs-CZ" dirty="0" smtClean="0"/>
              <a:t>2. UČIVO</a:t>
            </a:r>
            <a:endParaRPr lang="cs-CZ" dirty="0"/>
          </a:p>
          <a:p>
            <a:r>
              <a:rPr lang="cs-CZ" dirty="0" smtClean="0"/>
              <a:t>přetěžování množstvím učiva</a:t>
            </a:r>
          </a:p>
          <a:p>
            <a:r>
              <a:rPr lang="cs-CZ" dirty="0" smtClean="0"/>
              <a:t>nemožnost zvládnout všechno učivo a zvládnout ho dobře</a:t>
            </a:r>
          </a:p>
          <a:p>
            <a:r>
              <a:rPr lang="cs-CZ" dirty="0" smtClean="0"/>
              <a:t>mnoho </a:t>
            </a:r>
            <a:r>
              <a:rPr lang="cs-CZ" dirty="0"/>
              <a:t>učiva a krátký čas</a:t>
            </a:r>
          </a:p>
          <a:p>
            <a:r>
              <a:rPr lang="cs-CZ" dirty="0"/>
              <a:t>náročnost učiva, </a:t>
            </a:r>
            <a:r>
              <a:rPr lang="cs-CZ" dirty="0" smtClean="0"/>
              <a:t>jeho zvládnutí je nad moje síly</a:t>
            </a:r>
          </a:p>
          <a:p>
            <a:r>
              <a:rPr lang="cs-CZ" dirty="0" smtClean="0"/>
              <a:t>množství a náročnost učiva mi berou volný čas</a:t>
            </a:r>
            <a:endParaRPr lang="cs-CZ" dirty="0"/>
          </a:p>
          <a:p>
            <a:r>
              <a:rPr lang="cs-CZ" dirty="0"/>
              <a:t>mezera v učivu/dovednostech, která znesnadňuje zvládnutí dalšího učiva</a:t>
            </a:r>
          </a:p>
          <a:p>
            <a:r>
              <a:rPr lang="cs-CZ" dirty="0"/>
              <a:t>nechápu, proč se ho mám </a:t>
            </a:r>
            <a:r>
              <a:rPr lang="cs-CZ" dirty="0" smtClean="0"/>
              <a:t>učit</a:t>
            </a:r>
          </a:p>
          <a:p>
            <a:r>
              <a:rPr lang="cs-CZ" dirty="0" smtClean="0"/>
              <a:t>co se naučím, stejně za pár dní zapomenu</a:t>
            </a:r>
          </a:p>
          <a:p>
            <a:r>
              <a:rPr lang="cs-CZ" dirty="0" smtClean="0"/>
              <a:t>teoretičnost </a:t>
            </a:r>
            <a:r>
              <a:rPr lang="cs-CZ" dirty="0"/>
              <a:t>a nepraktičnost </a:t>
            </a:r>
            <a:r>
              <a:rPr lang="cs-CZ" dirty="0" smtClean="0"/>
              <a:t>učiva</a:t>
            </a:r>
            <a:endParaRPr lang="cs-CZ" dirty="0"/>
          </a:p>
        </p:txBody>
      </p:sp>
      <p:sp>
        <p:nvSpPr>
          <p:cNvPr id="4" name="Zástupný symbol pro obsah 3"/>
          <p:cNvSpPr>
            <a:spLocks noGrp="1"/>
          </p:cNvSpPr>
          <p:nvPr>
            <p:ph sz="quarter" idx="14"/>
          </p:nvPr>
        </p:nvSpPr>
        <p:spPr/>
        <p:txBody>
          <a:bodyPr>
            <a:normAutofit fontScale="85000" lnSpcReduction="10000"/>
          </a:bodyPr>
          <a:lstStyle/>
          <a:p>
            <a:r>
              <a:rPr lang="cs-CZ" dirty="0" smtClean="0"/>
              <a:t>nedostatečné </a:t>
            </a:r>
            <a:r>
              <a:rPr lang="cs-CZ" dirty="0"/>
              <a:t>zapojení žáka „do děje“</a:t>
            </a:r>
          </a:p>
          <a:p>
            <a:r>
              <a:rPr lang="cs-CZ" dirty="0"/>
              <a:t>jsou servírovány výsledky a hotová řešení bez souvislostí a vazeb</a:t>
            </a:r>
          </a:p>
          <a:p>
            <a:r>
              <a:rPr lang="cs-CZ" dirty="0"/>
              <a:t>nesouhlasím s obsahem či pojetím učiva (je proti mému přesvědčení, hodnotovému žebříčku)</a:t>
            </a:r>
          </a:p>
          <a:p>
            <a:r>
              <a:rPr lang="cs-CZ" dirty="0"/>
              <a:t>problémy v jednom předmětu se přenášejí do vztahu k učení se i ke škole</a:t>
            </a:r>
          </a:p>
          <a:p>
            <a:r>
              <a:rPr lang="cs-CZ" dirty="0"/>
              <a:t>snowball efekt = nezvládnu jedno učivo, nezvládám navazující, snížení sebevědomí, pokles na sociálním žebříčku…</a:t>
            </a:r>
          </a:p>
          <a:p>
            <a:r>
              <a:rPr lang="cs-CZ" dirty="0"/>
              <a:t>předměty či učivo, o nichž vím, že je nikdy nebudu potřebovat</a:t>
            </a:r>
          </a:p>
          <a:p>
            <a:r>
              <a:rPr lang="cs-CZ" dirty="0"/>
              <a:t>na začátku školní docházky žáci vlastně už docela umějí, co se mají naučit, s časem podíl toho, co už měli zvládnuté předem, klesá</a:t>
            </a:r>
          </a:p>
          <a:p>
            <a:pPr marL="0" indent="0">
              <a:buNone/>
            </a:pPr>
            <a:endParaRPr lang="cs-CZ" dirty="0"/>
          </a:p>
        </p:txBody>
      </p:sp>
      <p:sp>
        <p:nvSpPr>
          <p:cNvPr id="2" name="Nadpis 1"/>
          <p:cNvSpPr>
            <a:spLocks noGrp="1"/>
          </p:cNvSpPr>
          <p:nvPr>
            <p:ph type="title"/>
          </p:nvPr>
        </p:nvSpPr>
        <p:spPr/>
        <p:txBody>
          <a:bodyPr/>
          <a:lstStyle/>
          <a:p>
            <a:r>
              <a:rPr lang="cs-CZ" dirty="0"/>
              <a:t>Proč se učení mění v mučení?</a:t>
            </a:r>
            <a:br>
              <a:rPr lang="cs-CZ" dirty="0"/>
            </a:br>
            <a:r>
              <a:rPr lang="cs-CZ" cap="none" dirty="0"/>
              <a:t>odpovědi z domácích úkolů</a:t>
            </a:r>
            <a:endParaRPr lang="cs-CZ" dirty="0"/>
          </a:p>
        </p:txBody>
      </p:sp>
    </p:spTree>
    <p:extLst>
      <p:ext uri="{BB962C8B-B14F-4D97-AF65-F5344CB8AC3E}">
        <p14:creationId xmlns="" xmlns:p14="http://schemas.microsoft.com/office/powerpoint/2010/main" val="764775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609600" y="1600200"/>
            <a:ext cx="3733800" cy="4565104"/>
          </a:xfrm>
        </p:spPr>
        <p:txBody>
          <a:bodyPr>
            <a:normAutofit fontScale="77500" lnSpcReduction="20000"/>
          </a:bodyPr>
          <a:lstStyle/>
          <a:p>
            <a:pPr marL="0" indent="0">
              <a:buNone/>
            </a:pPr>
            <a:r>
              <a:rPr lang="cs-CZ" dirty="0" smtClean="0"/>
              <a:t>3. RODIČE</a:t>
            </a:r>
            <a:endParaRPr lang="cs-CZ" dirty="0"/>
          </a:p>
          <a:p>
            <a:r>
              <a:rPr lang="cs-CZ" dirty="0" smtClean="0"/>
              <a:t>kárají za </a:t>
            </a:r>
            <a:r>
              <a:rPr lang="cs-CZ" dirty="0"/>
              <a:t>špatné </a:t>
            </a:r>
            <a:r>
              <a:rPr lang="cs-CZ" dirty="0" smtClean="0"/>
              <a:t>známky</a:t>
            </a:r>
          </a:p>
          <a:p>
            <a:r>
              <a:rPr lang="cs-CZ" dirty="0" smtClean="0"/>
              <a:t>předávají špatný postoj ke škole</a:t>
            </a:r>
          </a:p>
          <a:p>
            <a:r>
              <a:rPr lang="cs-CZ" dirty="0" smtClean="0"/>
              <a:t>kritizují učitele, znevažují je</a:t>
            </a:r>
          </a:p>
          <a:p>
            <a:r>
              <a:rPr lang="cs-CZ" dirty="0" smtClean="0"/>
              <a:t>berou  školní docházku, práci ve škole jako samozřejmou, nedodávají energii, nepodporují </a:t>
            </a:r>
          </a:p>
          <a:p>
            <a:r>
              <a:rPr lang="cs-CZ" dirty="0" smtClean="0"/>
              <a:t>převádějí školu jen na povinnosti, které kontrolují</a:t>
            </a:r>
          </a:p>
          <a:p>
            <a:r>
              <a:rPr lang="cs-CZ" dirty="0" smtClean="0"/>
              <a:t>všechno se točí jenom kolem školy, úkolů, prospěchu</a:t>
            </a:r>
          </a:p>
          <a:p>
            <a:r>
              <a:rPr lang="cs-CZ" dirty="0" smtClean="0"/>
              <a:t>mají vysoké nároky, dostát jim mě stojí většinu volného času</a:t>
            </a:r>
          </a:p>
          <a:p>
            <a:r>
              <a:rPr lang="cs-CZ" dirty="0" smtClean="0"/>
              <a:t>vyžadují dobré známky, abych jako jejich potomek „nedělal ostudu“</a:t>
            </a:r>
          </a:p>
          <a:p>
            <a:r>
              <a:rPr lang="cs-CZ" dirty="0" smtClean="0"/>
              <a:t>považují moji demotivaci a nechuť ke škole za „vývojově nezbytnou“ a nepomáhají mi</a:t>
            </a:r>
          </a:p>
          <a:p>
            <a:r>
              <a:rPr lang="cs-CZ" dirty="0" smtClean="0"/>
              <a:t>rodiče se nesnaží o lepší vztah dítěte ke studiu</a:t>
            </a:r>
          </a:p>
          <a:p>
            <a:r>
              <a:rPr lang="cs-CZ" dirty="0" smtClean="0"/>
              <a:t>špatné rodinné prostředí, žák nemá podmínky k učení</a:t>
            </a:r>
          </a:p>
        </p:txBody>
      </p:sp>
      <p:sp>
        <p:nvSpPr>
          <p:cNvPr id="4" name="Zástupný symbol pro obsah 3"/>
          <p:cNvSpPr>
            <a:spLocks noGrp="1"/>
          </p:cNvSpPr>
          <p:nvPr>
            <p:ph sz="quarter" idx="14"/>
          </p:nvPr>
        </p:nvSpPr>
        <p:spPr/>
        <p:txBody>
          <a:bodyPr>
            <a:normAutofit fontScale="92500" lnSpcReduction="10000"/>
          </a:bodyPr>
          <a:lstStyle/>
          <a:p>
            <a:pPr marL="0" indent="0">
              <a:buNone/>
            </a:pPr>
            <a:r>
              <a:rPr lang="cs-CZ" dirty="0"/>
              <a:t>4. HODNOCENÍ</a:t>
            </a:r>
          </a:p>
          <a:p>
            <a:r>
              <a:rPr lang="cs-CZ" dirty="0"/>
              <a:t>známkování jako prostředek rozřazování dětí na „lepší“ a „horší“</a:t>
            </a:r>
          </a:p>
          <a:p>
            <a:r>
              <a:rPr lang="cs-CZ" dirty="0" smtClean="0"/>
              <a:t>známky </a:t>
            </a:r>
            <a:r>
              <a:rPr lang="cs-CZ" dirty="0"/>
              <a:t>mě nemotivují</a:t>
            </a:r>
          </a:p>
          <a:p>
            <a:r>
              <a:rPr lang="cs-CZ" dirty="0"/>
              <a:t>hodnotí se výhradně výsledek, ne píle a snaha, ne pokrok a </a:t>
            </a:r>
            <a:r>
              <a:rPr lang="cs-CZ" dirty="0" smtClean="0"/>
              <a:t>postup</a:t>
            </a:r>
          </a:p>
          <a:p>
            <a:r>
              <a:rPr lang="cs-CZ" dirty="0" smtClean="0"/>
              <a:t>učitel je stavěn do role soudce, který určuje, co je dobře/špatně, ošklivé/hezké…</a:t>
            </a:r>
          </a:p>
          <a:p>
            <a:r>
              <a:rPr lang="cs-CZ" dirty="0" smtClean="0"/>
              <a:t>známkování neumožňuje vyjádřit, co se žákovi podařilo, neposkytuje mu rozvojovou zpětnou vazbu</a:t>
            </a:r>
          </a:p>
          <a:p>
            <a:r>
              <a:rPr lang="cs-CZ" dirty="0"/>
              <a:t>očekávám-li, že budu dostávat jedničky, a nedaří se mi to, ani když se snažím</a:t>
            </a:r>
          </a:p>
          <a:p>
            <a:endParaRPr lang="cs-CZ" dirty="0" smtClean="0"/>
          </a:p>
          <a:p>
            <a:endParaRPr lang="cs-CZ" dirty="0"/>
          </a:p>
          <a:p>
            <a:pPr marL="0" indent="0">
              <a:buNone/>
            </a:pPr>
            <a:endParaRPr lang="cs-CZ" dirty="0"/>
          </a:p>
        </p:txBody>
      </p:sp>
      <p:sp>
        <p:nvSpPr>
          <p:cNvPr id="2" name="Nadpis 1"/>
          <p:cNvSpPr>
            <a:spLocks noGrp="1"/>
          </p:cNvSpPr>
          <p:nvPr>
            <p:ph type="title"/>
          </p:nvPr>
        </p:nvSpPr>
        <p:spPr/>
        <p:txBody>
          <a:bodyPr/>
          <a:lstStyle/>
          <a:p>
            <a:r>
              <a:rPr lang="cs-CZ" dirty="0" smtClean="0"/>
              <a:t>Proč se učení mění v mučení?</a:t>
            </a:r>
            <a:br>
              <a:rPr lang="cs-CZ" dirty="0" smtClean="0"/>
            </a:br>
            <a:r>
              <a:rPr lang="cs-CZ" cap="none" dirty="0" smtClean="0"/>
              <a:t>odpovědi z domácích úkolů</a:t>
            </a:r>
            <a:endParaRPr lang="cs-CZ" cap="none" dirty="0"/>
          </a:p>
        </p:txBody>
      </p:sp>
    </p:spTree>
    <p:extLst>
      <p:ext uri="{BB962C8B-B14F-4D97-AF65-F5344CB8AC3E}">
        <p14:creationId xmlns="" xmlns:p14="http://schemas.microsoft.com/office/powerpoint/2010/main" val="158749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609600" y="1600200"/>
            <a:ext cx="3733800" cy="4853136"/>
          </a:xfrm>
        </p:spPr>
        <p:txBody>
          <a:bodyPr>
            <a:normAutofit/>
          </a:bodyPr>
          <a:lstStyle/>
          <a:p>
            <a:pPr marL="0" indent="0">
              <a:buNone/>
            </a:pPr>
            <a:r>
              <a:rPr lang="cs-CZ" sz="1400" dirty="0"/>
              <a:t>5. OSOBNÍ </a:t>
            </a:r>
            <a:r>
              <a:rPr lang="cs-CZ" sz="1400" dirty="0" smtClean="0"/>
              <a:t>DISPOZICE, POCITY, POSTOJE</a:t>
            </a:r>
            <a:endParaRPr lang="cs-CZ" sz="1400" dirty="0"/>
          </a:p>
          <a:p>
            <a:r>
              <a:rPr lang="cs-CZ" sz="1400" dirty="0" smtClean="0"/>
              <a:t>měl jsem nereálné iluze o tom, jak bude výuka probíhat</a:t>
            </a:r>
          </a:p>
          <a:p>
            <a:r>
              <a:rPr lang="cs-CZ" sz="1400" dirty="0" smtClean="0"/>
              <a:t>učí </a:t>
            </a:r>
            <a:r>
              <a:rPr lang="cs-CZ" sz="1400" dirty="0"/>
              <a:t>se mi obtížněji než ostatním</a:t>
            </a:r>
          </a:p>
          <a:p>
            <a:r>
              <a:rPr lang="cs-CZ" sz="1400" dirty="0"/>
              <a:t>mám vlohy pro nějaké předměty a pro jiné ne, ty se mi učí obtížně</a:t>
            </a:r>
          </a:p>
          <a:p>
            <a:r>
              <a:rPr lang="cs-CZ" sz="1400" dirty="0"/>
              <a:t>nemožnost vybrat si profilaci už na ZŠ, a tím se vyhnout předmětům, které mi nejdou</a:t>
            </a:r>
          </a:p>
          <a:p>
            <a:r>
              <a:rPr lang="cs-CZ" sz="1400" dirty="0"/>
              <a:t>pomalejší tempo; nestačím ostatním spolužákům či </a:t>
            </a:r>
            <a:r>
              <a:rPr lang="cs-CZ" sz="1400" dirty="0" smtClean="0"/>
              <a:t>vyučujícímu</a:t>
            </a:r>
          </a:p>
          <a:p>
            <a:r>
              <a:rPr lang="cs-CZ" sz="1400" dirty="0" smtClean="0"/>
              <a:t>čím je žák starší, tím hůř se učí</a:t>
            </a:r>
          </a:p>
          <a:p>
            <a:r>
              <a:rPr lang="cs-CZ" sz="1400" dirty="0" smtClean="0"/>
              <a:t>mám pocit, že stejně nic neumím</a:t>
            </a:r>
          </a:p>
          <a:p>
            <a:r>
              <a:rPr lang="cs-CZ" sz="1400" dirty="0" smtClean="0"/>
              <a:t>vývoj vlastních názorů, menší respekt k autoritám</a:t>
            </a:r>
          </a:p>
          <a:p>
            <a:pPr marL="0" indent="0">
              <a:buNone/>
            </a:pPr>
            <a:endParaRPr lang="cs-CZ" sz="1100" dirty="0"/>
          </a:p>
          <a:p>
            <a:pPr marL="0" indent="0">
              <a:buNone/>
            </a:pPr>
            <a:endParaRPr lang="cs-CZ" sz="1100" dirty="0"/>
          </a:p>
        </p:txBody>
      </p:sp>
      <p:sp>
        <p:nvSpPr>
          <p:cNvPr id="4" name="Zástupný symbol pro obsah 3"/>
          <p:cNvSpPr>
            <a:spLocks noGrp="1"/>
          </p:cNvSpPr>
          <p:nvPr>
            <p:ph sz="quarter" idx="14"/>
          </p:nvPr>
        </p:nvSpPr>
        <p:spPr>
          <a:xfrm>
            <a:off x="4800600" y="1600200"/>
            <a:ext cx="3733800" cy="4637112"/>
          </a:xfrm>
        </p:spPr>
        <p:txBody>
          <a:bodyPr>
            <a:noAutofit/>
          </a:bodyPr>
          <a:lstStyle/>
          <a:p>
            <a:r>
              <a:rPr lang="cs-CZ" sz="1400" dirty="0"/>
              <a:t>nástup puberty a přesun zájmů do jiných oblastí</a:t>
            </a:r>
          </a:p>
          <a:p>
            <a:r>
              <a:rPr lang="cs-CZ" sz="1400" dirty="0"/>
              <a:t>zažívám-li opakovaný neúspěch, demotivuje mne to</a:t>
            </a:r>
          </a:p>
          <a:p>
            <a:r>
              <a:rPr lang="cs-CZ" sz="1400" dirty="0"/>
              <a:t>pocit „</a:t>
            </a:r>
            <a:r>
              <a:rPr lang="cs-CZ" sz="1400" dirty="0" err="1"/>
              <a:t>musu</a:t>
            </a:r>
            <a:r>
              <a:rPr lang="cs-CZ" sz="1400" dirty="0"/>
              <a:t>“, povinnost, co musím, nedělám už z principu (např. povinná četba)</a:t>
            </a:r>
          </a:p>
          <a:p>
            <a:r>
              <a:rPr lang="cs-CZ" sz="1400" dirty="0"/>
              <a:t>zvolím si pro sebe nevyhovující styl učení, neumím se učit</a:t>
            </a:r>
          </a:p>
          <a:p>
            <a:r>
              <a:rPr lang="cs-CZ" sz="1400" dirty="0"/>
              <a:t>učeními už nejde „samo“</a:t>
            </a:r>
          </a:p>
          <a:p>
            <a:r>
              <a:rPr lang="cs-CZ" sz="1400" dirty="0"/>
              <a:t>vybral jsem si špatnou školu</a:t>
            </a:r>
          </a:p>
          <a:p>
            <a:r>
              <a:rPr lang="cs-CZ" sz="1400" dirty="0"/>
              <a:t>musím překonávat SPU</a:t>
            </a:r>
          </a:p>
          <a:p>
            <a:r>
              <a:rPr lang="cs-CZ" sz="1400" dirty="0"/>
              <a:t>život se ukazuje být jiným, než jak ho ukazuje škola</a:t>
            </a:r>
          </a:p>
          <a:p>
            <a:pPr marL="0" indent="0">
              <a:buNone/>
            </a:pPr>
            <a:endParaRPr lang="cs-CZ" sz="1000" dirty="0"/>
          </a:p>
        </p:txBody>
      </p:sp>
      <p:sp>
        <p:nvSpPr>
          <p:cNvPr id="2" name="Nadpis 1"/>
          <p:cNvSpPr>
            <a:spLocks noGrp="1"/>
          </p:cNvSpPr>
          <p:nvPr>
            <p:ph type="title"/>
          </p:nvPr>
        </p:nvSpPr>
        <p:spPr/>
        <p:txBody>
          <a:bodyPr/>
          <a:lstStyle/>
          <a:p>
            <a:r>
              <a:rPr lang="cs-CZ" dirty="0"/>
              <a:t>Proč se učení mění v mučení?</a:t>
            </a:r>
            <a:br>
              <a:rPr lang="cs-CZ" dirty="0"/>
            </a:br>
            <a:r>
              <a:rPr lang="cs-CZ" cap="none" dirty="0"/>
              <a:t>odpovědi z domácích úkolů</a:t>
            </a:r>
            <a:endParaRPr lang="cs-CZ" dirty="0"/>
          </a:p>
        </p:txBody>
      </p:sp>
    </p:spTree>
    <p:extLst>
      <p:ext uri="{BB962C8B-B14F-4D97-AF65-F5344CB8AC3E}">
        <p14:creationId xmlns="" xmlns:p14="http://schemas.microsoft.com/office/powerpoint/2010/main" val="2771196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609600" y="1600200"/>
            <a:ext cx="3733800" cy="4853136"/>
          </a:xfrm>
        </p:spPr>
        <p:txBody>
          <a:bodyPr>
            <a:normAutofit/>
          </a:bodyPr>
          <a:lstStyle/>
          <a:p>
            <a:pPr marL="0" indent="0">
              <a:buNone/>
            </a:pPr>
            <a:r>
              <a:rPr lang="cs-CZ" sz="1400" dirty="0"/>
              <a:t>6. KOLEKTIV a ostatní</a:t>
            </a:r>
          </a:p>
          <a:p>
            <a:r>
              <a:rPr lang="cs-CZ" sz="1600" dirty="0"/>
              <a:t>ostatní mne považují za šprta, učení mě vyřazuje z kolektivu</a:t>
            </a:r>
          </a:p>
          <a:p>
            <a:r>
              <a:rPr lang="cs-CZ" sz="1600" dirty="0"/>
              <a:t>přejímání názoru na školu od starších spolužáků</a:t>
            </a:r>
          </a:p>
          <a:p>
            <a:r>
              <a:rPr lang="cs-CZ" sz="1600" dirty="0"/>
              <a:t>velmi rozdílná úroveň připravenosti, schopností, tempa apod. žáků ve třídě</a:t>
            </a:r>
          </a:p>
          <a:p>
            <a:r>
              <a:rPr lang="cs-CZ" sz="1600" dirty="0" smtClean="0"/>
              <a:t>nepříjemné </a:t>
            </a:r>
            <a:r>
              <a:rPr lang="cs-CZ" sz="1600" dirty="0"/>
              <a:t>klima ve třídě, ve škole</a:t>
            </a:r>
          </a:p>
          <a:p>
            <a:r>
              <a:rPr lang="cs-CZ" sz="1600" dirty="0"/>
              <a:t>musím pracovat ve skupině vrstevníků, kterou jsem si přirozeně nevybral</a:t>
            </a:r>
          </a:p>
          <a:p>
            <a:pPr marL="0" indent="0">
              <a:buNone/>
            </a:pPr>
            <a:endParaRPr lang="cs-CZ" sz="1100" dirty="0"/>
          </a:p>
          <a:p>
            <a:pPr marL="0" indent="0">
              <a:buNone/>
            </a:pPr>
            <a:endParaRPr lang="cs-CZ" sz="1100" dirty="0"/>
          </a:p>
        </p:txBody>
      </p:sp>
      <p:sp>
        <p:nvSpPr>
          <p:cNvPr id="4" name="Zástupný symbol pro obsah 3"/>
          <p:cNvSpPr>
            <a:spLocks noGrp="1"/>
          </p:cNvSpPr>
          <p:nvPr>
            <p:ph sz="quarter" idx="14"/>
          </p:nvPr>
        </p:nvSpPr>
        <p:spPr>
          <a:xfrm>
            <a:off x="4800600" y="1600200"/>
            <a:ext cx="3733800" cy="4637112"/>
          </a:xfrm>
        </p:spPr>
        <p:txBody>
          <a:bodyPr>
            <a:noAutofit/>
          </a:bodyPr>
          <a:lstStyle/>
          <a:p>
            <a:pPr marL="0" indent="0">
              <a:buNone/>
            </a:pPr>
            <a:r>
              <a:rPr lang="cs-CZ" sz="1200" dirty="0"/>
              <a:t>7. SYSTÉM ŠKOLSTVÍ</a:t>
            </a:r>
          </a:p>
          <a:p>
            <a:r>
              <a:rPr lang="cs-CZ" sz="1200" dirty="0"/>
              <a:t>škola nerespektuje žákovu potřebu hrát si, odpočívat, hýbat se, být aktivní – pokud to žák dělá, je trestán, a to jej demotivuje</a:t>
            </a:r>
          </a:p>
          <a:p>
            <a:r>
              <a:rPr lang="cs-CZ" sz="1200" dirty="0"/>
              <a:t>když něco zdárně dokončím a zvládnu, přibude další </a:t>
            </a:r>
            <a:r>
              <a:rPr lang="cs-CZ" sz="1200" dirty="0" smtClean="0"/>
              <a:t>práce, </a:t>
            </a:r>
            <a:r>
              <a:rPr lang="cs-CZ" sz="1200" dirty="0"/>
              <a:t>další množství informací</a:t>
            </a:r>
          </a:p>
          <a:p>
            <a:r>
              <a:rPr lang="cs-CZ" sz="1200" dirty="0"/>
              <a:t>povinná školní docházka je neustálé pracovní vytížení</a:t>
            </a:r>
          </a:p>
          <a:p>
            <a:r>
              <a:rPr lang="cs-CZ" sz="1200" dirty="0"/>
              <a:t>žáci mají málokdy možnost volby, zda něco chtějí dělat</a:t>
            </a:r>
          </a:p>
          <a:p>
            <a:r>
              <a:rPr lang="cs-CZ" sz="1200" dirty="0"/>
              <a:t>žákům je prokazováno méně respektu, přitom se od nich maximální respekt vyžaduje (což dosud nepoznali, v rodině to tak nebývá)</a:t>
            </a:r>
          </a:p>
          <a:p>
            <a:r>
              <a:rPr lang="cs-CZ" sz="1200" dirty="0"/>
              <a:t>školy jsou převážně výkonnostně zaměřeny</a:t>
            </a:r>
          </a:p>
          <a:p>
            <a:r>
              <a:rPr lang="cs-CZ" sz="1200" dirty="0"/>
              <a:t>jsou stanovené nároky, co přesně a kdy se máte učit</a:t>
            </a:r>
          </a:p>
          <a:p>
            <a:r>
              <a:rPr lang="cs-CZ" sz="1200" dirty="0" smtClean="0"/>
              <a:t>nikoho </a:t>
            </a:r>
            <a:r>
              <a:rPr lang="cs-CZ" sz="1200" dirty="0"/>
              <a:t>nezajímá náš názor</a:t>
            </a:r>
          </a:p>
          <a:p>
            <a:pPr marL="0" indent="0">
              <a:buNone/>
            </a:pPr>
            <a:endParaRPr lang="cs-CZ" sz="1000" dirty="0"/>
          </a:p>
        </p:txBody>
      </p:sp>
      <p:sp>
        <p:nvSpPr>
          <p:cNvPr id="2" name="Nadpis 1"/>
          <p:cNvSpPr>
            <a:spLocks noGrp="1"/>
          </p:cNvSpPr>
          <p:nvPr>
            <p:ph type="title"/>
          </p:nvPr>
        </p:nvSpPr>
        <p:spPr/>
        <p:txBody>
          <a:bodyPr/>
          <a:lstStyle/>
          <a:p>
            <a:r>
              <a:rPr lang="cs-CZ" dirty="0"/>
              <a:t>Proč se učení mění v mučení?</a:t>
            </a:r>
            <a:br>
              <a:rPr lang="cs-CZ" dirty="0"/>
            </a:br>
            <a:r>
              <a:rPr lang="cs-CZ" cap="none" dirty="0"/>
              <a:t>odpovědi z domácích úkolů</a:t>
            </a:r>
            <a:endParaRPr lang="cs-CZ" dirty="0"/>
          </a:p>
        </p:txBody>
      </p:sp>
    </p:spTree>
    <p:extLst>
      <p:ext uri="{BB962C8B-B14F-4D97-AF65-F5344CB8AC3E}">
        <p14:creationId xmlns="" xmlns:p14="http://schemas.microsoft.com/office/powerpoint/2010/main" val="444066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má škola hodnotit výkon?</a:t>
            </a:r>
            <a:endParaRPr lang="cs-CZ" dirty="0"/>
          </a:p>
        </p:txBody>
      </p:sp>
      <p:pic>
        <p:nvPicPr>
          <p:cNvPr id="4" name="Zástupný symbol pro obsah 3"/>
          <p:cNvPicPr>
            <a:picLocks noGrp="1" noChangeAspect="1"/>
          </p:cNvPicPr>
          <p:nvPr>
            <p:ph sz="quarter" idx="13"/>
          </p:nvPr>
        </p:nvPicPr>
        <p:blipFill>
          <a:blip r:embed="rId2" cstate="print">
            <a:extLst>
              <a:ext uri="{28A0092B-C50C-407E-A947-70E740481C1C}">
                <a14:useLocalDpi xmlns="" xmlns:a14="http://schemas.microsoft.com/office/drawing/2010/main" val="0"/>
              </a:ext>
            </a:extLst>
          </a:blip>
          <a:stretch>
            <a:fillRect/>
          </a:stretch>
        </p:blipFill>
        <p:spPr>
          <a:xfrm>
            <a:off x="899592" y="1600200"/>
            <a:ext cx="7200799" cy="47091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094212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hodnotíme?</a:t>
            </a:r>
            <a:br>
              <a:rPr lang="cs-CZ" dirty="0" smtClean="0"/>
            </a:br>
            <a:r>
              <a:rPr lang="cs-CZ" dirty="0" smtClean="0"/>
              <a:t>				Proč zrovna tohle?</a:t>
            </a:r>
            <a:endParaRPr lang="cs-CZ" dirty="0"/>
          </a:p>
        </p:txBody>
      </p:sp>
      <p:sp>
        <p:nvSpPr>
          <p:cNvPr id="3" name="Zástupný symbol pro obsah 2"/>
          <p:cNvSpPr>
            <a:spLocks noGrp="1"/>
          </p:cNvSpPr>
          <p:nvPr>
            <p:ph sz="quarter" idx="13"/>
          </p:nvPr>
        </p:nvSpPr>
        <p:spPr/>
        <p:txBody>
          <a:bodyPr/>
          <a:lstStyle/>
          <a:p>
            <a:pPr marL="0" indent="0">
              <a:buNone/>
            </a:pPr>
            <a:r>
              <a:rPr lang="cs-CZ" sz="3600" dirty="0"/>
              <a:t>Každý je génius. </a:t>
            </a:r>
            <a:br>
              <a:rPr lang="cs-CZ" sz="3600" dirty="0"/>
            </a:br>
            <a:r>
              <a:rPr lang="cs-CZ" sz="3600" dirty="0"/>
              <a:t>Ale pokud budete posuzovat rybu podle její schopnosti vylézt na strom, bude celý svůj život žít s vědomím, že je neschopná.</a:t>
            </a:r>
            <a:r>
              <a:rPr lang="cs-CZ" dirty="0"/>
              <a:t/>
            </a:r>
            <a:br>
              <a:rPr lang="cs-CZ" dirty="0"/>
            </a:br>
            <a:r>
              <a:rPr lang="cs-CZ" dirty="0" smtClean="0"/>
              <a:t>							* </a:t>
            </a:r>
            <a:r>
              <a:rPr lang="cs-CZ" dirty="0"/>
              <a:t>Albert Einstein</a:t>
            </a:r>
            <a:br>
              <a:rPr lang="cs-CZ" dirty="0"/>
            </a:br>
            <a:endParaRPr lang="cs-CZ" dirty="0"/>
          </a:p>
        </p:txBody>
      </p:sp>
    </p:spTree>
    <p:extLst>
      <p:ext uri="{BB962C8B-B14F-4D97-AF65-F5344CB8AC3E}">
        <p14:creationId xmlns="" xmlns:p14="http://schemas.microsoft.com/office/powerpoint/2010/main" val="2472359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ÚSPĚŠNOST </a:t>
            </a:r>
            <a:r>
              <a:rPr lang="cs-CZ" cap="none" dirty="0" smtClean="0"/>
              <a:t>vs.</a:t>
            </a:r>
            <a:r>
              <a:rPr lang="cs-CZ" dirty="0" smtClean="0"/>
              <a:t> NEÚSPĚŠNOST</a:t>
            </a:r>
            <a:endParaRPr lang="cs-CZ" dirty="0"/>
          </a:p>
        </p:txBody>
      </p:sp>
      <p:sp>
        <p:nvSpPr>
          <p:cNvPr id="3" name="Zástupný symbol pro obsah 2"/>
          <p:cNvSpPr>
            <a:spLocks noGrp="1"/>
          </p:cNvSpPr>
          <p:nvPr>
            <p:ph sz="quarter" idx="13"/>
          </p:nvPr>
        </p:nvSpPr>
        <p:spPr/>
        <p:txBody>
          <a:bodyPr>
            <a:normAutofit/>
          </a:bodyPr>
          <a:lstStyle/>
          <a:p>
            <a:r>
              <a:rPr lang="cs-CZ" sz="2800" dirty="0" smtClean="0"/>
              <a:t>Kdo je ve škole úspěšný? Kdo neúspěšný?</a:t>
            </a:r>
          </a:p>
          <a:p>
            <a:r>
              <a:rPr lang="cs-CZ" sz="2800" dirty="0" smtClean="0"/>
              <a:t>Je objektivní hledisko rozhodující?</a:t>
            </a:r>
          </a:p>
          <a:p>
            <a:r>
              <a:rPr lang="cs-CZ" sz="2800" dirty="0" smtClean="0"/>
              <a:t>Tři oblasti úspěchu:</a:t>
            </a:r>
          </a:p>
          <a:p>
            <a:pPr lvl="6"/>
            <a:r>
              <a:rPr lang="cs-CZ" sz="2800" dirty="0"/>
              <a:t>zvládání učiva </a:t>
            </a:r>
            <a:endParaRPr lang="cs-CZ" sz="2800" dirty="0" smtClean="0"/>
          </a:p>
          <a:p>
            <a:pPr lvl="6"/>
            <a:r>
              <a:rPr lang="cs-CZ" sz="2800" dirty="0" smtClean="0"/>
              <a:t>dodržování pravidel (chování)</a:t>
            </a:r>
          </a:p>
          <a:p>
            <a:pPr lvl="6"/>
            <a:r>
              <a:rPr lang="cs-CZ" sz="2800" dirty="0" smtClean="0"/>
              <a:t>vztahy s ostatními</a:t>
            </a:r>
            <a:endParaRPr lang="cs-CZ" sz="2800" dirty="0"/>
          </a:p>
        </p:txBody>
      </p:sp>
    </p:spTree>
    <p:extLst>
      <p:ext uri="{BB962C8B-B14F-4D97-AF65-F5344CB8AC3E}">
        <p14:creationId xmlns="" xmlns:p14="http://schemas.microsoft.com/office/powerpoint/2010/main" val="4110411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se děje, zažívá-li žák opakovaně neúspěch?</a:t>
            </a:r>
            <a:endParaRPr lang="cs-CZ" dirty="0"/>
          </a:p>
        </p:txBody>
      </p:sp>
      <p:sp>
        <p:nvSpPr>
          <p:cNvPr id="3" name="Zástupný symbol pro obsah 2"/>
          <p:cNvSpPr>
            <a:spLocks noGrp="1"/>
          </p:cNvSpPr>
          <p:nvPr>
            <p:ph sz="quarter" idx="13"/>
          </p:nvPr>
        </p:nvSpPr>
        <p:spPr/>
        <p:txBody>
          <a:bodyPr/>
          <a:lstStyle/>
          <a:p>
            <a:r>
              <a:rPr lang="cs-CZ" dirty="0" smtClean="0"/>
              <a:t>Jedním z pochopitelných důsledků je </a:t>
            </a:r>
            <a:r>
              <a:rPr lang="cs-CZ" dirty="0" smtClean="0">
                <a:solidFill>
                  <a:srgbClr val="FFC000"/>
                </a:solidFill>
              </a:rPr>
              <a:t>demotivace</a:t>
            </a:r>
            <a:r>
              <a:rPr lang="cs-CZ" dirty="0" smtClean="0"/>
              <a:t>. Ta se může týkat nejprve jednoho předmětu a postupně se „šířit“. </a:t>
            </a:r>
          </a:p>
          <a:p>
            <a:pPr>
              <a:buNone/>
            </a:pPr>
            <a:r>
              <a:rPr lang="cs-CZ" dirty="0" smtClean="0"/>
              <a:t>Pokud většina vašich známek patří mezi ty horší, pokud vás učitel nepochválí, dokonce vámi straší ostatní žáky (</a:t>
            </a:r>
            <a:r>
              <a:rPr lang="cs-CZ" i="1" dirty="0" smtClean="0"/>
              <a:t>To chceš dopadnout jako Jarda?</a:t>
            </a:r>
            <a:r>
              <a:rPr lang="cs-CZ" dirty="0" smtClean="0"/>
              <a:t>), pokud sami vnímáte, že vám to nejde, že tomu nerozumíte a nestíháte, nejprve se asi budete snažit zvýšit úsilí, ale pokud to nebude mít efekt, nakonec to vzdáte a přestanete se snažit.</a:t>
            </a:r>
          </a:p>
          <a:p>
            <a:r>
              <a:rPr lang="cs-CZ" dirty="0" smtClean="0"/>
              <a:t>Zážitek neúspěchu téměř vždy vyvolá </a:t>
            </a:r>
            <a:r>
              <a:rPr lang="cs-CZ" dirty="0" smtClean="0">
                <a:solidFill>
                  <a:srgbClr val="FFC000"/>
                </a:solidFill>
              </a:rPr>
              <a:t>frustraci</a:t>
            </a:r>
            <a:r>
              <a:rPr lang="cs-CZ" dirty="0" smtClean="0"/>
              <a:t> (často doprovázenou snížením ega). Na frustraci jedinec reaguje některým z </a:t>
            </a:r>
            <a:r>
              <a:rPr lang="cs-CZ" u="sng" dirty="0" smtClean="0"/>
              <a:t>obranných frustračních </a:t>
            </a:r>
            <a:r>
              <a:rPr lang="cs-CZ" dirty="0" smtClean="0"/>
              <a:t>mechanismů (více např. na </a:t>
            </a:r>
            <a:r>
              <a:rPr lang="cs-CZ" dirty="0" smtClean="0">
                <a:hlinkClick r:id="rId2"/>
              </a:rPr>
              <a:t>http://www.</a:t>
            </a:r>
            <a:r>
              <a:rPr lang="cs-CZ" dirty="0" err="1" smtClean="0">
                <a:hlinkClick r:id="rId2"/>
              </a:rPr>
              <a:t>psyx.cz</a:t>
            </a:r>
            <a:r>
              <a:rPr lang="cs-CZ" dirty="0" smtClean="0">
                <a:hlinkClick r:id="rId2"/>
              </a:rPr>
              <a:t>/texty/ego-</a:t>
            </a:r>
            <a:r>
              <a:rPr lang="cs-CZ" dirty="0" err="1" smtClean="0">
                <a:hlinkClick r:id="rId2"/>
              </a:rPr>
              <a:t>obranne</a:t>
            </a:r>
            <a:r>
              <a:rPr lang="cs-CZ" dirty="0" smtClean="0">
                <a:hlinkClick r:id="rId2"/>
              </a:rPr>
              <a:t>-mechanismy.</a:t>
            </a:r>
            <a:r>
              <a:rPr lang="cs-CZ" dirty="0" err="1" smtClean="0">
                <a:hlinkClick r:id="rId2"/>
              </a:rPr>
              <a:t>php</a:t>
            </a:r>
            <a:r>
              <a:rPr lang="cs-CZ" dirty="0" smtClean="0"/>
              <a:t>)</a:t>
            </a:r>
          </a:p>
          <a:p>
            <a:pPr>
              <a:buNone/>
            </a:pPr>
            <a:r>
              <a:rPr lang="cs-CZ" dirty="0" smtClean="0"/>
              <a:t>Chování vedené těmito mechanismy pak ve škole často působí jako nekázeň a porušování pravidel. Netvrdím, že pokud je žákovo chování vedené frustrací, měli bychom ho ignorovat a netrestat, např. fyzickou agresi obrácenou ven určitě nejde přejít, ale měli bychom vzít do úvahy, že reakce na frustraci je nutná a žák nějak reagovat „musí“. Lze jej ale kultivovat a vést k obranných mechanismům, které jsou společensky přijatelnější.</a:t>
            </a:r>
            <a:endParaRPr lang="cs-CZ" dirty="0"/>
          </a:p>
        </p:txBody>
      </p:sp>
    </p:spTree>
    <p:extLst>
      <p:ext uri="{BB962C8B-B14F-4D97-AF65-F5344CB8AC3E}">
        <p14:creationId xmlns="" xmlns:p14="http://schemas.microsoft.com/office/powerpoint/2010/main" val="3736931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působí různé prostředky udržující kázeň?</a:t>
            </a:r>
            <a:endParaRPr lang="cs-CZ" dirty="0"/>
          </a:p>
        </p:txBody>
      </p:sp>
      <p:sp>
        <p:nvSpPr>
          <p:cNvPr id="3" name="Zástupný symbol pro obsah 2"/>
          <p:cNvSpPr>
            <a:spLocks noGrp="1"/>
          </p:cNvSpPr>
          <p:nvPr>
            <p:ph sz="quarter" idx="13"/>
          </p:nvPr>
        </p:nvSpPr>
        <p:spPr/>
        <p:txBody>
          <a:bodyPr numCol="1">
            <a:normAutofit fontScale="85000" lnSpcReduction="10000"/>
          </a:bodyPr>
          <a:lstStyle/>
          <a:p>
            <a:pPr marL="0" indent="0">
              <a:buNone/>
            </a:pPr>
            <a:r>
              <a:rPr lang="cs-CZ" dirty="0" smtClean="0"/>
              <a:t>Co to udělá se žákem? </a:t>
            </a:r>
          </a:p>
          <a:p>
            <a:pPr marL="0" indent="0">
              <a:buNone/>
            </a:pPr>
            <a:r>
              <a:rPr lang="cs-CZ" dirty="0"/>
              <a:t>	</a:t>
            </a:r>
            <a:r>
              <a:rPr lang="cs-CZ" dirty="0" smtClean="0"/>
              <a:t>Co udělá s ostatními?</a:t>
            </a:r>
          </a:p>
          <a:p>
            <a:pPr marL="0" indent="0">
              <a:buNone/>
            </a:pPr>
            <a:r>
              <a:rPr lang="cs-CZ" dirty="0"/>
              <a:t>	</a:t>
            </a:r>
            <a:r>
              <a:rPr lang="cs-CZ" dirty="0" smtClean="0"/>
              <a:t>	Co to udělá se mnou?</a:t>
            </a:r>
          </a:p>
          <a:p>
            <a:r>
              <a:rPr lang="cs-CZ" dirty="0" smtClean="0"/>
              <a:t>Ještě než začnete učit, měli byste přemýšlet o škále trestů, které máte jako učitel k dispozici a vybrat pro sebe ty, které považujete za účinné, vhodné a přijatelné. Pak nemusíte při výuce vybírat ad hoc z trestů, které používali vaši učitelé.</a:t>
            </a:r>
          </a:p>
          <a:p>
            <a:r>
              <a:rPr lang="cs-CZ" dirty="0" smtClean="0"/>
              <a:t>Uvědomte si, že tím, jak žáky trestáte jim zároveň ukazujete, jak se takové situace řeší a co je přijatelné.</a:t>
            </a:r>
          </a:p>
          <a:p>
            <a:pPr>
              <a:buNone/>
            </a:pPr>
            <a:r>
              <a:rPr lang="cs-CZ" dirty="0" smtClean="0"/>
              <a:t>Vhodný trest </a:t>
            </a:r>
          </a:p>
          <a:p>
            <a:r>
              <a:rPr lang="cs-CZ" dirty="0" smtClean="0"/>
              <a:t>neponižuje, neuráží, nebere žákovi důstojnost</a:t>
            </a:r>
          </a:p>
          <a:p>
            <a:r>
              <a:rPr lang="cs-CZ" dirty="0" smtClean="0"/>
              <a:t>netrestá nevinné</a:t>
            </a:r>
          </a:p>
          <a:p>
            <a:r>
              <a:rPr lang="cs-CZ" dirty="0" smtClean="0"/>
              <a:t>není agresivní</a:t>
            </a:r>
          </a:p>
          <a:p>
            <a:r>
              <a:rPr lang="cs-CZ" dirty="0" smtClean="0"/>
              <a:t>netrestá známkou</a:t>
            </a:r>
          </a:p>
          <a:p>
            <a:r>
              <a:rPr lang="cs-CZ" dirty="0" smtClean="0"/>
              <a:t>co nejvíce napravuje škody</a:t>
            </a:r>
          </a:p>
          <a:p>
            <a:pPr>
              <a:buNone/>
            </a:pPr>
            <a:endParaRPr lang="cs-CZ" dirty="0" smtClean="0"/>
          </a:p>
          <a:p>
            <a:endParaRPr lang="cs-CZ" dirty="0"/>
          </a:p>
        </p:txBody>
      </p:sp>
    </p:spTree>
    <p:extLst>
      <p:ext uri="{BB962C8B-B14F-4D97-AF65-F5344CB8AC3E}">
        <p14:creationId xmlns="" xmlns:p14="http://schemas.microsoft.com/office/powerpoint/2010/main" val="3594878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S emocemi?</a:t>
            </a:r>
            <a:endParaRPr lang="en-US" dirty="0"/>
          </a:p>
        </p:txBody>
      </p:sp>
      <p:sp>
        <p:nvSpPr>
          <p:cNvPr id="3" name="Zástupný symbol pro obsah 2"/>
          <p:cNvSpPr>
            <a:spLocks noGrp="1"/>
          </p:cNvSpPr>
          <p:nvPr>
            <p:ph sz="quarter" idx="13"/>
          </p:nvPr>
        </p:nvSpPr>
        <p:spPr/>
        <p:txBody>
          <a:bodyPr/>
          <a:lstStyle/>
          <a:p>
            <a:r>
              <a:rPr lang="cs-CZ" dirty="0" smtClean="0"/>
              <a:t>Učitel je role a vše, co se mu ve škole děje, se týká jeho učitelské role, která není totéž jako jeho osoba.</a:t>
            </a:r>
          </a:p>
          <a:p>
            <a:pPr>
              <a:buNone/>
            </a:pPr>
            <a:r>
              <a:rPr lang="cs-CZ" dirty="0" smtClean="0"/>
              <a:t>Tento postoj pomáhá zvládnut emoce, protože se mne různé ataky ze strany žáků nemusí osobně dotknout.</a:t>
            </a:r>
          </a:p>
          <a:p>
            <a:r>
              <a:rPr lang="cs-CZ" dirty="0" smtClean="0"/>
              <a:t>Učitel je profesionálem a k jeho profesionalitě určitě patří nenechat se unést emocemi až tam, kde ztrácí důstojnost i autoritu a kde emoce rozhodují za něj.</a:t>
            </a:r>
          </a:p>
          <a:p>
            <a:r>
              <a:rPr lang="cs-CZ" dirty="0" smtClean="0"/>
              <a:t>Některé emoce je možné „zahrát“, pokud to umím a považuji za funkční</a:t>
            </a:r>
          </a:p>
          <a:p>
            <a:r>
              <a:rPr lang="cs-CZ" dirty="0" smtClean="0"/>
              <a:t>Někdy fungují i autentické emoce, a to v případě, že je to ojedinělé a žáci cítí, že je to doopravdy.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smtClean="0"/>
              <a:t>motivace</a:t>
            </a:r>
            <a:endParaRPr lang="cs-CZ" u="sng" dirty="0"/>
          </a:p>
        </p:txBody>
      </p:sp>
      <p:sp>
        <p:nvSpPr>
          <p:cNvPr id="3" name="Zástupný symbol pro obsah 2"/>
          <p:cNvSpPr>
            <a:spLocks noGrp="1"/>
          </p:cNvSpPr>
          <p:nvPr>
            <p:ph sz="quarter" idx="13"/>
          </p:nvPr>
        </p:nvSpPr>
        <p:spPr/>
        <p:txBody>
          <a:bodyPr>
            <a:normAutofit/>
          </a:bodyPr>
          <a:lstStyle/>
          <a:p>
            <a:pPr marL="0" indent="0">
              <a:buNone/>
            </a:pPr>
            <a:r>
              <a:rPr lang="cs-CZ" sz="2800" dirty="0" smtClean="0"/>
              <a:t>Velmi důležitá otázka pro učitele? </a:t>
            </a:r>
          </a:p>
          <a:p>
            <a:r>
              <a:rPr lang="cs-CZ" sz="2800" dirty="0" smtClean="0"/>
              <a:t>Jak zaujmout? </a:t>
            </a:r>
          </a:p>
          <a:p>
            <a:r>
              <a:rPr lang="cs-CZ" sz="2800" dirty="0" smtClean="0"/>
              <a:t>Jak vzbudit zájem?</a:t>
            </a:r>
          </a:p>
          <a:p>
            <a:r>
              <a:rPr lang="cs-CZ" sz="2800" dirty="0" smtClean="0"/>
              <a:t>Jak nenudit?</a:t>
            </a:r>
          </a:p>
          <a:p>
            <a:r>
              <a:rPr lang="cs-CZ" sz="2800" dirty="0" smtClean="0"/>
              <a:t>Jak naučit?</a:t>
            </a:r>
          </a:p>
          <a:p>
            <a:pPr marL="0" indent="0">
              <a:buNone/>
            </a:pPr>
            <a:r>
              <a:rPr lang="cs-CZ" sz="2800" dirty="0" smtClean="0"/>
              <a:t>Protože když jsou žáci motivovaní, vše ostatní (paměť, kázeň, pokrok, úspěch…) jde samo.</a:t>
            </a:r>
            <a:endParaRPr lang="cs-CZ" sz="2800" dirty="0"/>
          </a:p>
        </p:txBody>
      </p:sp>
    </p:spTree>
    <p:extLst>
      <p:ext uri="{BB962C8B-B14F-4D97-AF65-F5344CB8AC3E}">
        <p14:creationId xmlns="" xmlns:p14="http://schemas.microsoft.com/office/powerpoint/2010/main" val="1458173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cap="none" dirty="0" smtClean="0"/>
              <a:t>Postupy a metody, které pomáhají udržet kázeň (z</a:t>
            </a:r>
            <a:r>
              <a:rPr lang="cs-CZ" cap="none" dirty="0" smtClean="0">
                <a:latin typeface="Calibri"/>
              </a:rPr>
              <a:t> </a:t>
            </a:r>
            <a:r>
              <a:rPr lang="cs-CZ" cap="none" dirty="0" smtClean="0"/>
              <a:t>vašich DÚ)</a:t>
            </a:r>
            <a:endParaRPr lang="cs-CZ" cap="none" dirty="0"/>
          </a:p>
        </p:txBody>
      </p:sp>
      <p:sp>
        <p:nvSpPr>
          <p:cNvPr id="3" name="Zástupný symbol pro obsah 2"/>
          <p:cNvSpPr>
            <a:spLocks noGrp="1"/>
          </p:cNvSpPr>
          <p:nvPr>
            <p:ph sz="quarter" idx="13"/>
          </p:nvPr>
        </p:nvSpPr>
        <p:spPr/>
        <p:txBody>
          <a:bodyPr>
            <a:normAutofit/>
          </a:bodyPr>
          <a:lstStyle/>
          <a:p>
            <a:pPr marL="0" indent="0">
              <a:buNone/>
            </a:pPr>
            <a:r>
              <a:rPr lang="cs-CZ" dirty="0" smtClean="0">
                <a:solidFill>
                  <a:srgbClr val="00B0F0"/>
                </a:solidFill>
              </a:rPr>
              <a:t>SKUPINOVÁ PRÁCE </a:t>
            </a:r>
            <a:r>
              <a:rPr lang="cs-CZ" dirty="0" smtClean="0"/>
              <a:t>– žák cítí odpovědnost za skupinu, chce se předvést, tak pracuje</a:t>
            </a:r>
          </a:p>
          <a:p>
            <a:pPr marL="0" indent="0">
              <a:buNone/>
            </a:pPr>
            <a:r>
              <a:rPr lang="cs-CZ" dirty="0" smtClean="0">
                <a:solidFill>
                  <a:srgbClr val="00B0F0"/>
                </a:solidFill>
              </a:rPr>
              <a:t>SPOLEČNÁ TVORBA ZÁPISU DO SEŠITU </a:t>
            </a:r>
            <a:r>
              <a:rPr lang="cs-CZ" dirty="0" smtClean="0"/>
              <a:t>– učitel vyloží látku a zápis pak vytváří s žáky společně, všichni se zapojí</a:t>
            </a:r>
          </a:p>
          <a:p>
            <a:pPr marL="0" indent="0">
              <a:buNone/>
            </a:pPr>
            <a:r>
              <a:rPr lang="cs-CZ" dirty="0" smtClean="0">
                <a:solidFill>
                  <a:srgbClr val="00B0F0"/>
                </a:solidFill>
              </a:rPr>
              <a:t>ZMĚNA ČINNOSTI</a:t>
            </a:r>
            <a:r>
              <a:rPr lang="cs-CZ" dirty="0" smtClean="0"/>
              <a:t>, když učitel vidí, že se děti nudí, jsou unavené, nesoustředěné… Vyrušování a bavení a neklid je většinou známkou toho, že se činnost děti nebaví nebo jí nerozumí.</a:t>
            </a:r>
          </a:p>
          <a:p>
            <a:pPr marL="0" indent="0">
              <a:buNone/>
            </a:pPr>
            <a:r>
              <a:rPr lang="cs-CZ" dirty="0" smtClean="0">
                <a:solidFill>
                  <a:srgbClr val="00B0F0"/>
                </a:solidFill>
              </a:rPr>
              <a:t>VYTVOŘENÍ PRAVIDEL </a:t>
            </a:r>
            <a:r>
              <a:rPr lang="cs-CZ" dirty="0" smtClean="0"/>
              <a:t>– učitel by měl nastavit pravidla a pak je důsledně dodržovat. Ještě lepší je, když je spoluvytvoří se žáky. Pravidla by měla být někde sepsaná a vyvěšená, nejlépe podepsaná všemi. Funguje i společné vytvoření systému sankcí při nedodržování pravidel.</a:t>
            </a:r>
          </a:p>
          <a:p>
            <a:pPr marL="0" indent="0">
              <a:buNone/>
            </a:pPr>
            <a:r>
              <a:rPr lang="cs-CZ" dirty="0" smtClean="0">
                <a:solidFill>
                  <a:srgbClr val="00B0F0"/>
                </a:solidFill>
              </a:rPr>
              <a:t>DODRŽOVÁNÍ VYŘČENÉHO A NAPLŇOVÁNÍ „VÝHRŮŽEK“</a:t>
            </a:r>
            <a:r>
              <a:rPr lang="cs-CZ" dirty="0" smtClean="0"/>
              <a:t>, tj. důslednost</a:t>
            </a:r>
          </a:p>
          <a:p>
            <a:pPr marL="0" indent="0">
              <a:buNone/>
            </a:pPr>
            <a:r>
              <a:rPr lang="cs-CZ" dirty="0" smtClean="0">
                <a:solidFill>
                  <a:srgbClr val="00B0F0"/>
                </a:solidFill>
              </a:rPr>
              <a:t>POUŽÍVÁNÍ NÁHLÉHO TICHA, KŘIKU </a:t>
            </a:r>
            <a:r>
              <a:rPr lang="cs-CZ" dirty="0" smtClean="0"/>
              <a:t>či jiného hlasitého zvuku ke (znovu)upoutání pozornosti</a:t>
            </a:r>
          </a:p>
        </p:txBody>
      </p:sp>
    </p:spTree>
    <p:extLst>
      <p:ext uri="{BB962C8B-B14F-4D97-AF65-F5344CB8AC3E}">
        <p14:creationId xmlns="" xmlns:p14="http://schemas.microsoft.com/office/powerpoint/2010/main" val="2965856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cap="none" dirty="0"/>
              <a:t>Postupy a metody, které pomáhají udržet kázeň (z</a:t>
            </a:r>
            <a:r>
              <a:rPr lang="cs-CZ" cap="none" dirty="0">
                <a:latin typeface="Calibri"/>
              </a:rPr>
              <a:t> </a:t>
            </a:r>
            <a:r>
              <a:rPr lang="cs-CZ" cap="none" dirty="0"/>
              <a:t>vašich DÚ</a:t>
            </a:r>
            <a:r>
              <a:rPr lang="cs-CZ" cap="none" dirty="0" smtClean="0"/>
              <a:t>) 1</a:t>
            </a:r>
            <a:endParaRPr lang="cs-CZ" dirty="0"/>
          </a:p>
        </p:txBody>
      </p:sp>
      <p:sp>
        <p:nvSpPr>
          <p:cNvPr id="3" name="Zástupný symbol pro obsah 2"/>
          <p:cNvSpPr>
            <a:spLocks noGrp="1"/>
          </p:cNvSpPr>
          <p:nvPr>
            <p:ph sz="quarter" idx="13"/>
          </p:nvPr>
        </p:nvSpPr>
        <p:spPr/>
        <p:txBody>
          <a:bodyPr/>
          <a:lstStyle/>
          <a:p>
            <a:pPr marL="0" indent="0">
              <a:buNone/>
            </a:pPr>
            <a:r>
              <a:rPr lang="cs-CZ" dirty="0" smtClean="0">
                <a:solidFill>
                  <a:srgbClr val="00B0F0"/>
                </a:solidFill>
              </a:rPr>
              <a:t>OSOBNÍ PROMLUVA </a:t>
            </a:r>
            <a:r>
              <a:rPr lang="cs-CZ" dirty="0" smtClean="0"/>
              <a:t>učitele s žákem mimo třídu – při opakovaném porušování pravidel. Učitel i žák mají možnost vyjádřit své stanovisko, mohou spolu jednat na partnerské úrovni a uzavřít dohodu. Žák má možnost vidět situaci z pohledu učitele a brát ji vážně.</a:t>
            </a:r>
          </a:p>
          <a:p>
            <a:pPr marL="0" indent="0">
              <a:buNone/>
            </a:pPr>
            <a:r>
              <a:rPr lang="cs-CZ" dirty="0" smtClean="0">
                <a:solidFill>
                  <a:srgbClr val="00B0F0"/>
                </a:solidFill>
              </a:rPr>
              <a:t>STÁLÝ ZÁJEM O DĚNÍ VE TŘÍDĚ</a:t>
            </a:r>
            <a:r>
              <a:rPr lang="cs-CZ" dirty="0" smtClean="0"/>
              <a:t>, sledovat, co se ve třídě děje, procházet celou třídu, být v</a:t>
            </a:r>
            <a:r>
              <a:rPr lang="cs-CZ" dirty="0" smtClean="0">
                <a:latin typeface="Calibri"/>
              </a:rPr>
              <a:t> </a:t>
            </a:r>
            <a:r>
              <a:rPr lang="cs-CZ" dirty="0" smtClean="0"/>
              <a:t>kontaktu (vizuálním, komunikačním) se všemi žáky</a:t>
            </a:r>
          </a:p>
          <a:p>
            <a:pPr marL="0" indent="0">
              <a:buNone/>
            </a:pPr>
            <a:r>
              <a:rPr lang="cs-CZ" dirty="0" smtClean="0">
                <a:solidFill>
                  <a:srgbClr val="00B0F0"/>
                </a:solidFill>
              </a:rPr>
              <a:t>ZAŘADIT POHYBOVOU ČI RELAXAČNÍ AKTIVITU </a:t>
            </a:r>
            <a:r>
              <a:rPr lang="cs-CZ" dirty="0" smtClean="0"/>
              <a:t>v případě, že se žáci už nesoustředí</a:t>
            </a:r>
          </a:p>
          <a:p>
            <a:pPr marL="0" indent="0">
              <a:buNone/>
            </a:pPr>
            <a:r>
              <a:rPr lang="cs-CZ" dirty="0" smtClean="0">
                <a:solidFill>
                  <a:srgbClr val="00B0F0"/>
                </a:solidFill>
              </a:rPr>
              <a:t>STÁLÉ ORIENTOVÁNÍ ŽÁKŮ V ČASE A UČIVU</a:t>
            </a:r>
            <a:r>
              <a:rPr lang="cs-CZ" dirty="0" smtClean="0"/>
              <a:t>, tj. pravidelné a záměrné informování žáků o programu hodiny, o rozvržení tematického celku v čase, shrnování zvládnutého, návaznostech</a:t>
            </a:r>
          </a:p>
          <a:p>
            <a:pPr marL="0" indent="0">
              <a:buNone/>
            </a:pPr>
            <a:r>
              <a:rPr lang="cs-CZ" dirty="0" smtClean="0">
                <a:solidFill>
                  <a:srgbClr val="00B0F0"/>
                </a:solidFill>
              </a:rPr>
              <a:t>VYTVÁŘENÍ POZITIVNÍHO, OTEVŘENÉHO PARTNERSKÉHO VZTAHU </a:t>
            </a:r>
            <a:r>
              <a:rPr lang="cs-CZ" dirty="0" smtClean="0"/>
              <a:t>S ŽÁKY, protože pokud projevujete žákům respekt, projevují ho i oni vám.</a:t>
            </a:r>
          </a:p>
          <a:p>
            <a:pPr marL="0" indent="0">
              <a:buNone/>
            </a:pPr>
            <a:r>
              <a:rPr lang="cs-CZ" dirty="0" smtClean="0">
                <a:solidFill>
                  <a:srgbClr val="00B0F0"/>
                </a:solidFill>
              </a:rPr>
              <a:t>UVÍTACÍ A ZAKONČOVACÍ RITUÁL </a:t>
            </a:r>
            <a:r>
              <a:rPr lang="cs-CZ" dirty="0" smtClean="0"/>
              <a:t>– jasné ohraničení času, kdy je potřeba dávat pozor a soustředit se (či důsledné ctění rituálů již existujících – zvonění, pozdrav postavením se)</a:t>
            </a:r>
            <a:endParaRPr lang="cs-CZ" dirty="0"/>
          </a:p>
        </p:txBody>
      </p:sp>
    </p:spTree>
    <p:extLst>
      <p:ext uri="{BB962C8B-B14F-4D97-AF65-F5344CB8AC3E}">
        <p14:creationId xmlns="" xmlns:p14="http://schemas.microsoft.com/office/powerpoint/2010/main" val="1777173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cap="none" dirty="0"/>
              <a:t>Postupy a metody, které pomáhají udržet kázeň (z</a:t>
            </a:r>
            <a:r>
              <a:rPr lang="cs-CZ" cap="none" dirty="0">
                <a:latin typeface="Calibri"/>
              </a:rPr>
              <a:t> </a:t>
            </a:r>
            <a:r>
              <a:rPr lang="cs-CZ" cap="none" dirty="0"/>
              <a:t>vašich DÚ</a:t>
            </a:r>
            <a:r>
              <a:rPr lang="cs-CZ" cap="none" dirty="0" smtClean="0"/>
              <a:t>) 2</a:t>
            </a:r>
            <a:endParaRPr lang="cs-CZ" b="1" dirty="0"/>
          </a:p>
        </p:txBody>
      </p:sp>
      <p:sp>
        <p:nvSpPr>
          <p:cNvPr id="3" name="Zástupný symbol pro obsah 2"/>
          <p:cNvSpPr>
            <a:spLocks noGrp="1"/>
          </p:cNvSpPr>
          <p:nvPr>
            <p:ph sz="quarter" idx="13"/>
          </p:nvPr>
        </p:nvSpPr>
        <p:spPr/>
        <p:txBody>
          <a:bodyPr>
            <a:normAutofit fontScale="92500" lnSpcReduction="10000"/>
          </a:bodyPr>
          <a:lstStyle/>
          <a:p>
            <a:pPr marL="0" indent="0">
              <a:buNone/>
            </a:pPr>
            <a:r>
              <a:rPr lang="cs-CZ" dirty="0" smtClean="0">
                <a:solidFill>
                  <a:srgbClr val="00B0F0"/>
                </a:solidFill>
              </a:rPr>
              <a:t>POZITIVNÍ PŘÍSTUP</a:t>
            </a:r>
            <a:r>
              <a:rPr lang="cs-CZ" dirty="0" smtClean="0"/>
              <a:t>, motivace tím, že žákům neukazujeme, jak jsou zlobiví a co neumějí, ale přesvědčujeme je, že jsou šikovní, chytří a rádi s nimi spolupracujete</a:t>
            </a:r>
          </a:p>
          <a:p>
            <a:pPr marL="0" indent="0">
              <a:buNone/>
            </a:pPr>
            <a:r>
              <a:rPr lang="cs-CZ" dirty="0" smtClean="0">
                <a:solidFill>
                  <a:srgbClr val="00B0F0"/>
                </a:solidFill>
              </a:rPr>
              <a:t>PŘESAZENÍ</a:t>
            </a:r>
            <a:r>
              <a:rPr lang="cs-CZ" dirty="0" smtClean="0"/>
              <a:t> v případě, že žák nereaguje na předešlá upozornění. Jednorázové přesazení je změnou, která může přinést vytržení ze situace, v níž se nesoustředil, a zklidnit ho.</a:t>
            </a:r>
          </a:p>
          <a:p>
            <a:pPr marL="0" indent="0">
              <a:buNone/>
            </a:pPr>
            <a:r>
              <a:rPr lang="cs-CZ" dirty="0" smtClean="0">
                <a:solidFill>
                  <a:srgbClr val="00B0F0"/>
                </a:solidFill>
              </a:rPr>
              <a:t>AKTIVNÍ ZAPOJOVÁNÍ ŽÁKŮ DO VÝKLADU A PRÁCE V HODINĚ </a:t>
            </a:r>
            <a:r>
              <a:rPr lang="cs-CZ" dirty="0" smtClean="0"/>
              <a:t>– pokud má žák co na práci, navíc ho to baví, či to považuje za užitečné, nemá kapacitu na vyrušování.</a:t>
            </a:r>
          </a:p>
          <a:p>
            <a:pPr marL="0" indent="0">
              <a:buNone/>
            </a:pPr>
            <a:r>
              <a:rPr lang="cs-CZ" dirty="0" smtClean="0">
                <a:solidFill>
                  <a:srgbClr val="00B0F0"/>
                </a:solidFill>
              </a:rPr>
              <a:t>ZAPÁLENÝ UČITEL </a:t>
            </a:r>
            <a:r>
              <a:rPr lang="cs-CZ" dirty="0" smtClean="0"/>
              <a:t>– říká se, že kdo chce zapálit, musí sám hořet, pokud dokážete podávat učivo zajímavě a poutavě, žáci vás sledují a nevěnují se ničemu jinému</a:t>
            </a:r>
          </a:p>
          <a:p>
            <a:pPr marL="0" indent="0">
              <a:buNone/>
            </a:pPr>
            <a:r>
              <a:rPr lang="cs-CZ" dirty="0" smtClean="0">
                <a:solidFill>
                  <a:srgbClr val="00B0F0"/>
                </a:solidFill>
              </a:rPr>
              <a:t>PRÁCE S INTENZITOU, ZABARVENÍM A MELODIÍ HLASU </a:t>
            </a:r>
            <a:r>
              <a:rPr lang="cs-CZ" dirty="0" smtClean="0"/>
              <a:t>– zvyšuje pozornost</a:t>
            </a:r>
          </a:p>
          <a:p>
            <a:pPr marL="0" indent="0">
              <a:buNone/>
            </a:pPr>
            <a:r>
              <a:rPr lang="cs-CZ" dirty="0" smtClean="0">
                <a:solidFill>
                  <a:srgbClr val="00B0F0"/>
                </a:solidFill>
              </a:rPr>
              <a:t>STŘÍDÁNÍ ROLÍ </a:t>
            </a:r>
            <a:r>
              <a:rPr lang="cs-CZ" dirty="0" smtClean="0"/>
              <a:t>– občasné vystoupení z učitelské role pomáhá získání pozornosti (obličej, kostýmový prvek, nečekaná, ale funkční změna chování) – pozor, nesnažím se vyděsit, ale zaujmout!</a:t>
            </a:r>
          </a:p>
          <a:p>
            <a:pPr marL="0" indent="0">
              <a:buNone/>
            </a:pPr>
            <a:r>
              <a:rPr lang="cs-CZ" dirty="0" smtClean="0">
                <a:solidFill>
                  <a:srgbClr val="00B0F0"/>
                </a:solidFill>
              </a:rPr>
              <a:t>ADRESNÉ A KONKRÉTNÍ NAPOMÍNÁNÍ </a:t>
            </a:r>
            <a:r>
              <a:rPr lang="cs-CZ" dirty="0" smtClean="0"/>
              <a:t>– oslovit vyrušujícího žáka jménem a říci mu, co má dělat (ne co nemá dělat, případně se ho zeptat, proč vyrušuje, třeba k tomu má důvod)</a:t>
            </a:r>
          </a:p>
          <a:p>
            <a:pPr marL="0" indent="0">
              <a:buNone/>
            </a:pPr>
            <a:endParaRPr lang="cs-CZ" dirty="0"/>
          </a:p>
        </p:txBody>
      </p:sp>
    </p:spTree>
    <p:extLst>
      <p:ext uri="{BB962C8B-B14F-4D97-AF65-F5344CB8AC3E}">
        <p14:creationId xmlns="" xmlns:p14="http://schemas.microsoft.com/office/powerpoint/2010/main" val="3284766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cap="none" dirty="0"/>
              <a:t>Postupy a metody, které pomáhají udržet kázeň (z</a:t>
            </a:r>
            <a:r>
              <a:rPr lang="cs-CZ" cap="none" dirty="0">
                <a:latin typeface="Calibri"/>
              </a:rPr>
              <a:t> </a:t>
            </a:r>
            <a:r>
              <a:rPr lang="cs-CZ" cap="none" dirty="0"/>
              <a:t>vašich DÚ</a:t>
            </a:r>
            <a:r>
              <a:rPr lang="cs-CZ" cap="none" dirty="0" smtClean="0"/>
              <a:t>) 3</a:t>
            </a:r>
            <a:endParaRPr lang="cs-CZ" dirty="0"/>
          </a:p>
        </p:txBody>
      </p:sp>
      <p:sp>
        <p:nvSpPr>
          <p:cNvPr id="3" name="Zástupný symbol pro obsah 2"/>
          <p:cNvSpPr>
            <a:spLocks noGrp="1"/>
          </p:cNvSpPr>
          <p:nvPr>
            <p:ph sz="quarter" idx="13"/>
          </p:nvPr>
        </p:nvSpPr>
        <p:spPr/>
        <p:txBody>
          <a:bodyPr/>
          <a:lstStyle/>
          <a:p>
            <a:pPr marL="0" indent="0">
              <a:buNone/>
            </a:pPr>
            <a:r>
              <a:rPr lang="cs-CZ" dirty="0">
                <a:solidFill>
                  <a:srgbClr val="00B0F0"/>
                </a:solidFill>
              </a:rPr>
              <a:t>DOBRÁ ORGANIZACE </a:t>
            </a:r>
            <a:r>
              <a:rPr lang="cs-CZ" dirty="0" smtClean="0">
                <a:solidFill>
                  <a:srgbClr val="00B0F0"/>
                </a:solidFill>
              </a:rPr>
              <a:t>HODINY</a:t>
            </a:r>
            <a:r>
              <a:rPr lang="cs-CZ" dirty="0" smtClean="0"/>
              <a:t> - zajistit plynulý přechod od jedné činnosti ke druhé, aby nevznikal prostor pro „vymýšlení“</a:t>
            </a:r>
          </a:p>
          <a:p>
            <a:pPr marL="0" indent="0">
              <a:buNone/>
            </a:pPr>
            <a:r>
              <a:rPr lang="cs-CZ" dirty="0" smtClean="0">
                <a:solidFill>
                  <a:srgbClr val="00B0F0"/>
                </a:solidFill>
              </a:rPr>
              <a:t>PRÁCE NAVÍC FORMOU KONSTRUKTIVNÍHO DOMÁCÍHO ÚKOLU </a:t>
            </a:r>
            <a:r>
              <a:rPr lang="cs-CZ" dirty="0" smtClean="0"/>
              <a:t>– domácí úkol navíc by se měl vztahovat k probíranému učivu a měl by žáka nutit k přemýšlení, ne jen mechanické činnosti</a:t>
            </a:r>
          </a:p>
          <a:p>
            <a:pPr marL="0" indent="0">
              <a:buNone/>
            </a:pPr>
            <a:endParaRPr lang="cs-CZ" dirty="0"/>
          </a:p>
        </p:txBody>
      </p:sp>
    </p:spTree>
    <p:extLst>
      <p:ext uri="{BB962C8B-B14F-4D97-AF65-F5344CB8AC3E}">
        <p14:creationId xmlns="" xmlns:p14="http://schemas.microsoft.com/office/powerpoint/2010/main" val="4179154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none" dirty="0"/>
              <a:t>Postupy a metody, které </a:t>
            </a:r>
            <a:r>
              <a:rPr lang="cs-CZ" cap="none" dirty="0" smtClean="0"/>
              <a:t>jste sice navrhli, ale nejsou vhodné</a:t>
            </a:r>
            <a:endParaRPr lang="cs-CZ" dirty="0"/>
          </a:p>
        </p:txBody>
      </p:sp>
      <p:sp>
        <p:nvSpPr>
          <p:cNvPr id="3" name="Zástupný symbol pro obsah 2"/>
          <p:cNvSpPr>
            <a:spLocks noGrp="1"/>
          </p:cNvSpPr>
          <p:nvPr>
            <p:ph sz="quarter" idx="13"/>
          </p:nvPr>
        </p:nvSpPr>
        <p:spPr/>
        <p:txBody>
          <a:bodyPr>
            <a:normAutofit lnSpcReduction="10000"/>
          </a:bodyPr>
          <a:lstStyle/>
          <a:p>
            <a:pPr marL="0" indent="0">
              <a:buNone/>
            </a:pPr>
            <a:r>
              <a:rPr lang="cs-CZ" dirty="0" smtClean="0"/>
              <a:t>PRÁCE PŘES PŘESTÁVKU – zdálo by se logické, že když někdo vyrušuje, a nestihne v důsledku toho práci v hodině, měl by si ji dodělat o přestávce. Děti ale ještě více než dospělí potřebují odpočinek (a je možné, že žákovo nesoustředění v hodině už bylo důsledkem jeho únavy). Pokud jim „seberete“ přestávku, bude pravděpodobně jejich chování v další hodině ještě „horší“, navíc bráníte žákovi v tom, aby se najedl či šel na záchod, na což si může on či jeho rodič oprávněně stěžovat.</a:t>
            </a:r>
          </a:p>
          <a:p>
            <a:pPr marL="0" indent="0">
              <a:buNone/>
            </a:pPr>
            <a:r>
              <a:rPr lang="cs-CZ" dirty="0" smtClean="0"/>
              <a:t>ZKOUŠENÉ ČI PÍSEMKY ZA TREST – už jsem o tom mluvila v hodině, ale pokud má být zkoušení či písemka férovým ověřením žákových znalostí a vaše hodnocení zpětnou vazbou o tom, co žákovi jde a co ještě neumí, nemohu být zároveň trestem.</a:t>
            </a:r>
          </a:p>
          <a:p>
            <a:pPr marL="0" indent="0">
              <a:buNone/>
            </a:pPr>
            <a:r>
              <a:rPr lang="cs-CZ" dirty="0" smtClean="0"/>
              <a:t>Pokud ukazujete, že zkoušení je trest, pak úplně devalvujete svou snahu o férové hodnocení.</a:t>
            </a:r>
          </a:p>
          <a:p>
            <a:pPr marL="0" indent="0">
              <a:buNone/>
            </a:pPr>
            <a:r>
              <a:rPr lang="cs-CZ" dirty="0" smtClean="0"/>
              <a:t>PŘESAZENÍ CELÉ TŘÍDY tak, aby si spolusedící neměli co říct, a tak bylo ticho. Tuto metodu považuju za projev „diktátorství“, proti které se dobře bouří. Když nás naše třídní takto násilím přesadila, dopadlo to tak, že jsme takto sedávali jen v jejích hodinách a i u toho jsme „švindlovali“, když to pak zjistila, vzdala se. Navíc tím porušuju podmínky vnitřní motivace – možnost volby a svobodné spolupráce.</a:t>
            </a:r>
          </a:p>
          <a:p>
            <a:pPr marL="0" indent="0">
              <a:buNone/>
            </a:pPr>
            <a:endParaRPr lang="cs-CZ" dirty="0"/>
          </a:p>
        </p:txBody>
      </p:sp>
    </p:spTree>
    <p:extLst>
      <p:ext uri="{BB962C8B-B14F-4D97-AF65-F5344CB8AC3E}">
        <p14:creationId xmlns="" xmlns:p14="http://schemas.microsoft.com/office/powerpoint/2010/main" val="1173542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none" dirty="0"/>
              <a:t>Postupy a metody, které jste sice navrhli, ale nejsou vhodné</a:t>
            </a:r>
            <a:endParaRPr lang="cs-CZ" dirty="0"/>
          </a:p>
        </p:txBody>
      </p:sp>
      <p:sp>
        <p:nvSpPr>
          <p:cNvPr id="3" name="Zástupný symbol pro obsah 2"/>
          <p:cNvSpPr>
            <a:spLocks noGrp="1"/>
          </p:cNvSpPr>
          <p:nvPr>
            <p:ph sz="quarter" idx="13"/>
          </p:nvPr>
        </p:nvSpPr>
        <p:spPr/>
        <p:txBody>
          <a:bodyPr/>
          <a:lstStyle/>
          <a:p>
            <a:pPr marL="0" indent="0">
              <a:buNone/>
            </a:pPr>
            <a:r>
              <a:rPr lang="cs-CZ" dirty="0" smtClean="0"/>
              <a:t>PĚTKA ZA NEPOZORNOST  (objevil se i návrh pětky za nekázeň!)– Pětka je známka, je to hodnocení vyjadřující, že žák nezvládl učivo, které ostatní zvládli, které zvládnout mohl. Pětkou netrestám, ale hodnotím. Pokud žák nedává pozor a já se ho zeptám na něco, na co nemůže znát odpověď právě proto, že nedával pozor, trestám ho, ne hodnotím. </a:t>
            </a:r>
            <a:endParaRPr lang="cs-CZ" dirty="0"/>
          </a:p>
        </p:txBody>
      </p:sp>
    </p:spTree>
    <p:extLst>
      <p:ext uri="{BB962C8B-B14F-4D97-AF65-F5344CB8AC3E}">
        <p14:creationId xmlns="" xmlns:p14="http://schemas.microsoft.com/office/powerpoint/2010/main" val="3204895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Sporná tvrzení</a:t>
            </a:r>
            <a:br>
              <a:rPr lang="cs-CZ" dirty="0" smtClean="0"/>
            </a:br>
            <a:r>
              <a:rPr lang="cs-CZ" sz="2000" dirty="0" smtClean="0"/>
              <a:t>…a komentáře k zamyšlení </a:t>
            </a:r>
            <a:r>
              <a:rPr lang="cs-CZ" sz="1100" dirty="0" smtClean="0"/>
              <a:t>(nemusíte se s nimi ztotožnit, ale zkuste je vzít do úvahy)</a:t>
            </a:r>
            <a:endParaRPr lang="en-US" sz="1100" dirty="0"/>
          </a:p>
        </p:txBody>
      </p:sp>
      <p:sp>
        <p:nvSpPr>
          <p:cNvPr id="3" name="Zástupný symbol pro obsah 2"/>
          <p:cNvSpPr>
            <a:spLocks noGrp="1"/>
          </p:cNvSpPr>
          <p:nvPr>
            <p:ph sz="quarter" idx="13"/>
          </p:nvPr>
        </p:nvSpPr>
        <p:spPr/>
        <p:txBody>
          <a:bodyPr/>
          <a:lstStyle/>
          <a:p>
            <a:pPr lvl="0"/>
            <a:r>
              <a:rPr lang="cs-CZ" sz="1200" dirty="0" smtClean="0">
                <a:solidFill>
                  <a:srgbClr val="92D050"/>
                </a:solidFill>
              </a:rPr>
              <a:t>Je možné a dokonce vhodné, aby žáky, kteří mají problémy s dodržováním pravidel, regulovala sama třída, případně skupina, v níž žák pracuje.</a:t>
            </a:r>
          </a:p>
          <a:p>
            <a:pPr>
              <a:buNone/>
            </a:pPr>
            <a:r>
              <a:rPr lang="cs-CZ" sz="1200" dirty="0" smtClean="0"/>
              <a:t>ANO, zkuste žáky dovést k postoji, že jsou „tým“, tj. přednosti i nedostatky jednotlivců v týmu jsou vlastně součástí řešení úkolu. Pokud se na vás někdo obrátí, že s tím a tím ve skupině nechce být, protože… (je pomalý, hloupý, smrdí…), neobhajujte dotčeného, ani to neobracejte vůči stěžovateli. Zaujměte stanovisko: Je to na vás. Případně podpořte nastavením pravidel dělení práce v týmu a spolupráci všech. Nejde to najednou, ale postupně je to naučíte.</a:t>
            </a:r>
          </a:p>
          <a:p>
            <a:pPr lvl="0"/>
            <a:r>
              <a:rPr lang="cs-CZ" sz="1200" dirty="0" smtClean="0">
                <a:solidFill>
                  <a:srgbClr val="92D050"/>
                </a:solidFill>
              </a:rPr>
              <a:t>Skupinová práce ve třídě zvyšuje nekázeň.</a:t>
            </a:r>
          </a:p>
          <a:p>
            <a:pPr>
              <a:buNone/>
            </a:pPr>
            <a:r>
              <a:rPr lang="cs-CZ" sz="1200" dirty="0" smtClean="0"/>
              <a:t>NE. Sice zvýší hladinu hluku a možná sníží přehlednost situace pro učitele, ale má šanci vtáhnout do práce všechny, a ti pak nemají kapacitu na vyrušování.</a:t>
            </a:r>
          </a:p>
          <a:p>
            <a:pPr lvl="0"/>
            <a:r>
              <a:rPr lang="cs-CZ" sz="1200" dirty="0" smtClean="0">
                <a:solidFill>
                  <a:srgbClr val="92D050"/>
                </a:solidFill>
              </a:rPr>
              <a:t>Čím méně toho učitel při výuce řekne, tím více toho mohou říct žáci a tím více se toho naučí.</a:t>
            </a:r>
          </a:p>
          <a:p>
            <a:pPr>
              <a:buNone/>
            </a:pPr>
            <a:r>
              <a:rPr lang="cs-CZ" sz="1200" dirty="0" smtClean="0"/>
              <a:t>ANO I NE, v při klasické výuce zaujímá projev učitele 2/3 času a žákovské promluvy jsou převážně krátké (do tří slov) odpovědi a učitelovy uzavřené otázky nižší kognitivní náročnosti. Při tom dochází zejména k memorování, ale nerozvíjí se myšlení. Učitelův výklad má svou hodnotu, ale žáci se hodně učí při tom, když na něco přicházejí sami. </a:t>
            </a:r>
          </a:p>
          <a:p>
            <a:pPr>
              <a:buNone/>
            </a:pPr>
            <a:r>
              <a:rPr lang="cs-CZ" sz="1200" dirty="0" smtClean="0"/>
              <a:t>Také funguje, pokud učitel po položení otázky vyčkává 3 – 5 vteřin, než někoho vyvolá, aby možnost zamyslet se nad odpovědí měla většina třídy, ne jen ti nejrychlejší.</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Sporná tvrzení</a:t>
            </a:r>
            <a:br>
              <a:rPr lang="cs-CZ" dirty="0" smtClean="0"/>
            </a:br>
            <a:r>
              <a:rPr lang="cs-CZ" sz="2000" dirty="0" smtClean="0"/>
              <a:t>…a komentáře k zamyšlení </a:t>
            </a:r>
            <a:r>
              <a:rPr lang="cs-CZ" sz="1100" dirty="0" smtClean="0"/>
              <a:t>(nemusíte se s nimi ztotožnit, ale zkuste je vzít do úvahy)</a:t>
            </a:r>
            <a:endParaRPr lang="en-US" sz="1100" dirty="0"/>
          </a:p>
        </p:txBody>
      </p:sp>
      <p:sp>
        <p:nvSpPr>
          <p:cNvPr id="3" name="Zástupný symbol pro obsah 2"/>
          <p:cNvSpPr>
            <a:spLocks noGrp="1"/>
          </p:cNvSpPr>
          <p:nvPr>
            <p:ph sz="quarter" idx="13"/>
          </p:nvPr>
        </p:nvSpPr>
        <p:spPr/>
        <p:txBody>
          <a:bodyPr/>
          <a:lstStyle/>
          <a:p>
            <a:pPr lvl="0"/>
            <a:r>
              <a:rPr lang="cs-CZ" sz="1200" dirty="0" smtClean="0">
                <a:solidFill>
                  <a:srgbClr val="92D050"/>
                </a:solidFill>
              </a:rPr>
              <a:t>Veřejné bodování či systém černých a bílých puntíků za chování zhoršují vztahy ve třídě a vytvářejí „černé ovce“.</a:t>
            </a:r>
          </a:p>
          <a:p>
            <a:pPr lvl="0">
              <a:buNone/>
            </a:pPr>
            <a:r>
              <a:rPr lang="cs-CZ" sz="1200" dirty="0" smtClean="0"/>
              <a:t>ANO, ROZHODNĚ. Pokud chceme děti vést k zodpovědnosti za vlastní chování i vzdělání, neměli bychom zároveň zesilovat systém vnějšího hodnocení (kterému se stejně ve škole nevyhneme). Kromě toho, že tím zvyšujeme závislost žáků na tomto vnějším hodnocení a podporujeme svou roli „arbitra všeho“, tento systém vždy vytvoří „sběratele“ bílých puntíků, kteří budou dělat všechno proto, aby se učiteli zalíbili, a sklízeče černých puntíků, jejichž „špatnost“ je pro všechny viditelná a vystavená na nástěnce. </a:t>
            </a:r>
          </a:p>
          <a:p>
            <a:pPr lvl="0"/>
            <a:r>
              <a:rPr lang="cs-CZ" sz="1200" dirty="0" smtClean="0">
                <a:solidFill>
                  <a:srgbClr val="92D050"/>
                </a:solidFill>
              </a:rPr>
              <a:t>Chování žáků ve třídě a vztahy mezi nimi jsou odrazem toho, jak se k nim chovají učitelé a jak s nimi pracují.</a:t>
            </a:r>
          </a:p>
          <a:p>
            <a:pPr lvl="0">
              <a:buNone/>
            </a:pPr>
            <a:r>
              <a:rPr lang="cs-CZ" sz="1200" dirty="0" smtClean="0"/>
              <a:t>ANO, nejsou dobré a špatné třídy. Dobrá práce učitele, může ve třídě podpořit zdravé jádro, jakéhosi týmového ducha, atmosféru pospolitosti, z níž nejsou někteří vyčleňováni apod. Také zde funguje efekt projeveného očekávání: pokud učitel ke třídě přistupuje jako k dobré, mívá třída tendenci a snahu se tak chovat.</a:t>
            </a:r>
          </a:p>
          <a:p>
            <a:pPr lvl="0"/>
            <a:r>
              <a:rPr lang="cs-CZ" sz="1200" dirty="0" smtClean="0">
                <a:solidFill>
                  <a:srgbClr val="92D050"/>
                </a:solidFill>
              </a:rPr>
              <a:t>Problémoví žáci potřebují zvláštní zacházení i zvýšenou pozornost a zbytku třídy je potřeba to vysvětlit.</a:t>
            </a:r>
          </a:p>
          <a:p>
            <a:pPr lvl="0">
              <a:buNone/>
            </a:pPr>
            <a:r>
              <a:rPr lang="cs-CZ" sz="1200" dirty="0" smtClean="0"/>
              <a:t>ANO, ALE… Pozor na nálepku „problémový žák“, říká, že celý žák je „problém“. Mohla by zastínit všechny další stránky žákovy osobnosti. Je přesnější a pro vzájemný vztah mnohem lepší hovořit o problémovém chování či problémech s prospěchem, což zároveň ukazuje, že žák má i jiné „neproblémové“ stránky. Zní to jako malichernost a detail, ale slova dokážou výrazně formovat naše vnímání světa.</a:t>
            </a:r>
          </a:p>
          <a:p>
            <a:pPr lvl="0">
              <a:buNone/>
            </a:pPr>
            <a:r>
              <a:rPr lang="cs-CZ" sz="1200" dirty="0" smtClean="0"/>
              <a:t>A ano, žáci s problematickým chováním či prospěchem někdy potřebují jiné podmínky a třída by to měla (s učitelovou pomocí) akceptovat.</a:t>
            </a:r>
          </a:p>
          <a:p>
            <a:pPr lvl="0"/>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Sporná tvrzení</a:t>
            </a:r>
            <a:br>
              <a:rPr lang="cs-CZ" dirty="0" smtClean="0"/>
            </a:br>
            <a:r>
              <a:rPr lang="cs-CZ" sz="2000" dirty="0" smtClean="0"/>
              <a:t>…a komentáře k zamyšlení </a:t>
            </a:r>
            <a:r>
              <a:rPr lang="cs-CZ" sz="1100" dirty="0" smtClean="0"/>
              <a:t>(nemusíte se s nimi ztotožnit, ale zkuste je vzít do úvahy)</a:t>
            </a:r>
            <a:endParaRPr lang="en-US" sz="1100" dirty="0"/>
          </a:p>
        </p:txBody>
      </p:sp>
      <p:sp>
        <p:nvSpPr>
          <p:cNvPr id="3" name="Zástupný symbol pro obsah 2"/>
          <p:cNvSpPr>
            <a:spLocks noGrp="1"/>
          </p:cNvSpPr>
          <p:nvPr>
            <p:ph sz="quarter" idx="13"/>
          </p:nvPr>
        </p:nvSpPr>
        <p:spPr/>
        <p:txBody>
          <a:bodyPr>
            <a:normAutofit fontScale="92500"/>
          </a:bodyPr>
          <a:lstStyle/>
          <a:p>
            <a:pPr lvl="0"/>
            <a:r>
              <a:rPr lang="cs-CZ" sz="1200" dirty="0" smtClean="0">
                <a:solidFill>
                  <a:srgbClr val="92D050"/>
                </a:solidFill>
              </a:rPr>
              <a:t>Děti zlobily, zlobí a zlobit budou.</a:t>
            </a:r>
          </a:p>
          <a:p>
            <a:pPr>
              <a:buNone/>
            </a:pPr>
            <a:r>
              <a:rPr lang="cs-CZ" sz="1200" dirty="0" smtClean="0"/>
              <a:t>??? To je podobné jako s „problematickým žákem“. „Zlobí“ je nálepka pro celou řadu dětského chování. A když si řekneme, že dítě prostě zlobí, nenutí nás to uvažovat o tom, jaké jsou příčiny jeho chování a proč se tak v danou chvíli projevuje. </a:t>
            </a:r>
          </a:p>
          <a:p>
            <a:pPr lvl="0"/>
            <a:r>
              <a:rPr lang="cs-CZ" sz="1200" dirty="0" smtClean="0">
                <a:solidFill>
                  <a:srgbClr val="92D050"/>
                </a:solidFill>
              </a:rPr>
              <a:t>Chování dnešních dětí je neblahým důsledkem liberální rodičovské výchovy.</a:t>
            </a:r>
          </a:p>
          <a:p>
            <a:pPr>
              <a:buNone/>
            </a:pPr>
            <a:r>
              <a:rPr lang="cs-CZ" sz="1200" dirty="0" smtClean="0"/>
              <a:t>ANO, je pravda, že někteří rodiče nestanovují svým dětem hranice nebo jsou tyto hranice mnohem širší, než by se nám jako učitelům líbilo. Ale neházejme všechno na rodiče, jednak nejsou všemocní, jednak nejsou jediným vlivem, kterému dítě podléhá. Druhým úhlem pohledu je, že v některých názorech na výchovu se můžeme s rodiči rozcházet, ale neznamená to automaticky, že máme pravdu my. </a:t>
            </a:r>
          </a:p>
          <a:p>
            <a:pPr>
              <a:buNone/>
            </a:pPr>
            <a:r>
              <a:rPr lang="cs-CZ" sz="1200" dirty="0" smtClean="0"/>
              <a:t>NE, děti už v předškolním věku dokážou vnímat, že se změnou prostředí či osob se mohou měnit i pravidla a hranice. Takže pokud nastavíte srozumitelná pravidla, dokáže je dítě dodržovat, i když doma to mají jinak.</a:t>
            </a:r>
          </a:p>
          <a:p>
            <a:pPr lvl="0"/>
            <a:r>
              <a:rPr lang="cs-CZ" sz="1200" dirty="0" smtClean="0">
                <a:solidFill>
                  <a:srgbClr val="92D050"/>
                </a:solidFill>
              </a:rPr>
              <a:t>Učitelům nadaným přirozenou autoritou se pracuje snáze, ostatní musí volit jiné způsoby, jak ve třídě udržet kázeň.</a:t>
            </a:r>
          </a:p>
          <a:p>
            <a:pPr>
              <a:buNone/>
            </a:pPr>
            <a:r>
              <a:rPr lang="cs-CZ" sz="1200" dirty="0" smtClean="0"/>
              <a:t>Přirozená autorita není. Autorita není vlastnost, je to působní na ostatní prostřednictvím chování, používáním určitých strategií. A ty je možné se naučit.  Pro některé povahy je to snazší a přirozenější, ale autorita nemá jedinou podobu a má mnoho zdrojů. </a:t>
            </a:r>
          </a:p>
          <a:p>
            <a:pPr lvl="0"/>
            <a:r>
              <a:rPr lang="cs-CZ" sz="1200" dirty="0" smtClean="0">
                <a:solidFill>
                  <a:srgbClr val="92D050"/>
                </a:solidFill>
              </a:rPr>
              <a:t>Cílem učitele je, aby žáci nedělali chyby.</a:t>
            </a:r>
          </a:p>
          <a:p>
            <a:pPr lvl="0">
              <a:buNone/>
            </a:pPr>
            <a:r>
              <a:rPr lang="cs-CZ" sz="1200" dirty="0" smtClean="0"/>
              <a:t>ANO, u některých dovedností je cílem učitele, aby je žáci zvládli tak spolehlivě, aby v nich nechybovali – sčítání, pravopis apod.</a:t>
            </a:r>
          </a:p>
          <a:p>
            <a:pPr lvl="0">
              <a:buNone/>
            </a:pPr>
            <a:r>
              <a:rPr lang="cs-CZ" sz="1200" dirty="0" smtClean="0"/>
              <a:t>NE, ale ne u každého učiva je chyba nežádoucí, popsané a zpracované chyby nás učí a rozvíjejí naše myšlení. Neučme děti, že chyba je špatná věc a hanba, pak se bojí zkoušet nové věci a dělat něco, co se nemusí povést. </a:t>
            </a:r>
          </a:p>
          <a:p>
            <a:pPr lvl="0">
              <a:buNone/>
            </a:pPr>
            <a:r>
              <a:rPr lang="cs-CZ" sz="1200" dirty="0" smtClean="0"/>
              <a:t>O učení se chybami vizte další slide.</a:t>
            </a: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KOLbův</a:t>
            </a:r>
            <a:r>
              <a:rPr lang="cs-CZ" dirty="0" smtClean="0"/>
              <a:t> cyklus učení</a:t>
            </a:r>
            <a:endParaRPr lang="en-US" dirty="0"/>
          </a:p>
        </p:txBody>
      </p:sp>
      <p:sp>
        <p:nvSpPr>
          <p:cNvPr id="3" name="Zástupný symbol pro obsah 2"/>
          <p:cNvSpPr>
            <a:spLocks noGrp="1"/>
          </p:cNvSpPr>
          <p:nvPr>
            <p:ph sz="quarter" idx="13"/>
          </p:nvPr>
        </p:nvSpPr>
        <p:spPr/>
        <p:txBody>
          <a:bodyPr>
            <a:normAutofit lnSpcReduction="10000"/>
          </a:bodyPr>
          <a:lstStyle/>
          <a:p>
            <a:pPr>
              <a:buNone/>
            </a:pPr>
            <a:r>
              <a:rPr lang="cs-CZ" dirty="0" smtClean="0"/>
              <a:t>Jedna z rozšířených teorií o procesu učení - o získávání poznatků (David </a:t>
            </a:r>
            <a:r>
              <a:rPr lang="cs-CZ" dirty="0" err="1" smtClean="0"/>
              <a:t>Kolb</a:t>
            </a:r>
            <a:r>
              <a:rPr lang="cs-CZ" dirty="0" smtClean="0"/>
              <a:t>, Harvardská manažerská škola). Jeho cyklus má 4 fáze:</a:t>
            </a:r>
          </a:p>
          <a:p>
            <a:pPr>
              <a:buFont typeface="+mj-lt"/>
              <a:buAutoNum type="arabicPeriod"/>
            </a:pPr>
            <a:r>
              <a:rPr lang="cs-CZ" dirty="0" smtClean="0"/>
              <a:t>konkrétní zkušenosti ("něco se přihodilo"),</a:t>
            </a:r>
          </a:p>
          <a:p>
            <a:pPr>
              <a:buFont typeface="+mj-lt"/>
              <a:buAutoNum type="arabicPeriod"/>
            </a:pPr>
            <a:r>
              <a:rPr lang="cs-CZ" dirty="0" smtClean="0"/>
              <a:t>přemýšlení, sledování, pozorování, uvažování, reflexe ("co se stalo?"),</a:t>
            </a:r>
          </a:p>
          <a:p>
            <a:pPr>
              <a:buFont typeface="+mj-lt"/>
              <a:buAutoNum type="arabicPeriod"/>
            </a:pPr>
            <a:r>
              <a:rPr lang="cs-CZ" dirty="0" smtClean="0"/>
              <a:t>utváření abstraktních konceptů a představ (rozšíření našeho poznání vypracováním teorie, popřípadě změnou teorie existující),</a:t>
            </a:r>
          </a:p>
          <a:p>
            <a:pPr>
              <a:buFont typeface="+mj-lt"/>
              <a:buAutoNum type="arabicPeriod"/>
            </a:pPr>
            <a:r>
              <a:rPr lang="cs-CZ" dirty="0" smtClean="0"/>
              <a:t>aktivní experimentování, plánování, generalizace závěrů do nových konceptů, testování nových koncepcí (změny našeho poznání, nové zkušenosti, poučení ze zkušenosti).</a:t>
            </a:r>
          </a:p>
          <a:p>
            <a:pPr>
              <a:buNone/>
            </a:pPr>
            <a:r>
              <a:rPr lang="cs-CZ" dirty="0" smtClean="0"/>
              <a:t>Testováním se získají nové konkrétní zkušenosti a cyklus se opakuje. Jde o cyklický proces, který může začít kteroukoliv fází; každá zkušenost poskytuje novou zkušenost a navozuje motivaci k učení se: konkrétní zkušenost, aktivní experimentování, pozorování, přemýšlení, abstraktní představa. </a:t>
            </a:r>
          </a:p>
          <a:p>
            <a:pPr>
              <a:buNone/>
            </a:pPr>
            <a:r>
              <a:rPr lang="cs-CZ" dirty="0" smtClean="0">
                <a:solidFill>
                  <a:srgbClr val="FFC000"/>
                </a:solidFill>
              </a:rPr>
              <a:t>Zdroj: </a:t>
            </a:r>
            <a:r>
              <a:rPr lang="en-US" dirty="0" smtClean="0">
                <a:solidFill>
                  <a:srgbClr val="FFC000"/>
                </a:solidFill>
              </a:rPr>
              <a:t>http://www.andromedia.cz/andragogicky-slovnik/kolbuv-cyklus-uceni</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 motivaci</a:t>
            </a:r>
            <a:endParaRPr lang="cs-CZ" dirty="0"/>
          </a:p>
        </p:txBody>
      </p:sp>
      <p:sp>
        <p:nvSpPr>
          <p:cNvPr id="3" name="Zástupný symbol pro obsah 2"/>
          <p:cNvSpPr>
            <a:spLocks noGrp="1"/>
          </p:cNvSpPr>
          <p:nvPr>
            <p:ph sz="quarter" idx="13"/>
          </p:nvPr>
        </p:nvSpPr>
        <p:spPr/>
        <p:txBody>
          <a:bodyPr/>
          <a:lstStyle/>
          <a:p>
            <a:pPr marL="0" indent="0">
              <a:buNone/>
            </a:pPr>
            <a:r>
              <a:rPr lang="cs-CZ" dirty="0"/>
              <a:t>„</a:t>
            </a:r>
            <a:r>
              <a:rPr lang="cs-CZ" sz="3600" dirty="0"/>
              <a:t>Chceš-li postavit loď, nesmíš poslat muže, aby sehnali dřevo a připravovali nástroje, ale nejprve musíš ve svých mužích vzbudit touhu po nekonečných dálkách otevřeného moře.“</a:t>
            </a:r>
          </a:p>
          <a:p>
            <a:pPr marL="0" indent="0">
              <a:buNone/>
            </a:pPr>
            <a:r>
              <a:rPr lang="cs-CZ" sz="3600" b="1" dirty="0">
                <a:hlinkClick r:id="rId2" tooltip="Saint Antoine De Exupéry citáty"/>
              </a:rPr>
              <a:t>Saint Antoine De Exupéry</a:t>
            </a:r>
            <a:r>
              <a:rPr lang="cs-CZ" sz="3600" b="1" dirty="0"/>
              <a:t> </a:t>
            </a:r>
            <a:endParaRPr lang="cs-CZ" sz="3600" dirty="0"/>
          </a:p>
        </p:txBody>
      </p:sp>
    </p:spTree>
    <p:extLst>
      <p:ext uri="{BB962C8B-B14F-4D97-AF65-F5344CB8AC3E}">
        <p14:creationId xmlns="" xmlns:p14="http://schemas.microsoft.com/office/powerpoint/2010/main" val="2858618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Kolbův</a:t>
            </a:r>
            <a:r>
              <a:rPr lang="cs-CZ" dirty="0" smtClean="0"/>
              <a:t> cyklus učení</a:t>
            </a:r>
            <a:endParaRPr lang="en-US" dirty="0"/>
          </a:p>
        </p:txBody>
      </p:sp>
      <p:pic>
        <p:nvPicPr>
          <p:cNvPr id="4" name="Zástupný symbol pro obsah 3" descr="kolb.jpg"/>
          <p:cNvPicPr>
            <a:picLocks noGrp="1" noChangeAspect="1"/>
          </p:cNvPicPr>
          <p:nvPr>
            <p:ph sz="quarter" idx="13"/>
          </p:nvPr>
        </p:nvPicPr>
        <p:blipFill>
          <a:blip r:embed="rId2" cstate="print"/>
          <a:stretch>
            <a:fillRect/>
          </a:stretch>
        </p:blipFill>
        <p:spPr>
          <a:xfrm>
            <a:off x="2376000" y="2052000"/>
            <a:ext cx="4876800" cy="375285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Poselství na závěr</a:t>
            </a:r>
            <a:endParaRPr lang="cs-CZ" dirty="0"/>
          </a:p>
        </p:txBody>
      </p:sp>
      <p:sp>
        <p:nvSpPr>
          <p:cNvPr id="3" name="Zástupný symbol pro obsah 2"/>
          <p:cNvSpPr>
            <a:spLocks noGrp="1"/>
          </p:cNvSpPr>
          <p:nvPr>
            <p:ph sz="quarter" idx="13"/>
          </p:nvPr>
        </p:nvSpPr>
        <p:spPr/>
        <p:txBody>
          <a:bodyPr/>
          <a:lstStyle/>
          <a:p>
            <a:pPr marL="0" indent="0">
              <a:buNone/>
            </a:pPr>
            <a:r>
              <a:rPr lang="cs-CZ" sz="2000" dirty="0" smtClean="0"/>
              <a:t>Jasně</a:t>
            </a:r>
            <a:r>
              <a:rPr lang="cs-CZ" sz="2000" dirty="0"/>
              <a:t>. Úplně nejdůležitější je pocit z dobře odvedené práce, která má smysl. Spokojený zaměstnanec je ten, kdo v pátek odchází z práce a je pyšný, na to, co udělal a co dělá firma, ve které pracuje. </a:t>
            </a:r>
            <a:r>
              <a:rPr lang="cs-CZ" sz="2000" i="1" dirty="0"/>
              <a:t>Jó, to je super. Něco dobrého jsem dokázal. Paráda. </a:t>
            </a:r>
            <a:r>
              <a:rPr lang="cs-CZ" sz="2000" dirty="0"/>
              <a:t>Tohle je ten největší benefit. Dělat něco smysluplného, pomáhat! Ne jen odškrtávat věci ze seznamu. A stejně důležité taky je, aby vás za to, co děláte, někdo chválil. </a:t>
            </a:r>
            <a:r>
              <a:rPr lang="cs-CZ" sz="2000" i="1" dirty="0"/>
              <a:t>Jó, tohle si zvládnul skvěle, jen tak dál. </a:t>
            </a:r>
            <a:r>
              <a:rPr lang="cs-CZ" sz="2000" dirty="0"/>
              <a:t>Ocenění je nesmírně důležitě. </a:t>
            </a:r>
            <a:endParaRPr lang="cs-CZ" dirty="0" smtClean="0"/>
          </a:p>
          <a:p>
            <a:pPr marL="0" indent="0" algn="r">
              <a:buNone/>
            </a:pPr>
            <a:r>
              <a:rPr lang="cs-CZ" dirty="0"/>
              <a:t>říká Alexander </a:t>
            </a:r>
            <a:r>
              <a:rPr lang="cs-CZ" dirty="0" err="1"/>
              <a:t>Kjerulf</a:t>
            </a:r>
            <a:r>
              <a:rPr lang="cs-CZ" dirty="0"/>
              <a:t>, přední světový expert na štěstí na pracovišti, na jehož vizitce najdete pouze zkratku CHO – </a:t>
            </a:r>
            <a:r>
              <a:rPr lang="cs-CZ" dirty="0" err="1"/>
              <a:t>Chief</a:t>
            </a:r>
            <a:r>
              <a:rPr lang="cs-CZ" dirty="0"/>
              <a:t> </a:t>
            </a:r>
            <a:r>
              <a:rPr lang="cs-CZ" dirty="0" err="1"/>
              <a:t>Happiness</a:t>
            </a:r>
            <a:r>
              <a:rPr lang="cs-CZ" dirty="0"/>
              <a:t> </a:t>
            </a:r>
            <a:r>
              <a:rPr lang="cs-CZ" dirty="0" err="1" smtClean="0"/>
              <a:t>Officer</a:t>
            </a:r>
            <a:endParaRPr lang="cs-CZ" dirty="0"/>
          </a:p>
          <a:p>
            <a:pPr marL="0" indent="0" algn="r">
              <a:buNone/>
            </a:pPr>
            <a:endParaRPr lang="cs-CZ" dirty="0" smtClean="0"/>
          </a:p>
          <a:p>
            <a:pPr marL="0" indent="0">
              <a:buNone/>
            </a:pPr>
            <a:r>
              <a:rPr lang="cs-CZ" dirty="0" smtClean="0"/>
              <a:t>Tenhle citát se sice týká byznysu, ale mnoho z něj by mělo platit i pro školu. </a:t>
            </a:r>
            <a:r>
              <a:rPr lang="cs-CZ" smtClean="0"/>
              <a:t>Vždyť </a:t>
            </a:r>
            <a:r>
              <a:rPr lang="cs-CZ" dirty="0" smtClean="0"/>
              <a:t>v ní žáci tráví 9 let velkou část </a:t>
            </a:r>
            <a:r>
              <a:rPr lang="cs-CZ" smtClean="0"/>
              <a:t>svého času.</a:t>
            </a:r>
            <a:endParaRPr lang="cs-CZ" dirty="0"/>
          </a:p>
        </p:txBody>
      </p:sp>
    </p:spTree>
    <p:extLst>
      <p:ext uri="{BB962C8B-B14F-4D97-AF65-F5344CB8AC3E}">
        <p14:creationId xmlns="" xmlns:p14="http://schemas.microsoft.com/office/powerpoint/2010/main" val="3790207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Píseň na závěr</a:t>
            </a:r>
            <a:endParaRPr lang="cs-CZ" dirty="0"/>
          </a:p>
        </p:txBody>
      </p:sp>
      <p:sp>
        <p:nvSpPr>
          <p:cNvPr id="3" name="Zástupný symbol pro obsah 2"/>
          <p:cNvSpPr>
            <a:spLocks noGrp="1"/>
          </p:cNvSpPr>
          <p:nvPr>
            <p:ph sz="quarter" idx="13"/>
          </p:nvPr>
        </p:nvSpPr>
        <p:spPr/>
        <p:txBody>
          <a:bodyPr/>
          <a:lstStyle/>
          <a:p>
            <a:pPr marL="0" indent="0">
              <a:buNone/>
            </a:pPr>
            <a:r>
              <a:rPr lang="cs-CZ" dirty="0" smtClean="0"/>
              <a:t>Přeju Vám, aby se z Vás stali takoví učitelé! </a:t>
            </a:r>
          </a:p>
          <a:p>
            <a:pPr marL="0" indent="0">
              <a:buNone/>
            </a:pPr>
            <a:endParaRPr lang="cs-CZ" dirty="0" smtClean="0"/>
          </a:p>
          <a:p>
            <a:pPr marL="0" indent="0">
              <a:buNone/>
            </a:pPr>
            <a:r>
              <a:rPr lang="cs-CZ" dirty="0" smtClean="0"/>
              <a:t>http</a:t>
            </a:r>
            <a:r>
              <a:rPr lang="cs-CZ" dirty="0"/>
              <a:t>://youtu.be/62iU4rz93Fo</a:t>
            </a:r>
          </a:p>
        </p:txBody>
      </p:sp>
    </p:spTree>
    <p:extLst>
      <p:ext uri="{BB962C8B-B14F-4D97-AF65-F5344CB8AC3E}">
        <p14:creationId xmlns="" xmlns:p14="http://schemas.microsoft.com/office/powerpoint/2010/main" val="1767716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základní předpoklady pro zapojení</a:t>
            </a:r>
            <a:endParaRPr lang="cs-CZ" dirty="0"/>
          </a:p>
        </p:txBody>
      </p:sp>
      <p:graphicFrame>
        <p:nvGraphicFramePr>
          <p:cNvPr id="5" name="Zástupný symbol pro obsah 4"/>
          <p:cNvGraphicFramePr>
            <a:graphicFrameLocks noGrp="1"/>
          </p:cNvGraphicFramePr>
          <p:nvPr>
            <p:ph sz="quarter" idx="13"/>
            <p:extLst>
              <p:ext uri="{D42A27DB-BD31-4B8C-83A1-F6EECF244321}">
                <p14:modId xmlns="" xmlns:p14="http://schemas.microsoft.com/office/powerpoint/2010/main" val="1800720407"/>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5653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smtClean="0"/>
              <a:t>CO MOTIVUJE?</a:t>
            </a:r>
            <a:endParaRPr lang="cs-CZ" u="sng" dirty="0"/>
          </a:p>
        </p:txBody>
      </p:sp>
      <p:sp>
        <p:nvSpPr>
          <p:cNvPr id="3" name="Zástupný symbol pro obsah 2"/>
          <p:cNvSpPr>
            <a:spLocks noGrp="1"/>
          </p:cNvSpPr>
          <p:nvPr>
            <p:ph sz="quarter" idx="13"/>
          </p:nvPr>
        </p:nvSpPr>
        <p:spPr/>
        <p:txBody>
          <a:bodyPr/>
          <a:lstStyle/>
          <a:p>
            <a:r>
              <a:rPr lang="cs-CZ" sz="2000" dirty="0" smtClean="0"/>
              <a:t>co je užitečné, uplatnitelné, aktuální, v kontaktu s reálným světem</a:t>
            </a:r>
          </a:p>
          <a:p>
            <a:r>
              <a:rPr lang="cs-CZ" sz="2000" dirty="0" smtClean="0"/>
              <a:t>co je nové</a:t>
            </a:r>
          </a:p>
          <a:p>
            <a:r>
              <a:rPr lang="cs-CZ" sz="2000" dirty="0" smtClean="0"/>
              <a:t>co je zajímavé, nezvyklé, vzrušující, legrační, záhadné</a:t>
            </a:r>
          </a:p>
          <a:p>
            <a:r>
              <a:rPr lang="cs-CZ" sz="2000" dirty="0" smtClean="0"/>
              <a:t>co provázejí emoce</a:t>
            </a:r>
          </a:p>
          <a:p>
            <a:r>
              <a:rPr lang="cs-CZ" sz="2000" dirty="0" smtClean="0"/>
              <a:t>co je pro mne hodnotou</a:t>
            </a:r>
          </a:p>
          <a:p>
            <a:r>
              <a:rPr lang="cs-CZ" sz="2000" dirty="0" smtClean="0"/>
              <a:t>odměna – pochvala, známka, uspokojení z činnosti, uznání, prestiž</a:t>
            </a:r>
          </a:p>
          <a:p>
            <a:r>
              <a:rPr lang="cs-CZ" sz="2000" dirty="0" smtClean="0"/>
              <a:t>trest – hrozba trestu v různých podobách (odmítnutí, špatná známka, posměch, poukázání na chybu…) / příliš silné tresty vedou k úniku</a:t>
            </a:r>
          </a:p>
          <a:p>
            <a:r>
              <a:rPr lang="cs-CZ" sz="2000" dirty="0" smtClean="0"/>
              <a:t>vztah k učiteli / škole</a:t>
            </a:r>
          </a:p>
          <a:p>
            <a:endParaRPr lang="cs-CZ" dirty="0" smtClean="0"/>
          </a:p>
          <a:p>
            <a:endParaRPr lang="cs-CZ" dirty="0" smtClean="0"/>
          </a:p>
        </p:txBody>
      </p:sp>
    </p:spTree>
    <p:extLst>
      <p:ext uri="{BB962C8B-B14F-4D97-AF65-F5344CB8AC3E}">
        <p14:creationId xmlns="" xmlns:p14="http://schemas.microsoft.com/office/powerpoint/2010/main" val="62569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demotivuje?</a:t>
            </a:r>
            <a:endParaRPr lang="cs-CZ" dirty="0"/>
          </a:p>
        </p:txBody>
      </p:sp>
      <p:sp>
        <p:nvSpPr>
          <p:cNvPr id="3" name="Zástupný symbol pro obsah 2"/>
          <p:cNvSpPr>
            <a:spLocks noGrp="1"/>
          </p:cNvSpPr>
          <p:nvPr>
            <p:ph sz="quarter" idx="13"/>
          </p:nvPr>
        </p:nvSpPr>
        <p:spPr/>
        <p:txBody>
          <a:bodyPr>
            <a:normAutofit/>
          </a:bodyPr>
          <a:lstStyle/>
          <a:p>
            <a:r>
              <a:rPr lang="cs-CZ" sz="2000" dirty="0" smtClean="0"/>
              <a:t>opakovaný neúspěch</a:t>
            </a:r>
          </a:p>
          <a:p>
            <a:r>
              <a:rPr lang="cs-CZ" sz="2000" dirty="0" smtClean="0"/>
              <a:t>silný tlak</a:t>
            </a:r>
          </a:p>
          <a:p>
            <a:r>
              <a:rPr lang="cs-CZ" sz="2000" dirty="0" smtClean="0"/>
              <a:t>stres, strach</a:t>
            </a:r>
          </a:p>
          <a:p>
            <a:r>
              <a:rPr lang="cs-CZ" sz="2000" dirty="0" smtClean="0"/>
              <a:t>nuda, stereotyp</a:t>
            </a:r>
          </a:p>
          <a:p>
            <a:r>
              <a:rPr lang="cs-CZ" sz="2000" dirty="0" smtClean="0"/>
              <a:t>dlouhé čekání na výsledek</a:t>
            </a:r>
          </a:p>
          <a:p>
            <a:r>
              <a:rPr lang="cs-CZ" sz="2000" dirty="0" smtClean="0"/>
              <a:t>neužitečnost činnosti, vnímaná zbytečnost</a:t>
            </a:r>
          </a:p>
          <a:p>
            <a:r>
              <a:rPr lang="cs-CZ" sz="2000" dirty="0" smtClean="0"/>
              <a:t>negativní vztah k učiteli / škole</a:t>
            </a:r>
          </a:p>
          <a:p>
            <a:r>
              <a:rPr lang="cs-CZ" sz="2000" dirty="0" smtClean="0"/>
              <a:t>neuspokojené (základní) potřeby</a:t>
            </a:r>
          </a:p>
          <a:p>
            <a:endParaRPr lang="cs-CZ" dirty="0"/>
          </a:p>
        </p:txBody>
      </p:sp>
    </p:spTree>
    <p:extLst>
      <p:ext uri="{BB962C8B-B14F-4D97-AF65-F5344CB8AC3E}">
        <p14:creationId xmlns="" xmlns:p14="http://schemas.microsoft.com/office/powerpoint/2010/main" val="66234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2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2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25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2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25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25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25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MOTIVOVAT NÁROČNOSTÍ?</a:t>
            </a:r>
            <a:endParaRPr lang="cs-CZ" dirty="0"/>
          </a:p>
        </p:txBody>
      </p:sp>
      <p:sp>
        <p:nvSpPr>
          <p:cNvPr id="3" name="Zástupný symbol pro obsah 2"/>
          <p:cNvSpPr>
            <a:spLocks noGrp="1"/>
          </p:cNvSpPr>
          <p:nvPr>
            <p:ph sz="quarter" idx="13"/>
          </p:nvPr>
        </p:nvSpPr>
        <p:spPr/>
        <p:txBody>
          <a:bodyPr>
            <a:normAutofit/>
          </a:bodyPr>
          <a:lstStyle/>
          <a:p>
            <a:pPr marL="0" indent="0" hangingPunct="0">
              <a:buNone/>
            </a:pPr>
            <a:r>
              <a:rPr lang="cs-CZ" b="1" dirty="0"/>
              <a:t> </a:t>
            </a:r>
            <a:endParaRPr lang="cs-CZ"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1772816"/>
            <a:ext cx="7056783" cy="3960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60683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vnitřní motivace – „tři S“</a:t>
            </a:r>
            <a:endParaRPr lang="en-US" dirty="0"/>
          </a:p>
        </p:txBody>
      </p:sp>
      <p:sp>
        <p:nvSpPr>
          <p:cNvPr id="3" name="Zástupný symbol pro obsah 2"/>
          <p:cNvSpPr>
            <a:spLocks noGrp="1"/>
          </p:cNvSpPr>
          <p:nvPr>
            <p:ph sz="quarter" idx="13"/>
          </p:nvPr>
        </p:nvSpPr>
        <p:spPr/>
        <p:txBody>
          <a:bodyPr>
            <a:normAutofit/>
          </a:bodyPr>
          <a:lstStyle/>
          <a:p>
            <a:r>
              <a:rPr lang="cs-CZ" sz="2800" dirty="0" smtClean="0"/>
              <a:t>SMYSLUPLNOST – potřeba dělat něco, co považuji za užitečné, potřebné nebo dobré</a:t>
            </a:r>
          </a:p>
          <a:p>
            <a:r>
              <a:rPr lang="cs-CZ" sz="2800" dirty="0" smtClean="0"/>
              <a:t>SVOBODNÁ VOLBA – </a:t>
            </a:r>
            <a:r>
              <a:rPr lang="cs-CZ" sz="2800" dirty="0" smtClean="0"/>
              <a:t>možnost </a:t>
            </a:r>
            <a:r>
              <a:rPr lang="cs-CZ" sz="2800" dirty="0" smtClean="0"/>
              <a:t>volby </a:t>
            </a:r>
            <a:r>
              <a:rPr lang="cs-CZ" sz="2800" dirty="0" smtClean="0"/>
              <a:t>postupu či spolupracovníků </a:t>
            </a:r>
            <a:endParaRPr lang="cs-CZ" sz="2800" dirty="0" smtClean="0"/>
          </a:p>
          <a:p>
            <a:r>
              <a:rPr lang="cs-CZ" sz="2800" dirty="0" smtClean="0"/>
              <a:t>SPOLUPRÁCE – možnost na úkolu spolupracovat, a tím zvýšit jeho atraktivitu</a:t>
            </a:r>
          </a:p>
          <a:p>
            <a:pPr algn="r">
              <a:buNone/>
            </a:pPr>
            <a:r>
              <a:rPr lang="cs-CZ" sz="2000" dirty="0" smtClean="0"/>
              <a:t>Jana NOVÁČKOVÁ – MÝTY VE VZDĚLÁVÁNÍ</a:t>
            </a:r>
          </a:p>
          <a:p>
            <a:pPr algn="r">
              <a:buNone/>
            </a:pPr>
            <a:r>
              <a:rPr lang="cs-CZ" sz="2000" dirty="0" smtClean="0"/>
              <a:t>2012</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p:txBody>
          <a:bodyPr>
            <a:normAutofit fontScale="85000" lnSpcReduction="20000"/>
          </a:bodyPr>
          <a:lstStyle/>
          <a:p>
            <a:pPr marL="0" indent="0">
              <a:buNone/>
            </a:pPr>
            <a:r>
              <a:rPr lang="cs-CZ" dirty="0" smtClean="0"/>
              <a:t>1. UČITEL</a:t>
            </a:r>
          </a:p>
          <a:p>
            <a:r>
              <a:rPr lang="cs-CZ" dirty="0" smtClean="0"/>
              <a:t>bere se moc vážně, svůj předmět považuje za nejdůležitější</a:t>
            </a:r>
          </a:p>
          <a:p>
            <a:r>
              <a:rPr lang="cs-CZ" dirty="0" smtClean="0"/>
              <a:t>dává najevo, že nemá žáka/y rád</a:t>
            </a:r>
          </a:p>
          <a:p>
            <a:r>
              <a:rPr lang="cs-CZ" dirty="0" smtClean="0"/>
              <a:t>příliš náročný, nemožnost dostát jeho nárokům</a:t>
            </a:r>
          </a:p>
          <a:p>
            <a:r>
              <a:rPr lang="cs-CZ" dirty="0" smtClean="0"/>
              <a:t>jeho výklad je neuspořádaný, je obtížné učivo v jeho podání pochopit</a:t>
            </a:r>
          </a:p>
          <a:p>
            <a:r>
              <a:rPr lang="cs-CZ" dirty="0" smtClean="0"/>
              <a:t>vyučovací metody jsou zastaralé, stereotypní, nudné</a:t>
            </a:r>
          </a:p>
          <a:p>
            <a:r>
              <a:rPr lang="cs-CZ" dirty="0" smtClean="0"/>
              <a:t>učitel vykládá jen „suchá“ fakta, učivo není zajímavé</a:t>
            </a:r>
          </a:p>
          <a:p>
            <a:r>
              <a:rPr lang="cs-CZ" dirty="0" smtClean="0"/>
              <a:t>snaží se žáky naučit „všechno“ a všechno také vyžaduje</a:t>
            </a:r>
          </a:p>
          <a:p>
            <a:r>
              <a:rPr lang="cs-CZ" dirty="0" smtClean="0"/>
              <a:t>nerespektuje individualitu žáků</a:t>
            </a:r>
          </a:p>
          <a:p>
            <a:r>
              <a:rPr lang="cs-CZ" dirty="0" smtClean="0"/>
              <a:t>nemotivuje, předpokládá, že žáci se budou učit, protože je to jejich povinnost</a:t>
            </a:r>
          </a:p>
        </p:txBody>
      </p:sp>
      <p:sp>
        <p:nvSpPr>
          <p:cNvPr id="4" name="Zástupný symbol pro obsah 3"/>
          <p:cNvSpPr>
            <a:spLocks noGrp="1"/>
          </p:cNvSpPr>
          <p:nvPr>
            <p:ph sz="quarter" idx="14"/>
          </p:nvPr>
        </p:nvSpPr>
        <p:spPr/>
        <p:txBody>
          <a:bodyPr>
            <a:normAutofit fontScale="70000" lnSpcReduction="20000"/>
          </a:bodyPr>
          <a:lstStyle/>
          <a:p>
            <a:r>
              <a:rPr lang="cs-CZ" dirty="0"/>
              <a:t>přístup „škola není hra ani zábava“, správné je pouze „pravé učení“</a:t>
            </a:r>
          </a:p>
          <a:p>
            <a:r>
              <a:rPr lang="cs-CZ" dirty="0"/>
              <a:t>nechává žáky látku zvládnout samotné doma</a:t>
            </a:r>
          </a:p>
          <a:p>
            <a:r>
              <a:rPr lang="cs-CZ" dirty="0"/>
              <a:t>pokud žáci něco nezvládnou, udělají chybu, zesměšňuje je, ponižuje jejich snahu, výkon</a:t>
            </a:r>
          </a:p>
          <a:p>
            <a:r>
              <a:rPr lang="cs-CZ" dirty="0"/>
              <a:t>nezvládá svou roli, neumí udržet kázeň, křičí, vyhrožuje</a:t>
            </a:r>
          </a:p>
          <a:p>
            <a:r>
              <a:rPr lang="cs-CZ" dirty="0"/>
              <a:t>je náladový, nevypočitatelný, nespravedlivý, kolísavě náročný</a:t>
            </a:r>
          </a:p>
          <a:p>
            <a:r>
              <a:rPr lang="cs-CZ" dirty="0"/>
              <a:t>v hodinách okázale „trpí“, učí za trest</a:t>
            </a:r>
          </a:p>
          <a:p>
            <a:r>
              <a:rPr lang="cs-CZ" dirty="0" smtClean="0"/>
              <a:t>vyvíjí velký tlak, vyvolává strach</a:t>
            </a:r>
            <a:endParaRPr lang="cs-CZ" dirty="0"/>
          </a:p>
          <a:p>
            <a:r>
              <a:rPr lang="cs-CZ" dirty="0"/>
              <a:t>se stoupajícím věkem žáků a rozvojem kritického myšlení už učitel není taková autorita</a:t>
            </a:r>
          </a:p>
          <a:p>
            <a:r>
              <a:rPr lang="cs-CZ" dirty="0"/>
              <a:t>předkládá fakta, žáci nemají možnost vyjádřit své názory</a:t>
            </a:r>
          </a:p>
          <a:p>
            <a:r>
              <a:rPr lang="cs-CZ" dirty="0"/>
              <a:t>připravuje hodiny, v nichž se musí jen sedět, poslouchat a </a:t>
            </a:r>
            <a:r>
              <a:rPr lang="cs-CZ" dirty="0" smtClean="0"/>
              <a:t>zapisovat</a:t>
            </a:r>
          </a:p>
          <a:p>
            <a:r>
              <a:rPr lang="cs-CZ" dirty="0" smtClean="0"/>
              <a:t>nadaní žáci se v hodinách nudí</a:t>
            </a:r>
            <a:endParaRPr lang="cs-CZ" dirty="0"/>
          </a:p>
          <a:p>
            <a:endParaRPr lang="cs-CZ" dirty="0"/>
          </a:p>
        </p:txBody>
      </p:sp>
      <p:sp>
        <p:nvSpPr>
          <p:cNvPr id="2" name="Nadpis 1"/>
          <p:cNvSpPr>
            <a:spLocks noGrp="1"/>
          </p:cNvSpPr>
          <p:nvPr>
            <p:ph type="title"/>
          </p:nvPr>
        </p:nvSpPr>
        <p:spPr/>
        <p:txBody>
          <a:bodyPr/>
          <a:lstStyle/>
          <a:p>
            <a:r>
              <a:rPr lang="cs-CZ" dirty="0" smtClean="0"/>
              <a:t>Proč se učení mění v mučení?</a:t>
            </a:r>
            <a:br>
              <a:rPr lang="cs-CZ" dirty="0" smtClean="0"/>
            </a:br>
            <a:r>
              <a:rPr lang="cs-CZ" cap="none" dirty="0" smtClean="0"/>
              <a:t>odpovědi z domácích úkolů</a:t>
            </a:r>
            <a:endParaRPr lang="cs-CZ" cap="none" dirty="0"/>
          </a:p>
        </p:txBody>
      </p:sp>
    </p:spTree>
    <p:extLst>
      <p:ext uri="{BB962C8B-B14F-4D97-AF65-F5344CB8AC3E}">
        <p14:creationId xmlns="" xmlns:p14="http://schemas.microsoft.com/office/powerpoint/2010/main" val="53206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2101</TotalTime>
  <Words>2902</Words>
  <Application>Microsoft Office PowerPoint</Application>
  <PresentationFormat>Předvádění na obrazovce (4:3)</PresentationFormat>
  <Paragraphs>248</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Horizont</vt:lpstr>
      <vt:lpstr>Pedagogická psychologie</vt:lpstr>
      <vt:lpstr>motivace</vt:lpstr>
      <vt:lpstr>o motivaci</vt:lpstr>
      <vt:lpstr>tři základní předpoklady pro zapojení</vt:lpstr>
      <vt:lpstr>CO MOTIVUJE?</vt:lpstr>
      <vt:lpstr>co demotivuje?</vt:lpstr>
      <vt:lpstr>JAK MOTIVOVAT NÁROČNOSTÍ?</vt:lpstr>
      <vt:lpstr>Podmínky vnitřní motivace – „tři S“</vt:lpstr>
      <vt:lpstr>Proč se učení mění v mučení? odpovědi z domácích úkolů</vt:lpstr>
      <vt:lpstr>Proč se učení mění v mučení? odpovědi z domácích úkolů</vt:lpstr>
      <vt:lpstr>Proč se učení mění v mučení? odpovědi z domácích úkolů</vt:lpstr>
      <vt:lpstr>Proč se učení mění v mučení? odpovědi z domácích úkolů</vt:lpstr>
      <vt:lpstr>Proč se učení mění v mučení? odpovědi z domácích úkolů</vt:lpstr>
      <vt:lpstr>Jak má škola hodnotit výkon?</vt:lpstr>
      <vt:lpstr>Co hodnotíme?     Proč zrovna tohle?</vt:lpstr>
      <vt:lpstr>ŠKOLNÍ ÚSPĚŠNOST vs. NEÚSPĚŠNOST</vt:lpstr>
      <vt:lpstr>Co se děje, zažívá-li žák opakovaně neúspěch?</vt:lpstr>
      <vt:lpstr>jak působí různé prostředky udržující kázeň?</vt:lpstr>
      <vt:lpstr>CO S emocemi?</vt:lpstr>
      <vt:lpstr>Postupy a metody, které pomáhají udržet kázeň (z vašich DÚ)</vt:lpstr>
      <vt:lpstr>Postupy a metody, které pomáhají udržet kázeň (z vašich DÚ) 1</vt:lpstr>
      <vt:lpstr>Postupy a metody, které pomáhají udržet kázeň (z vašich DÚ) 2</vt:lpstr>
      <vt:lpstr>Postupy a metody, které pomáhají udržet kázeň (z vašich DÚ) 3</vt:lpstr>
      <vt:lpstr>Postupy a metody, které jste sice navrhli, ale nejsou vhodné</vt:lpstr>
      <vt:lpstr>Postupy a metody, které jste sice navrhli, ale nejsou vhodné</vt:lpstr>
      <vt:lpstr>Sporná tvrzení …a komentáře k zamyšlení (nemusíte se s nimi ztotožnit, ale zkuste je vzít do úvahy)</vt:lpstr>
      <vt:lpstr>Sporná tvrzení …a komentáře k zamyšlení (nemusíte se s nimi ztotožnit, ale zkuste je vzít do úvahy)</vt:lpstr>
      <vt:lpstr>Sporná tvrzení …a komentáře k zamyšlení (nemusíte se s nimi ztotožnit, ale zkuste je vzít do úvahy)</vt:lpstr>
      <vt:lpstr>KOLbův cyklus učení</vt:lpstr>
      <vt:lpstr>Kolbův cyklus učení</vt:lpstr>
      <vt:lpstr>Poselství na závěr</vt:lpstr>
      <vt:lpstr>Píseň na závěr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Pedagogická psychologie</dc:title>
  <dc:creator>Blake</dc:creator>
  <cp:lastModifiedBy>Uzivatel</cp:lastModifiedBy>
  <cp:revision>88</cp:revision>
  <dcterms:created xsi:type="dcterms:W3CDTF">2012-09-25T17:12:01Z</dcterms:created>
  <dcterms:modified xsi:type="dcterms:W3CDTF">2012-12-09T19:42:04Z</dcterms:modified>
</cp:coreProperties>
</file>