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91" autoAdjust="0"/>
    <p:restoredTop sz="94660"/>
  </p:normalViewPr>
  <p:slideViewPr>
    <p:cSldViewPr>
      <p:cViewPr varScale="1">
        <p:scale>
          <a:sx n="68" d="100"/>
          <a:sy n="68" d="100"/>
        </p:scale>
        <p:origin x="-138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B8B085E-0BA7-4299-8B90-D4DFAE4F9152}" type="datetimeFigureOut">
              <a:rPr lang="el-GR" smtClean="0"/>
              <a:pPr/>
              <a:t>07/Δεκ/2012</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B78C60-3F15-4736-8987-ED2D10E1F2B9}"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34B78C60-3F15-4736-8987-ED2D10E1F2B9}" type="slidenum">
              <a:rPr lang="el-GR" smtClean="0"/>
              <a:pPr/>
              <a:t>9</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6A779F44-0763-428F-9EE9-CB846ACDF283}" type="datetimeFigureOut">
              <a:rPr lang="el-GR" smtClean="0"/>
              <a:pPr/>
              <a:t>07/Δεκ/2012</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018BAEC0-5C29-41DF-8D46-90E0BA54F86B}"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6A779F44-0763-428F-9EE9-CB846ACDF283}" type="datetimeFigureOut">
              <a:rPr lang="el-GR" smtClean="0"/>
              <a:pPr/>
              <a:t>07/Δεκ/2012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18BAEC0-5C29-41DF-8D46-90E0BA54F86B}"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6A779F44-0763-428F-9EE9-CB846ACDF283}" type="datetimeFigureOut">
              <a:rPr lang="el-GR" smtClean="0"/>
              <a:pPr/>
              <a:t>07/Δεκ/2012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18BAEC0-5C29-41DF-8D46-90E0BA54F86B}"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6A779F44-0763-428F-9EE9-CB846ACDF283}" type="datetimeFigureOut">
              <a:rPr lang="el-GR" smtClean="0"/>
              <a:pPr/>
              <a:t>07/Δεκ/2012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18BAEC0-5C29-41DF-8D46-90E0BA54F86B}"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6A779F44-0763-428F-9EE9-CB846ACDF283}" type="datetimeFigureOut">
              <a:rPr lang="el-GR" smtClean="0"/>
              <a:pPr/>
              <a:t>07/Δεκ/2012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18BAEC0-5C29-41DF-8D46-90E0BA54F86B}"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6A779F44-0763-428F-9EE9-CB846ACDF283}" type="datetimeFigureOut">
              <a:rPr lang="el-GR" smtClean="0"/>
              <a:pPr/>
              <a:t>07/Δεκ/2012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18BAEC0-5C29-41DF-8D46-90E0BA54F86B}"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6A779F44-0763-428F-9EE9-CB846ACDF283}" type="datetimeFigureOut">
              <a:rPr lang="el-GR" smtClean="0"/>
              <a:pPr/>
              <a:t>07/Δεκ/2012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018BAEC0-5C29-41DF-8D46-90E0BA54F86B}"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6A779F44-0763-428F-9EE9-CB846ACDF283}" type="datetimeFigureOut">
              <a:rPr lang="el-GR" smtClean="0"/>
              <a:pPr/>
              <a:t>07/Δεκ/2012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018BAEC0-5C29-41DF-8D46-90E0BA54F86B}"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6A779F44-0763-428F-9EE9-CB846ACDF283}" type="datetimeFigureOut">
              <a:rPr lang="el-GR" smtClean="0"/>
              <a:pPr/>
              <a:t>07/Δεκ/2012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018BAEC0-5C29-41DF-8D46-90E0BA54F86B}"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6A779F44-0763-428F-9EE9-CB846ACDF283}" type="datetimeFigureOut">
              <a:rPr lang="el-GR" smtClean="0"/>
              <a:pPr/>
              <a:t>07/Δεκ/2012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18BAEC0-5C29-41DF-8D46-90E0BA54F86B}"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6A779F44-0763-428F-9EE9-CB846ACDF283}" type="datetimeFigureOut">
              <a:rPr lang="el-GR" smtClean="0"/>
              <a:pPr/>
              <a:t>07/Δεκ/2012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018BAEC0-5C29-41DF-8D46-90E0BA54F86B}" type="slidenum">
              <a:rPr lang="el-GR" smtClean="0"/>
              <a:pPr/>
              <a:t>‹#›</a:t>
            </a:fld>
            <a:endParaRPr lang="el-G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779F44-0763-428F-9EE9-CB846ACDF283}" type="datetimeFigureOut">
              <a:rPr lang="el-GR" smtClean="0"/>
              <a:pPr/>
              <a:t>07/Δεκ/2012</a:t>
            </a:fld>
            <a:endParaRPr lang="el-GR"/>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18BAEC0-5C29-41DF-8D46-90E0BA54F86B}" type="slidenum">
              <a:rPr lang="el-GR" smtClean="0"/>
              <a:pPr/>
              <a:t>‹#›</a:t>
            </a:fld>
            <a:endParaRPr lang="el-GR"/>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biomatiko.gr/programs.asp?ITMID=7" TargetMode="External"/><Relationship Id="rId2" Type="http://schemas.openxmlformats.org/officeDocument/2006/relationships/hyperlink" Target="http://www.env-edu.gr/Documents.aspx?subID=30" TargetMode="External"/><Relationship Id="rId1" Type="http://schemas.openxmlformats.org/officeDocument/2006/relationships/slideLayout" Target="../slideLayouts/slideLayout2.xml"/><Relationship Id="rId4" Type="http://schemas.openxmlformats.org/officeDocument/2006/relationships/hyperlink" Target="http://www.pi-schools.gr/"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33400" y="764704"/>
            <a:ext cx="7851648" cy="2435696"/>
          </a:xfrm>
        </p:spPr>
        <p:txBody>
          <a:bodyPr>
            <a:normAutofit fontScale="90000"/>
          </a:bodyPr>
          <a:lstStyle/>
          <a:p>
            <a:r>
              <a:rPr lang="en-US" dirty="0" smtClean="0">
                <a:latin typeface="Tahoma" pitchFamily="34" charset="0"/>
                <a:ea typeface="Tahoma" pitchFamily="34" charset="0"/>
                <a:cs typeface="Tahoma" pitchFamily="34" charset="0"/>
              </a:rPr>
              <a:t>Environmental Education</a:t>
            </a:r>
            <a:br>
              <a:rPr lang="en-US" dirty="0" smtClean="0">
                <a:latin typeface="Tahoma" pitchFamily="34" charset="0"/>
                <a:ea typeface="Tahoma" pitchFamily="34" charset="0"/>
                <a:cs typeface="Tahoma" pitchFamily="34" charset="0"/>
              </a:rPr>
            </a:br>
            <a:r>
              <a:rPr lang="en-US" dirty="0" smtClean="0">
                <a:latin typeface="Tahoma" pitchFamily="34" charset="0"/>
                <a:ea typeface="Tahoma" pitchFamily="34" charset="0"/>
                <a:cs typeface="Tahoma" pitchFamily="34" charset="0"/>
              </a:rPr>
              <a:t>in primary school in Greece</a:t>
            </a:r>
            <a:endParaRPr lang="el-GR" dirty="0">
              <a:latin typeface="Tahoma" pitchFamily="34" charset="0"/>
              <a:ea typeface="Tahoma" pitchFamily="34" charset="0"/>
              <a:cs typeface="Tahoma" pitchFamily="34" charset="0"/>
            </a:endParaRPr>
          </a:p>
        </p:txBody>
      </p:sp>
      <p:sp>
        <p:nvSpPr>
          <p:cNvPr id="3" name="2 - Υπότιτλος"/>
          <p:cNvSpPr>
            <a:spLocks noGrp="1"/>
          </p:cNvSpPr>
          <p:nvPr>
            <p:ph type="subTitle" idx="1"/>
          </p:nvPr>
        </p:nvSpPr>
        <p:spPr>
          <a:xfrm>
            <a:off x="683568" y="4221088"/>
            <a:ext cx="7854696" cy="1752600"/>
          </a:xfrm>
          <a:effectLst>
            <a:glow rad="228600">
              <a:schemeClr val="accent1">
                <a:satMod val="175000"/>
                <a:alpha val="40000"/>
              </a:schemeClr>
            </a:glow>
          </a:effectLst>
        </p:spPr>
        <p:txBody>
          <a:bodyPr/>
          <a:lstStyle/>
          <a:p>
            <a:r>
              <a:rPr lang="en-US" b="1" dirty="0" err="1" smtClean="0">
                <a:ln w="18000">
                  <a:solidFill>
                    <a:schemeClr val="accent2">
                      <a:satMod val="140000"/>
                    </a:schemeClr>
                  </a:solidFill>
                  <a:prstDash val="solid"/>
                  <a:miter lim="800000"/>
                </a:ln>
                <a:solidFill>
                  <a:sysClr val="windowText" lastClr="000000"/>
                </a:solidFill>
                <a:effectLst>
                  <a:outerShdw blurRad="25500" dist="23000" dir="7020000" algn="tl">
                    <a:srgbClr val="000000">
                      <a:alpha val="50000"/>
                    </a:srgbClr>
                  </a:outerShdw>
                </a:effectLst>
              </a:rPr>
              <a:t>Evangelia</a:t>
            </a:r>
            <a:r>
              <a:rPr lang="en-US" b="1" dirty="0" smtClean="0">
                <a:ln w="18000">
                  <a:solidFill>
                    <a:schemeClr val="accent2">
                      <a:satMod val="140000"/>
                    </a:schemeClr>
                  </a:solidFill>
                  <a:prstDash val="solid"/>
                  <a:miter lim="800000"/>
                </a:ln>
                <a:solidFill>
                  <a:sysClr val="windowText" lastClr="000000"/>
                </a:solidFill>
                <a:effectLst>
                  <a:outerShdw blurRad="25500" dist="23000" dir="7020000" algn="tl">
                    <a:srgbClr val="000000">
                      <a:alpha val="50000"/>
                    </a:srgbClr>
                  </a:outerShdw>
                </a:effectLst>
              </a:rPr>
              <a:t> </a:t>
            </a:r>
            <a:r>
              <a:rPr lang="en-US" b="1" dirty="0" err="1" smtClean="0">
                <a:ln w="18000">
                  <a:solidFill>
                    <a:schemeClr val="accent2">
                      <a:satMod val="140000"/>
                    </a:schemeClr>
                  </a:solidFill>
                  <a:prstDash val="solid"/>
                  <a:miter lim="800000"/>
                </a:ln>
                <a:solidFill>
                  <a:sysClr val="windowText" lastClr="000000"/>
                </a:solidFill>
                <a:effectLst>
                  <a:outerShdw blurRad="25500" dist="23000" dir="7020000" algn="tl">
                    <a:srgbClr val="000000">
                      <a:alpha val="50000"/>
                    </a:srgbClr>
                  </a:outerShdw>
                </a:effectLst>
              </a:rPr>
              <a:t>Karatsiki</a:t>
            </a:r>
            <a:endParaRPr lang="en-US" b="1" dirty="0" smtClean="0">
              <a:ln w="18000">
                <a:solidFill>
                  <a:schemeClr val="accent2">
                    <a:satMod val="140000"/>
                  </a:schemeClr>
                </a:solidFill>
                <a:prstDash val="solid"/>
                <a:miter lim="800000"/>
              </a:ln>
              <a:solidFill>
                <a:sysClr val="windowText" lastClr="000000"/>
              </a:solidFill>
              <a:effectLst>
                <a:outerShdw blurRad="25500" dist="23000" dir="7020000" algn="tl">
                  <a:srgbClr val="000000">
                    <a:alpha val="50000"/>
                  </a:srgbClr>
                </a:outerShdw>
              </a:effectLst>
            </a:endParaRPr>
          </a:p>
          <a:p>
            <a:r>
              <a:rPr lang="en-US" b="1" dirty="0" smtClean="0">
                <a:ln w="18000">
                  <a:solidFill>
                    <a:schemeClr val="accent2">
                      <a:satMod val="140000"/>
                    </a:schemeClr>
                  </a:solidFill>
                  <a:prstDash val="solid"/>
                  <a:miter lim="800000"/>
                </a:ln>
                <a:solidFill>
                  <a:sysClr val="windowText" lastClr="000000"/>
                </a:solidFill>
                <a:effectLst>
                  <a:outerShdw blurRad="25500" dist="23000" dir="7020000" algn="tl">
                    <a:srgbClr val="000000">
                      <a:alpha val="50000"/>
                    </a:srgbClr>
                  </a:outerShdw>
                </a:effectLst>
              </a:rPr>
              <a:t>417184</a:t>
            </a:r>
          </a:p>
          <a:p>
            <a:r>
              <a:rPr lang="en-US" b="1" dirty="0" smtClean="0">
                <a:ln w="18000">
                  <a:solidFill>
                    <a:schemeClr val="accent2">
                      <a:satMod val="140000"/>
                    </a:schemeClr>
                  </a:solidFill>
                  <a:prstDash val="solid"/>
                  <a:miter lim="800000"/>
                </a:ln>
                <a:solidFill>
                  <a:sysClr val="windowText" lastClr="000000"/>
                </a:solidFill>
                <a:effectLst>
                  <a:outerShdw blurRad="25500" dist="23000" dir="7020000" algn="tl">
                    <a:srgbClr val="000000">
                      <a:alpha val="50000"/>
                    </a:srgbClr>
                  </a:outerShdw>
                </a:effectLst>
              </a:rPr>
              <a:t>Masaryk University</a:t>
            </a:r>
          </a:p>
          <a:p>
            <a:endParaRPr lang="el-GR" dirty="0"/>
          </a:p>
        </p:txBody>
      </p:sp>
    </p:spTree>
  </p:cSld>
  <p:clrMapOvr>
    <a:masterClrMapping/>
  </p:clrMapOvr>
  <p:transition>
    <p:pull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32656"/>
            <a:ext cx="8229600" cy="792088"/>
          </a:xfrm>
        </p:spPr>
        <p:txBody>
          <a:bodyPr>
            <a:normAutofit fontScale="90000"/>
          </a:bodyPr>
          <a:lstStyle/>
          <a:p>
            <a:r>
              <a:rPr lang="en-US" dirty="0" smtClean="0"/>
              <a:t>Example…</a:t>
            </a:r>
            <a:endParaRPr lang="el-GR" dirty="0"/>
          </a:p>
        </p:txBody>
      </p:sp>
      <p:pic>
        <p:nvPicPr>
          <p:cNvPr id="4" name="Picture 2"/>
          <p:cNvPicPr>
            <a:picLocks noGrp="1" noChangeAspect="1" noChangeArrowheads="1"/>
          </p:cNvPicPr>
          <p:nvPr>
            <p:ph idx="1"/>
          </p:nvPr>
        </p:nvPicPr>
        <p:blipFill>
          <a:blip r:embed="rId2" cstate="print"/>
          <a:srcRect/>
          <a:stretch>
            <a:fillRect/>
          </a:stretch>
        </p:blipFill>
        <p:spPr bwMode="auto">
          <a:xfrm>
            <a:off x="611560" y="1196752"/>
            <a:ext cx="7627838" cy="534387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latin typeface="Tahoma" pitchFamily="34" charset="0"/>
                <a:ea typeface="Tahoma" pitchFamily="34" charset="0"/>
                <a:cs typeface="Tahoma" pitchFamily="34" charset="0"/>
              </a:rPr>
              <a:t>An activity that pupils can participate…</a:t>
            </a:r>
            <a:endParaRPr lang="el-GR" dirty="0">
              <a:latin typeface="Tahoma" pitchFamily="34" charset="0"/>
              <a:ea typeface="Tahoma" pitchFamily="34" charset="0"/>
              <a:cs typeface="Tahoma" pitchFamily="34" charset="0"/>
            </a:endParaRPr>
          </a:p>
        </p:txBody>
      </p:sp>
      <p:sp>
        <p:nvSpPr>
          <p:cNvPr id="3" name="2 - Θέση περιεχομένου"/>
          <p:cNvSpPr>
            <a:spLocks noGrp="1"/>
          </p:cNvSpPr>
          <p:nvPr>
            <p:ph idx="1"/>
          </p:nvPr>
        </p:nvSpPr>
        <p:spPr>
          <a:xfrm>
            <a:off x="457200" y="1935480"/>
            <a:ext cx="8229600" cy="5093920"/>
          </a:xfrm>
        </p:spPr>
        <p:txBody>
          <a:bodyPr>
            <a:normAutofit fontScale="85000" lnSpcReduction="10000"/>
          </a:bodyPr>
          <a:lstStyle/>
          <a:p>
            <a:pPr>
              <a:buNone/>
            </a:pPr>
            <a:r>
              <a:rPr lang="en-US" b="1" dirty="0" smtClean="0">
                <a:latin typeface="Tahoma" pitchFamily="34" charset="0"/>
                <a:ea typeface="Tahoma" pitchFamily="34" charset="0"/>
                <a:cs typeface="Tahoma" pitchFamily="34" charset="0"/>
              </a:rPr>
              <a:t>Understanding the importance of the </a:t>
            </a:r>
            <a:r>
              <a:rPr lang="en-US" b="1" dirty="0" smtClean="0">
                <a:solidFill>
                  <a:schemeClr val="accent2"/>
                </a:solidFill>
                <a:latin typeface="Tahoma" pitchFamily="34" charset="0"/>
                <a:ea typeface="Tahoma" pitchFamily="34" charset="0"/>
                <a:cs typeface="Tahoma" pitchFamily="34" charset="0"/>
              </a:rPr>
              <a:t>forests</a:t>
            </a:r>
          </a:p>
          <a:p>
            <a:pPr>
              <a:buNone/>
            </a:pPr>
            <a:r>
              <a:rPr lang="en-US" b="1" dirty="0" smtClean="0">
                <a:latin typeface="Tahoma" pitchFamily="34" charset="0"/>
                <a:ea typeface="Tahoma" pitchFamily="34" charset="0"/>
                <a:cs typeface="Tahoma" pitchFamily="34" charset="0"/>
              </a:rPr>
              <a:t>with all the senses…</a:t>
            </a:r>
          </a:p>
          <a:p>
            <a:pPr>
              <a:buNone/>
            </a:pPr>
            <a:r>
              <a:rPr lang="en-US" b="1" dirty="0" smtClean="0">
                <a:latin typeface="Tahoma" pitchFamily="34" charset="0"/>
                <a:ea typeface="Tahoma" pitchFamily="34" charset="0"/>
                <a:cs typeface="Tahoma" pitchFamily="34" charset="0"/>
              </a:rPr>
              <a:t>Procedure:</a:t>
            </a:r>
          </a:p>
          <a:p>
            <a:r>
              <a:rPr lang="en-US" dirty="0" smtClean="0">
                <a:latin typeface="Tahoma" pitchFamily="34" charset="0"/>
                <a:ea typeface="Tahoma" pitchFamily="34" charset="0"/>
                <a:cs typeface="Tahoma" pitchFamily="34" charset="0"/>
              </a:rPr>
              <a:t>Plan to visit the nearby forest</a:t>
            </a:r>
          </a:p>
          <a:p>
            <a:r>
              <a:rPr lang="en-US" dirty="0" smtClean="0">
                <a:latin typeface="Tahoma" pitchFamily="34" charset="0"/>
                <a:ea typeface="Tahoma" pitchFamily="34" charset="0"/>
                <a:cs typeface="Tahoma" pitchFamily="34" charset="0"/>
              </a:rPr>
              <a:t>Dress in appropriate </a:t>
            </a:r>
            <a:r>
              <a:rPr lang="en-US" dirty="0" err="1" smtClean="0">
                <a:latin typeface="Tahoma" pitchFamily="34" charset="0"/>
                <a:ea typeface="Tahoma" pitchFamily="34" charset="0"/>
                <a:cs typeface="Tahoma" pitchFamily="34" charset="0"/>
              </a:rPr>
              <a:t>clothing,wear</a:t>
            </a:r>
            <a:r>
              <a:rPr lang="en-US"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sneakers,hat</a:t>
            </a:r>
            <a:r>
              <a:rPr lang="en-US" dirty="0" smtClean="0">
                <a:latin typeface="Tahoma" pitchFamily="34" charset="0"/>
                <a:ea typeface="Tahoma" pitchFamily="34" charset="0"/>
                <a:cs typeface="Tahoma" pitchFamily="34" charset="0"/>
              </a:rPr>
              <a:t>, glasses and take their snack with them</a:t>
            </a:r>
          </a:p>
          <a:p>
            <a:r>
              <a:rPr lang="en-US" dirty="0" smtClean="0">
                <a:latin typeface="Tahoma" pitchFamily="34" charset="0"/>
                <a:ea typeface="Tahoma" pitchFamily="34" charset="0"/>
                <a:cs typeface="Tahoma" pitchFamily="34" charset="0"/>
              </a:rPr>
              <a:t>Divide into group of five</a:t>
            </a:r>
          </a:p>
          <a:p>
            <a:pPr>
              <a:buFont typeface="Wingdings" pitchFamily="2" charset="2"/>
              <a:buChar char="v"/>
            </a:pPr>
            <a:r>
              <a:rPr lang="en-US" dirty="0" smtClean="0">
                <a:latin typeface="Tahoma" pitchFamily="34" charset="0"/>
                <a:ea typeface="Tahoma" pitchFamily="34" charset="0"/>
                <a:cs typeface="Tahoma" pitchFamily="34" charset="0"/>
              </a:rPr>
              <a:t>The pupils will pick a safe place in the </a:t>
            </a:r>
            <a:r>
              <a:rPr lang="en-US" dirty="0" err="1" smtClean="0">
                <a:latin typeface="Tahoma" pitchFamily="34" charset="0"/>
                <a:ea typeface="Tahoma" pitchFamily="34" charset="0"/>
                <a:cs typeface="Tahoma" pitchFamily="34" charset="0"/>
              </a:rPr>
              <a:t>forest,stand</a:t>
            </a:r>
            <a:r>
              <a:rPr lang="en-US" dirty="0" smtClean="0">
                <a:latin typeface="Tahoma" pitchFamily="34" charset="0"/>
                <a:ea typeface="Tahoma" pitchFamily="34" charset="0"/>
                <a:cs typeface="Tahoma" pitchFamily="34" charset="0"/>
              </a:rPr>
              <a:t> by their group and note what they see around </a:t>
            </a:r>
            <a:r>
              <a:rPr lang="en-US" dirty="0" err="1" smtClean="0">
                <a:latin typeface="Tahoma" pitchFamily="34" charset="0"/>
                <a:ea typeface="Tahoma" pitchFamily="34" charset="0"/>
                <a:cs typeface="Tahoma" pitchFamily="34" charset="0"/>
              </a:rPr>
              <a:t>them.They</a:t>
            </a:r>
            <a:r>
              <a:rPr lang="en-US" dirty="0" smtClean="0">
                <a:latin typeface="Tahoma" pitchFamily="34" charset="0"/>
                <a:ea typeface="Tahoma" pitchFamily="34" charset="0"/>
                <a:cs typeface="Tahoma" pitchFamily="34" charset="0"/>
              </a:rPr>
              <a:t> can take pictures and record whatever it impresses them.</a:t>
            </a:r>
          </a:p>
          <a:p>
            <a:pPr>
              <a:buFont typeface="Wingdings" pitchFamily="2" charset="2"/>
              <a:buChar char="v"/>
            </a:pPr>
            <a:r>
              <a:rPr lang="en-US" dirty="0" smtClean="0">
                <a:latin typeface="Tahoma" pitchFamily="34" charset="0"/>
                <a:ea typeface="Tahoma" pitchFamily="34" charset="0"/>
                <a:cs typeface="Tahoma" pitchFamily="34" charset="0"/>
              </a:rPr>
              <a:t>They relax, close their eyes, listen carefully the sounds around them and record the sounds</a:t>
            </a:r>
          </a:p>
          <a:p>
            <a:pPr>
              <a:buFont typeface="Wingdings" pitchFamily="2" charset="2"/>
              <a:buChar char="v"/>
            </a:pPr>
            <a:r>
              <a:rPr lang="en-US" dirty="0" smtClean="0">
                <a:latin typeface="Tahoma" pitchFamily="34" charset="0"/>
                <a:ea typeface="Tahoma" pitchFamily="34" charset="0"/>
                <a:cs typeface="Tahoma" pitchFamily="34" charset="0"/>
              </a:rPr>
              <a:t>They take deep breaths and smell around</a:t>
            </a:r>
          </a:p>
          <a:p>
            <a:pPr>
              <a:buFont typeface="Wingdings" pitchFamily="2" charset="2"/>
              <a:buChar char="v"/>
            </a:pPr>
            <a:r>
              <a:rPr lang="en-US" dirty="0" smtClean="0">
                <a:latin typeface="Tahoma" pitchFamily="34" charset="0"/>
                <a:ea typeface="Tahoma" pitchFamily="34" charset="0"/>
                <a:cs typeface="Tahoma" pitchFamily="34" charset="0"/>
              </a:rPr>
              <a:t>They notice from which plant they think comes every smell.</a:t>
            </a:r>
          </a:p>
          <a:p>
            <a:pPr>
              <a:buFont typeface="Wingdings" pitchFamily="2" charset="2"/>
              <a:buChar char="ü"/>
            </a:pPr>
            <a:endParaRPr lang="en-US" dirty="0" smtClean="0">
              <a:latin typeface="Tahoma" pitchFamily="34" charset="0"/>
              <a:ea typeface="Tahoma" pitchFamily="34" charset="0"/>
              <a:cs typeface="Tahoma" pitchFamily="34" charset="0"/>
            </a:endParaRPr>
          </a:p>
          <a:p>
            <a:endParaRPr lang="el-GR"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latin typeface="Tahoma" pitchFamily="34" charset="0"/>
                <a:ea typeface="Tahoma" pitchFamily="34" charset="0"/>
                <a:cs typeface="Tahoma" pitchFamily="34" charset="0"/>
              </a:rPr>
              <a:t>An activity that pupils can participate…</a:t>
            </a:r>
            <a:endParaRPr lang="el-GR" dirty="0">
              <a:latin typeface="Tahoma" pitchFamily="34" charset="0"/>
              <a:ea typeface="Tahoma" pitchFamily="34" charset="0"/>
              <a:cs typeface="Tahoma" pitchFamily="34" charset="0"/>
            </a:endParaRPr>
          </a:p>
        </p:txBody>
      </p:sp>
      <p:sp>
        <p:nvSpPr>
          <p:cNvPr id="3" name="2 - Θέση περιεχομένου"/>
          <p:cNvSpPr>
            <a:spLocks noGrp="1"/>
          </p:cNvSpPr>
          <p:nvPr>
            <p:ph idx="1"/>
          </p:nvPr>
        </p:nvSpPr>
        <p:spPr>
          <a:xfrm>
            <a:off x="457200" y="2420888"/>
            <a:ext cx="8229600" cy="4437112"/>
          </a:xfrm>
        </p:spPr>
        <p:txBody>
          <a:bodyPr>
            <a:normAutofit/>
          </a:bodyPr>
          <a:lstStyle/>
          <a:p>
            <a:pPr>
              <a:buFont typeface="Wingdings" pitchFamily="2" charset="2"/>
              <a:buChar char="v"/>
            </a:pPr>
            <a:r>
              <a:rPr lang="en-US" dirty="0" smtClean="0">
                <a:latin typeface="Tahoma" pitchFamily="34" charset="0"/>
                <a:ea typeface="Tahoma" pitchFamily="34" charset="0"/>
                <a:cs typeface="Tahoma" pitchFamily="34" charset="0"/>
              </a:rPr>
              <a:t>They touch the plants around them.</a:t>
            </a:r>
          </a:p>
          <a:p>
            <a:pPr>
              <a:buFont typeface="Wingdings" pitchFamily="2" charset="2"/>
              <a:buChar char="v"/>
            </a:pPr>
            <a:r>
              <a:rPr lang="en-US" dirty="0" smtClean="0">
                <a:latin typeface="Tahoma" pitchFamily="34" charset="0"/>
                <a:ea typeface="Tahoma" pitchFamily="34" charset="0"/>
                <a:cs typeface="Tahoma" pitchFamily="34" charset="0"/>
              </a:rPr>
              <a:t>They also notice what they feel by touching them.</a:t>
            </a:r>
          </a:p>
          <a:p>
            <a:pPr>
              <a:buFont typeface="Wingdings" pitchFamily="2" charset="2"/>
              <a:buChar char="v"/>
            </a:pPr>
            <a:r>
              <a:rPr lang="en-US" dirty="0" smtClean="0">
                <a:latin typeface="Tahoma" pitchFamily="34" charset="0"/>
                <a:ea typeface="Tahoma" pitchFamily="34" charset="0"/>
                <a:cs typeface="Tahoma" pitchFamily="34" charset="0"/>
              </a:rPr>
              <a:t>They Return to school.</a:t>
            </a:r>
          </a:p>
          <a:p>
            <a:pPr>
              <a:buFont typeface="Wingdings" pitchFamily="2" charset="2"/>
              <a:buChar char="v"/>
            </a:pPr>
            <a:r>
              <a:rPr lang="en-US" dirty="0" smtClean="0">
                <a:latin typeface="Tahoma" pitchFamily="34" charset="0"/>
                <a:ea typeface="Tahoma" pitchFamily="34" charset="0"/>
                <a:cs typeface="Tahoma" pitchFamily="34" charset="0"/>
              </a:rPr>
              <a:t>The teacher invites experts biologists, naturalists to tell the pupils about the sounds they recorded, what birds they listened to. </a:t>
            </a:r>
          </a:p>
          <a:p>
            <a:pPr>
              <a:buFont typeface="Wingdings" pitchFamily="2" charset="2"/>
              <a:buChar char="v"/>
            </a:pPr>
            <a:r>
              <a:rPr lang="en-US" dirty="0" smtClean="0">
                <a:latin typeface="Tahoma" pitchFamily="34" charset="0"/>
                <a:ea typeface="Tahoma" pitchFamily="34" charset="0"/>
                <a:cs typeface="Tahoma" pitchFamily="34" charset="0"/>
              </a:rPr>
              <a:t>The pupils, </a:t>
            </a:r>
            <a:r>
              <a:rPr lang="en-US" dirty="0" err="1" smtClean="0">
                <a:latin typeface="Tahoma" pitchFamily="34" charset="0"/>
                <a:ea typeface="Tahoma" pitchFamily="34" charset="0"/>
                <a:cs typeface="Tahoma" pitchFamily="34" charset="0"/>
              </a:rPr>
              <a:t>afterall</a:t>
            </a:r>
            <a:r>
              <a:rPr lang="en-US" dirty="0" smtClean="0">
                <a:latin typeface="Tahoma" pitchFamily="34" charset="0"/>
                <a:ea typeface="Tahoma" pitchFamily="34" charset="0"/>
                <a:cs typeface="Tahoma" pitchFamily="34" charset="0"/>
              </a:rPr>
              <a:t>, write their impressions about the visit at the forest.</a:t>
            </a:r>
          </a:p>
          <a:p>
            <a:endParaRPr lang="en-US" dirty="0" smtClean="0"/>
          </a:p>
          <a:p>
            <a:endParaRPr lang="el-G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latin typeface="Tahoma" pitchFamily="34" charset="0"/>
                <a:ea typeface="Tahoma" pitchFamily="34" charset="0"/>
                <a:cs typeface="Tahoma" pitchFamily="34" charset="0"/>
              </a:rPr>
              <a:t>My information…</a:t>
            </a:r>
            <a:endParaRPr lang="el-GR" dirty="0">
              <a:latin typeface="Tahoma" pitchFamily="34" charset="0"/>
              <a:ea typeface="Tahoma" pitchFamily="34" charset="0"/>
              <a:cs typeface="Tahoma" pitchFamily="34" charset="0"/>
            </a:endParaRPr>
          </a:p>
        </p:txBody>
      </p:sp>
      <p:sp>
        <p:nvSpPr>
          <p:cNvPr id="3" name="2 - Θέση περιεχομένου"/>
          <p:cNvSpPr>
            <a:spLocks noGrp="1"/>
          </p:cNvSpPr>
          <p:nvPr>
            <p:ph idx="1"/>
          </p:nvPr>
        </p:nvSpPr>
        <p:spPr>
          <a:xfrm>
            <a:off x="457200" y="2636912"/>
            <a:ext cx="8229600" cy="3687688"/>
          </a:xfrm>
        </p:spPr>
        <p:txBody>
          <a:bodyPr/>
          <a:lstStyle/>
          <a:p>
            <a:r>
              <a:rPr lang="en-US" dirty="0" smtClean="0">
                <a:hlinkClick r:id="rId2"/>
              </a:rPr>
              <a:t>http://www.env-edu.gr/Documents.aspx?subID=30</a:t>
            </a:r>
            <a:endParaRPr lang="en-US" dirty="0" smtClean="0"/>
          </a:p>
          <a:p>
            <a:pPr>
              <a:buNone/>
            </a:pPr>
            <a:endParaRPr lang="en-US" dirty="0" smtClean="0"/>
          </a:p>
          <a:p>
            <a:r>
              <a:rPr lang="en-US" dirty="0" smtClean="0">
                <a:hlinkClick r:id="rId3"/>
              </a:rPr>
              <a:t>http://www.biomatiko.gr/programs.asp?ITMID=7</a:t>
            </a:r>
            <a:endParaRPr lang="en-US" dirty="0" smtClean="0"/>
          </a:p>
          <a:p>
            <a:endParaRPr lang="en-US" dirty="0" smtClean="0"/>
          </a:p>
          <a:p>
            <a:r>
              <a:rPr lang="en-US" dirty="0" smtClean="0">
                <a:hlinkClick r:id="rId4"/>
              </a:rPr>
              <a:t>http://www.pi-schools.gr</a:t>
            </a:r>
            <a:endParaRPr lang="en-US" dirty="0" smtClean="0"/>
          </a:p>
          <a:p>
            <a:endParaRPr lang="en-US" dirty="0" smtClean="0"/>
          </a:p>
          <a:p>
            <a:endParaRPr lang="el-G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Thank you…</a:t>
            </a:r>
            <a:endParaRPr lang="el-GR" dirty="0"/>
          </a:p>
        </p:txBody>
      </p:sp>
      <p:pic>
        <p:nvPicPr>
          <p:cNvPr id="1026" name="Picture 2" descr="C:\Users\user\Desktop\Μανάρι\Human-Rights-Logo.jpg"/>
          <p:cNvPicPr>
            <a:picLocks noGrp="1" noChangeAspect="1" noChangeArrowheads="1"/>
          </p:cNvPicPr>
          <p:nvPr>
            <p:ph idx="1"/>
          </p:nvPr>
        </p:nvPicPr>
        <p:blipFill>
          <a:blip r:embed="rId2" cstate="print"/>
          <a:srcRect/>
          <a:stretch>
            <a:fillRect/>
          </a:stretch>
        </p:blipFill>
        <p:spPr bwMode="auto">
          <a:xfrm>
            <a:off x="3143250" y="2701131"/>
            <a:ext cx="2857500" cy="28575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87424"/>
            <a:ext cx="8229600" cy="2664296"/>
          </a:xfrm>
        </p:spPr>
        <p:txBody>
          <a:bodyPr>
            <a:normAutofit/>
          </a:bodyPr>
          <a:lstStyle/>
          <a:p>
            <a:r>
              <a:rPr lang="en-US" dirty="0" smtClean="0">
                <a:latin typeface="Tahoma" pitchFamily="34" charset="0"/>
                <a:ea typeface="Tahoma" pitchFamily="34" charset="0"/>
                <a:cs typeface="Tahoma" pitchFamily="34" charset="0"/>
              </a:rPr>
              <a:t>Some general information about Environmental Education…</a:t>
            </a:r>
            <a:endParaRPr lang="el-GR" dirty="0">
              <a:latin typeface="Tahoma" pitchFamily="34" charset="0"/>
              <a:ea typeface="Tahoma" pitchFamily="34" charset="0"/>
              <a:cs typeface="Tahoma" pitchFamily="34" charset="0"/>
            </a:endParaRPr>
          </a:p>
        </p:txBody>
      </p:sp>
      <p:sp>
        <p:nvSpPr>
          <p:cNvPr id="3" name="2 - Θέση περιεχομένου"/>
          <p:cNvSpPr>
            <a:spLocks noGrp="1"/>
          </p:cNvSpPr>
          <p:nvPr>
            <p:ph idx="1"/>
          </p:nvPr>
        </p:nvSpPr>
        <p:spPr>
          <a:xfrm>
            <a:off x="457200" y="2636912"/>
            <a:ext cx="8229600" cy="3888432"/>
          </a:xfrm>
        </p:spPr>
        <p:txBody>
          <a:bodyPr>
            <a:normAutofit/>
          </a:bodyPr>
          <a:lstStyle/>
          <a:p>
            <a:r>
              <a:rPr lang="en-US" dirty="0" smtClean="0">
                <a:latin typeface="Tahoma" pitchFamily="34" charset="0"/>
                <a:ea typeface="Tahoma" pitchFamily="34" charset="0"/>
                <a:cs typeface="Tahoma" pitchFamily="34" charset="0"/>
              </a:rPr>
              <a:t>E.E is a new attempt that interferes in school life in order to make pupils aware of the relationship between man and the natural and social </a:t>
            </a:r>
            <a:r>
              <a:rPr lang="en-US" dirty="0" smtClean="0">
                <a:latin typeface="Tahoma" pitchFamily="34" charset="0"/>
                <a:ea typeface="Tahoma" pitchFamily="34" charset="0"/>
                <a:cs typeface="Tahoma" pitchFamily="34" charset="0"/>
              </a:rPr>
              <a:t>environment, aware </a:t>
            </a:r>
            <a:r>
              <a:rPr lang="en-US" dirty="0" smtClean="0">
                <a:latin typeface="Tahoma" pitchFamily="34" charset="0"/>
                <a:ea typeface="Tahoma" pitchFamily="34" charset="0"/>
                <a:cs typeface="Tahoma" pitchFamily="34" charset="0"/>
              </a:rPr>
              <a:t>of the problems associated with it and operate specific programs to contribute to the overall effort to deal with them.</a:t>
            </a:r>
            <a:endParaRPr lang="el-GR" dirty="0" smtClean="0">
              <a:latin typeface="Tahoma" pitchFamily="34" charset="0"/>
              <a:ea typeface="Tahoma" pitchFamily="34" charset="0"/>
              <a:cs typeface="Tahoma" pitchFamily="34" charset="0"/>
            </a:endParaRPr>
          </a:p>
          <a:p>
            <a:r>
              <a:rPr lang="en-US" dirty="0" smtClean="0">
                <a:latin typeface="Tahoma" pitchFamily="34" charset="0"/>
                <a:ea typeface="Tahoma" pitchFamily="34" charset="0"/>
                <a:cs typeface="Tahoma" pitchFamily="34" charset="0"/>
              </a:rPr>
              <a:t>This behavior is achieved by a series of strategies that help the person to know, to love and to  protect the environment.</a:t>
            </a:r>
          </a:p>
          <a:p>
            <a:endParaRPr lang="el-GR" dirty="0" smtClean="0"/>
          </a:p>
          <a:p>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lstStyle/>
          <a:p>
            <a:endParaRPr lang="en-US" dirty="0" smtClean="0"/>
          </a:p>
          <a:p>
            <a:pPr>
              <a:buNone/>
            </a:pPr>
            <a:endParaRPr lang="en-US" dirty="0" smtClean="0"/>
          </a:p>
          <a:p>
            <a:r>
              <a:rPr lang="en-US" sz="3600" b="1" dirty="0" smtClean="0">
                <a:latin typeface="Tahoma" pitchFamily="34" charset="0"/>
                <a:ea typeface="Tahoma" pitchFamily="34" charset="0"/>
                <a:cs typeface="Tahoma" pitchFamily="34" charset="0"/>
              </a:rPr>
              <a:t>"It is impossible to protect something you do not love and love something you do not know about."</a:t>
            </a:r>
            <a:endParaRPr lang="el-GR" sz="3600" b="1"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n-US" sz="4800" dirty="0" smtClean="0">
                <a:latin typeface="Tahoma" pitchFamily="34" charset="0"/>
                <a:ea typeface="Tahoma" pitchFamily="34" charset="0"/>
                <a:cs typeface="Tahoma" pitchFamily="34" charset="0"/>
              </a:rPr>
              <a:t>What we have to know about the environment/Aims…</a:t>
            </a:r>
            <a:endParaRPr lang="el-GR" sz="4800" dirty="0">
              <a:latin typeface="Tahoma" pitchFamily="34" charset="0"/>
              <a:ea typeface="Tahoma" pitchFamily="34" charset="0"/>
              <a:cs typeface="Tahoma" pitchFamily="34" charset="0"/>
            </a:endParaRPr>
          </a:p>
        </p:txBody>
      </p:sp>
      <p:sp>
        <p:nvSpPr>
          <p:cNvPr id="3" name="2 - Θέση περιεχομένου"/>
          <p:cNvSpPr>
            <a:spLocks noGrp="1"/>
          </p:cNvSpPr>
          <p:nvPr>
            <p:ph idx="1"/>
          </p:nvPr>
        </p:nvSpPr>
        <p:spPr/>
        <p:txBody>
          <a:bodyPr>
            <a:normAutofit fontScale="92500" lnSpcReduction="10000"/>
          </a:bodyPr>
          <a:lstStyle/>
          <a:p>
            <a:r>
              <a:rPr lang="en-US" dirty="0" smtClean="0">
                <a:latin typeface="Tahoma" pitchFamily="34" charset="0"/>
                <a:ea typeface="Tahoma" pitchFamily="34" charset="0"/>
                <a:cs typeface="Tahoma" pitchFamily="34" charset="0"/>
              </a:rPr>
              <a:t>Education </a:t>
            </a:r>
            <a:r>
              <a:rPr lang="en-US" b="1" dirty="0" smtClean="0">
                <a:latin typeface="Tahoma" pitchFamily="34" charset="0"/>
                <a:ea typeface="Tahoma" pitchFamily="34" charset="0"/>
                <a:cs typeface="Tahoma" pitchFamily="34" charset="0"/>
              </a:rPr>
              <a:t>around</a:t>
            </a:r>
            <a:r>
              <a:rPr lang="en-US" dirty="0" smtClean="0">
                <a:latin typeface="Tahoma" pitchFamily="34" charset="0"/>
                <a:ea typeface="Tahoma" pitchFamily="34" charset="0"/>
                <a:cs typeface="Tahoma" pitchFamily="34" charset="0"/>
              </a:rPr>
              <a:t> the environment</a:t>
            </a:r>
            <a:endParaRPr lang="el-GR" dirty="0" smtClean="0">
              <a:latin typeface="Tahoma" pitchFamily="34" charset="0"/>
              <a:ea typeface="Tahoma" pitchFamily="34" charset="0"/>
              <a:cs typeface="Tahoma" pitchFamily="34" charset="0"/>
            </a:endParaRPr>
          </a:p>
          <a:p>
            <a:pPr>
              <a:buNone/>
            </a:pPr>
            <a:r>
              <a:rPr lang="en-US" dirty="0" smtClean="0">
                <a:latin typeface="Tahoma" pitchFamily="34" charset="0"/>
                <a:ea typeface="Tahoma" pitchFamily="34" charset="0"/>
                <a:cs typeface="Tahoma" pitchFamily="34" charset="0"/>
              </a:rPr>
              <a:t>   the acquirement of knowledge related to the environment and environmental problems, but also awareness of what is happening around us.</a:t>
            </a:r>
          </a:p>
          <a:p>
            <a:r>
              <a:rPr lang="en-US" dirty="0" smtClean="0">
                <a:latin typeface="Tahoma" pitchFamily="34" charset="0"/>
                <a:ea typeface="Tahoma" pitchFamily="34" charset="0"/>
                <a:cs typeface="Tahoma" pitchFamily="34" charset="0"/>
              </a:rPr>
              <a:t>Education </a:t>
            </a:r>
            <a:r>
              <a:rPr lang="en-US" b="1" dirty="0" smtClean="0">
                <a:latin typeface="Tahoma" pitchFamily="34" charset="0"/>
                <a:ea typeface="Tahoma" pitchFamily="34" charset="0"/>
                <a:cs typeface="Tahoma" pitchFamily="34" charset="0"/>
              </a:rPr>
              <a:t>from and within</a:t>
            </a:r>
            <a:r>
              <a:rPr lang="en-US" dirty="0" smtClean="0">
                <a:latin typeface="Tahoma" pitchFamily="34" charset="0"/>
                <a:ea typeface="Tahoma" pitchFamily="34" charset="0"/>
                <a:cs typeface="Tahoma" pitchFamily="34" charset="0"/>
              </a:rPr>
              <a:t> the environment</a:t>
            </a:r>
            <a:endParaRPr lang="el-GR" dirty="0" smtClean="0">
              <a:latin typeface="Tahoma" pitchFamily="34" charset="0"/>
              <a:ea typeface="Tahoma" pitchFamily="34" charset="0"/>
              <a:cs typeface="Tahoma" pitchFamily="34" charset="0"/>
            </a:endParaRPr>
          </a:p>
          <a:p>
            <a:pPr>
              <a:buNone/>
            </a:pPr>
            <a:r>
              <a:rPr lang="en-US" dirty="0" smtClean="0">
                <a:latin typeface="Tahoma" pitchFamily="34" charset="0"/>
                <a:ea typeface="Tahoma" pitchFamily="34" charset="0"/>
                <a:cs typeface="Tahoma" pitchFamily="34" charset="0"/>
              </a:rPr>
              <a:t>   The environment provides </a:t>
            </a:r>
            <a:r>
              <a:rPr lang="en-US" dirty="0" err="1" smtClean="0">
                <a:latin typeface="Tahoma" pitchFamily="34" charset="0"/>
                <a:ea typeface="Tahoma" pitchFamily="34" charset="0"/>
                <a:cs typeface="Tahoma" pitchFamily="34" charset="0"/>
              </a:rPr>
              <a:t>knowledge.The</a:t>
            </a:r>
            <a:r>
              <a:rPr lang="en-US" dirty="0" smtClean="0">
                <a:latin typeface="Tahoma" pitchFamily="34" charset="0"/>
                <a:ea typeface="Tahoma" pitchFamily="34" charset="0"/>
                <a:cs typeface="Tahoma" pitchFamily="34" charset="0"/>
              </a:rPr>
              <a:t> knowledge that is acquired from the environment, it is built by the direct experience and observation through activities that occur within the same environment in direct contact with things and phenomena. The environment is considered as means, field research and learning resource.</a:t>
            </a:r>
            <a:endParaRPr lang="el-GR" dirty="0" smtClean="0">
              <a:latin typeface="Tahoma" pitchFamily="34" charset="0"/>
              <a:ea typeface="Tahoma" pitchFamily="34" charset="0"/>
              <a:cs typeface="Tahoma" pitchFamily="34" charset="0"/>
            </a:endParaRPr>
          </a:p>
          <a:p>
            <a:pPr>
              <a:buNone/>
            </a:pPr>
            <a:r>
              <a:rPr lang="en-US" dirty="0" smtClean="0">
                <a:latin typeface="Tahoma" pitchFamily="34" charset="0"/>
                <a:ea typeface="Tahoma" pitchFamily="34" charset="0"/>
                <a:cs typeface="Tahoma" pitchFamily="34" charset="0"/>
              </a:rPr>
              <a:t> </a:t>
            </a:r>
            <a:endParaRPr lang="el-GR" dirty="0" smtClean="0">
              <a:latin typeface="Tahoma" pitchFamily="34" charset="0"/>
              <a:ea typeface="Tahoma" pitchFamily="34" charset="0"/>
              <a:cs typeface="Tahoma" pitchFamily="34" charset="0"/>
            </a:endParaRPr>
          </a:p>
          <a:p>
            <a:pPr>
              <a:buNone/>
            </a:pPr>
            <a:endParaRPr lang="el-GR" dirty="0" smtClean="0">
              <a:latin typeface="Tahoma" pitchFamily="34" charset="0"/>
              <a:ea typeface="Tahoma" pitchFamily="34" charset="0"/>
              <a:cs typeface="Tahoma" pitchFamily="34" charset="0"/>
            </a:endParaRPr>
          </a:p>
          <a:p>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n-US" sz="4800" dirty="0" smtClean="0">
                <a:latin typeface="Tahoma" pitchFamily="34" charset="0"/>
                <a:ea typeface="Tahoma" pitchFamily="34" charset="0"/>
                <a:cs typeface="Tahoma" pitchFamily="34" charset="0"/>
              </a:rPr>
              <a:t>What we have to know about the environment/Aims…</a:t>
            </a:r>
            <a:endParaRPr lang="el-GR" sz="4800" dirty="0">
              <a:latin typeface="Tahoma" pitchFamily="34" charset="0"/>
              <a:ea typeface="Tahoma" pitchFamily="34" charset="0"/>
              <a:cs typeface="Tahoma" pitchFamily="34" charset="0"/>
            </a:endParaRPr>
          </a:p>
        </p:txBody>
      </p:sp>
      <p:sp>
        <p:nvSpPr>
          <p:cNvPr id="3" name="2 - Θέση περιεχομένου"/>
          <p:cNvSpPr>
            <a:spLocks noGrp="1"/>
          </p:cNvSpPr>
          <p:nvPr>
            <p:ph idx="1"/>
          </p:nvPr>
        </p:nvSpPr>
        <p:spPr/>
        <p:txBody>
          <a:bodyPr>
            <a:normAutofit/>
          </a:bodyPr>
          <a:lstStyle/>
          <a:p>
            <a:r>
              <a:rPr lang="en-US" dirty="0" smtClean="0">
                <a:latin typeface="Tahoma" pitchFamily="34" charset="0"/>
                <a:ea typeface="Tahoma" pitchFamily="34" charset="0"/>
                <a:cs typeface="Tahoma" pitchFamily="34" charset="0"/>
              </a:rPr>
              <a:t>Education </a:t>
            </a:r>
            <a:r>
              <a:rPr lang="en-US" b="1" dirty="0" smtClean="0">
                <a:latin typeface="Tahoma" pitchFamily="34" charset="0"/>
                <a:ea typeface="Tahoma" pitchFamily="34" charset="0"/>
                <a:cs typeface="Tahoma" pitchFamily="34" charset="0"/>
              </a:rPr>
              <a:t>for the</a:t>
            </a:r>
            <a:r>
              <a:rPr lang="en-US" dirty="0" smtClean="0">
                <a:latin typeface="Tahoma" pitchFamily="34" charset="0"/>
                <a:ea typeface="Tahoma" pitchFamily="34" charset="0"/>
                <a:cs typeface="Tahoma" pitchFamily="34" charset="0"/>
              </a:rPr>
              <a:t> environment</a:t>
            </a:r>
            <a:endParaRPr lang="el-GR" dirty="0" smtClean="0">
              <a:latin typeface="Tahoma" pitchFamily="34" charset="0"/>
              <a:ea typeface="Tahoma" pitchFamily="34" charset="0"/>
              <a:cs typeface="Tahoma" pitchFamily="34" charset="0"/>
            </a:endParaRPr>
          </a:p>
          <a:p>
            <a:pPr>
              <a:buNone/>
            </a:pPr>
            <a:r>
              <a:rPr lang="en-US" dirty="0" smtClean="0">
                <a:latin typeface="Tahoma" pitchFamily="34" charset="0"/>
                <a:ea typeface="Tahoma" pitchFamily="34" charset="0"/>
                <a:cs typeface="Tahoma" pitchFamily="34" charset="0"/>
              </a:rPr>
              <a:t>   The improvement of the quality of the environment (and therefore quality of life) by applying appropriate environmental practices and participation in taking decision as a responsible man in preventing and solving environmental problems. The environment is considered an objective.</a:t>
            </a:r>
            <a:endParaRPr lang="el-GR" dirty="0" smtClean="0">
              <a:latin typeface="Tahoma" pitchFamily="34" charset="0"/>
              <a:ea typeface="Tahoma" pitchFamily="34" charset="0"/>
              <a:cs typeface="Tahoma" pitchFamily="34" charset="0"/>
            </a:endParaRPr>
          </a:p>
          <a:p>
            <a:endParaRPr lang="el-G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708688"/>
          </a:xfrm>
        </p:spPr>
        <p:txBody>
          <a:bodyPr>
            <a:noAutofit/>
          </a:bodyPr>
          <a:lstStyle/>
          <a:p>
            <a:r>
              <a:rPr lang="en-US" sz="4800" dirty="0" smtClean="0">
                <a:latin typeface="Tahoma" pitchFamily="34" charset="0"/>
                <a:ea typeface="Tahoma" pitchFamily="34" charset="0"/>
                <a:cs typeface="Tahoma" pitchFamily="34" charset="0"/>
              </a:rPr>
              <a:t>Environmental Education/Greece</a:t>
            </a:r>
            <a:endParaRPr lang="el-GR" sz="4800" dirty="0">
              <a:latin typeface="Tahoma" pitchFamily="34" charset="0"/>
              <a:ea typeface="Tahoma" pitchFamily="34" charset="0"/>
              <a:cs typeface="Tahoma" pitchFamily="34" charset="0"/>
            </a:endParaRPr>
          </a:p>
        </p:txBody>
      </p:sp>
      <p:sp>
        <p:nvSpPr>
          <p:cNvPr id="3" name="2 - Θέση περιεχομένου"/>
          <p:cNvSpPr>
            <a:spLocks noGrp="1"/>
          </p:cNvSpPr>
          <p:nvPr>
            <p:ph idx="1"/>
          </p:nvPr>
        </p:nvSpPr>
        <p:spPr>
          <a:xfrm>
            <a:off x="457200" y="1412776"/>
            <a:ext cx="8229600" cy="5184576"/>
          </a:xfrm>
        </p:spPr>
        <p:txBody>
          <a:bodyPr>
            <a:normAutofit fontScale="92500" lnSpcReduction="10000"/>
          </a:bodyPr>
          <a:lstStyle/>
          <a:p>
            <a:pPr lvl="0"/>
            <a:r>
              <a:rPr lang="en-US" dirty="0" smtClean="0">
                <a:latin typeface="Tahoma" pitchFamily="34" charset="0"/>
                <a:ea typeface="Tahoma" pitchFamily="34" charset="0"/>
                <a:cs typeface="Tahoma" pitchFamily="34" charset="0"/>
              </a:rPr>
              <a:t>According to the law number 1892/90,the environmental education is part of the programs of the schools of Primary and Secondary Education.</a:t>
            </a:r>
          </a:p>
          <a:p>
            <a:pPr lvl="0"/>
            <a:r>
              <a:rPr lang="en-US" dirty="0" smtClean="0">
                <a:latin typeface="Tahoma" pitchFamily="34" charset="0"/>
                <a:ea typeface="Tahoma" pitchFamily="34" charset="0"/>
                <a:cs typeface="Tahoma" pitchFamily="34" charset="0"/>
              </a:rPr>
              <a:t>There are some schools in Greece that they do not finish at </a:t>
            </a:r>
            <a:r>
              <a:rPr lang="en-US" dirty="0" smtClean="0">
                <a:latin typeface="Tahoma" pitchFamily="34" charset="0"/>
                <a:ea typeface="Tahoma" pitchFamily="34" charset="0"/>
                <a:cs typeface="Tahoma" pitchFamily="34" charset="0"/>
              </a:rPr>
              <a:t>2</a:t>
            </a:r>
            <a:r>
              <a:rPr lang="en-US" dirty="0" smtClean="0">
                <a:latin typeface="Tahoma" pitchFamily="34" charset="0"/>
                <a:ea typeface="Tahoma" pitchFamily="34" charset="0"/>
                <a:cs typeface="Tahoma" pitchFamily="34" charset="0"/>
              </a:rPr>
              <a:t> </a:t>
            </a:r>
            <a:r>
              <a:rPr lang="en-US" dirty="0" smtClean="0">
                <a:latin typeface="Tahoma" pitchFamily="34" charset="0"/>
                <a:ea typeface="Tahoma" pitchFamily="34" charset="0"/>
                <a:cs typeface="Tahoma" pitchFamily="34" charset="0"/>
              </a:rPr>
              <a:t>o’clock as usual but they are open till </a:t>
            </a:r>
            <a:r>
              <a:rPr lang="en-US" dirty="0" smtClean="0">
                <a:latin typeface="Tahoma" pitchFamily="34" charset="0"/>
                <a:ea typeface="Tahoma" pitchFamily="34" charset="0"/>
                <a:cs typeface="Tahoma" pitchFamily="34" charset="0"/>
              </a:rPr>
              <a:t>4</a:t>
            </a:r>
            <a:r>
              <a:rPr lang="en-US" dirty="0" smtClean="0">
                <a:latin typeface="Tahoma" pitchFamily="34" charset="0"/>
                <a:ea typeface="Tahoma" pitchFamily="34" charset="0"/>
                <a:cs typeface="Tahoma" pitchFamily="34" charset="0"/>
              </a:rPr>
              <a:t> </a:t>
            </a:r>
            <a:r>
              <a:rPr lang="en-US" dirty="0" smtClean="0">
                <a:latin typeface="Tahoma" pitchFamily="34" charset="0"/>
                <a:ea typeface="Tahoma" pitchFamily="34" charset="0"/>
                <a:cs typeface="Tahoma" pitchFamily="34" charset="0"/>
              </a:rPr>
              <a:t>and teach the course of the Environmental Education.</a:t>
            </a:r>
          </a:p>
          <a:p>
            <a:pPr lvl="0"/>
            <a:r>
              <a:rPr lang="en-US" dirty="0" smtClean="0">
                <a:latin typeface="Tahoma" pitchFamily="34" charset="0"/>
                <a:ea typeface="Tahoma" pitchFamily="34" charset="0"/>
                <a:cs typeface="Tahoma" pitchFamily="34" charset="0"/>
              </a:rPr>
              <a:t>About the schools that are not open till 4,have got some hours in the weekly schedule that are called “flexible zone” that the teachers can inform the pupils about different issues they find important for the children to know and a usual issue is “Environmental Education” as it is essential.</a:t>
            </a:r>
          </a:p>
          <a:p>
            <a:pPr lvl="0"/>
            <a:r>
              <a:rPr lang="en-US" dirty="0" smtClean="0">
                <a:latin typeface="Tahoma" pitchFamily="34" charset="0"/>
                <a:ea typeface="Tahoma" pitchFamily="34" charset="0"/>
                <a:cs typeface="Tahoma" pitchFamily="34" charset="0"/>
              </a:rPr>
              <a:t>In addition, book with topics on environmental education has been published for using it in the primary school.</a:t>
            </a:r>
          </a:p>
          <a:p>
            <a:pPr lvl="0"/>
            <a:endParaRPr lang="el-GR" dirty="0" smtClean="0"/>
          </a:p>
          <a:p>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n-US" sz="4800" dirty="0" smtClean="0">
                <a:latin typeface="Tahoma" pitchFamily="34" charset="0"/>
                <a:ea typeface="Tahoma" pitchFamily="34" charset="0"/>
                <a:cs typeface="Tahoma" pitchFamily="34" charset="0"/>
              </a:rPr>
              <a:t>Topics of the Environmental Education in primary school.</a:t>
            </a:r>
            <a:endParaRPr lang="el-GR" sz="4800" dirty="0">
              <a:latin typeface="Tahoma" pitchFamily="34" charset="0"/>
              <a:ea typeface="Tahoma" pitchFamily="34" charset="0"/>
              <a:cs typeface="Tahoma" pitchFamily="34" charset="0"/>
            </a:endParaRPr>
          </a:p>
        </p:txBody>
      </p:sp>
      <p:sp>
        <p:nvSpPr>
          <p:cNvPr id="3" name="2 - Θέση περιεχομένου"/>
          <p:cNvSpPr>
            <a:spLocks noGrp="1"/>
          </p:cNvSpPr>
          <p:nvPr>
            <p:ph idx="1"/>
          </p:nvPr>
        </p:nvSpPr>
        <p:spPr>
          <a:xfrm>
            <a:off x="457200" y="2780928"/>
            <a:ext cx="8229600" cy="4077072"/>
          </a:xfrm>
        </p:spPr>
        <p:txBody>
          <a:bodyPr/>
          <a:lstStyle/>
          <a:p>
            <a:r>
              <a:rPr lang="en-US" dirty="0" smtClean="0">
                <a:latin typeface="Tahoma" pitchFamily="34" charset="0"/>
                <a:ea typeface="Tahoma" pitchFamily="34" charset="0"/>
                <a:cs typeface="Tahoma" pitchFamily="34" charset="0"/>
              </a:rPr>
              <a:t>Recycling</a:t>
            </a:r>
          </a:p>
          <a:p>
            <a:r>
              <a:rPr lang="en-US" dirty="0" smtClean="0">
                <a:latin typeface="Tahoma" pitchFamily="34" charset="0"/>
                <a:ea typeface="Tahoma" pitchFamily="34" charset="0"/>
                <a:cs typeface="Tahoma" pitchFamily="34" charset="0"/>
              </a:rPr>
              <a:t>The town</a:t>
            </a:r>
          </a:p>
          <a:p>
            <a:r>
              <a:rPr lang="en-US" dirty="0" err="1" smtClean="0">
                <a:latin typeface="Tahoma" pitchFamily="34" charset="0"/>
                <a:ea typeface="Tahoma" pitchFamily="34" charset="0"/>
                <a:cs typeface="Tahoma" pitchFamily="34" charset="0"/>
              </a:rPr>
              <a:t>Endagered</a:t>
            </a:r>
            <a:r>
              <a:rPr lang="en-US" dirty="0" smtClean="0">
                <a:latin typeface="Tahoma" pitchFamily="34" charset="0"/>
                <a:ea typeface="Tahoma" pitchFamily="34" charset="0"/>
                <a:cs typeface="Tahoma" pitchFamily="34" charset="0"/>
              </a:rPr>
              <a:t> animals</a:t>
            </a:r>
          </a:p>
          <a:p>
            <a:r>
              <a:rPr lang="en-US" dirty="0" smtClean="0">
                <a:latin typeface="Tahoma" pitchFamily="34" charset="0"/>
                <a:ea typeface="Tahoma" pitchFamily="34" charset="0"/>
                <a:cs typeface="Tahoma" pitchFamily="34" charset="0"/>
              </a:rPr>
              <a:t>Energy saving</a:t>
            </a:r>
          </a:p>
          <a:p>
            <a:r>
              <a:rPr lang="en-US" dirty="0" smtClean="0">
                <a:latin typeface="Tahoma" pitchFamily="34" charset="0"/>
                <a:ea typeface="Tahoma" pitchFamily="34" charset="0"/>
                <a:cs typeface="Tahoma" pitchFamily="34" charset="0"/>
              </a:rPr>
              <a:t>The space the planets</a:t>
            </a:r>
          </a:p>
          <a:p>
            <a:r>
              <a:rPr lang="en-US" dirty="0" smtClean="0">
                <a:latin typeface="Tahoma" pitchFamily="34" charset="0"/>
                <a:ea typeface="Tahoma" pitchFamily="34" charset="0"/>
                <a:cs typeface="Tahoma" pitchFamily="34" charset="0"/>
              </a:rPr>
              <a:t>The seasons and the time</a:t>
            </a:r>
          </a:p>
          <a:p>
            <a:r>
              <a:rPr lang="en-US" dirty="0" smtClean="0">
                <a:latin typeface="Tahoma" pitchFamily="34" charset="0"/>
                <a:ea typeface="Tahoma" pitchFamily="34" charset="0"/>
                <a:cs typeface="Tahoma" pitchFamily="34" charset="0"/>
              </a:rPr>
              <a:t>The water and its circle</a:t>
            </a:r>
            <a:endParaRPr lang="el-GR"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n-US" sz="4800" dirty="0" smtClean="0">
                <a:latin typeface="Tahoma" pitchFamily="34" charset="0"/>
                <a:ea typeface="Tahoma" pitchFamily="34" charset="0"/>
                <a:cs typeface="Tahoma" pitchFamily="34" charset="0"/>
              </a:rPr>
              <a:t>The way that these topics can be taught…</a:t>
            </a:r>
            <a:endParaRPr lang="el-GR" sz="4800" dirty="0">
              <a:latin typeface="Tahoma" pitchFamily="34" charset="0"/>
              <a:ea typeface="Tahoma" pitchFamily="34" charset="0"/>
              <a:cs typeface="Tahoma" pitchFamily="34" charset="0"/>
            </a:endParaRPr>
          </a:p>
        </p:txBody>
      </p:sp>
      <p:sp>
        <p:nvSpPr>
          <p:cNvPr id="3" name="2 - Θέση περιεχομένου"/>
          <p:cNvSpPr>
            <a:spLocks noGrp="1"/>
          </p:cNvSpPr>
          <p:nvPr>
            <p:ph idx="1"/>
          </p:nvPr>
        </p:nvSpPr>
        <p:spPr>
          <a:xfrm>
            <a:off x="457200" y="2420888"/>
            <a:ext cx="8229600" cy="4032448"/>
          </a:xfrm>
        </p:spPr>
        <p:txBody>
          <a:bodyPr>
            <a:normAutofit/>
          </a:bodyPr>
          <a:lstStyle/>
          <a:p>
            <a:r>
              <a:rPr lang="en-US" b="1" dirty="0" smtClean="0">
                <a:latin typeface="Tahoma" pitchFamily="34" charset="0"/>
                <a:ea typeface="Tahoma" pitchFamily="34" charset="0"/>
                <a:cs typeface="Tahoma" pitchFamily="34" charset="0"/>
              </a:rPr>
              <a:t>Method Project</a:t>
            </a:r>
            <a:r>
              <a:rPr lang="en-US" dirty="0" smtClean="0">
                <a:latin typeface="Tahoma" pitchFamily="34" charset="0"/>
                <a:ea typeface="Tahoma" pitchFamily="34" charset="0"/>
                <a:cs typeface="Tahoma" pitchFamily="34" charset="0"/>
              </a:rPr>
              <a:t>: It is a </a:t>
            </a:r>
            <a:r>
              <a:rPr lang="en-US" dirty="0" err="1" smtClean="0">
                <a:latin typeface="Tahoma" pitchFamily="34" charset="0"/>
                <a:ea typeface="Tahoma" pitchFamily="34" charset="0"/>
                <a:cs typeface="Tahoma" pitchFamily="34" charset="0"/>
              </a:rPr>
              <a:t>new,complex</a:t>
            </a:r>
            <a:r>
              <a:rPr lang="en-US" dirty="0" smtClean="0">
                <a:latin typeface="Tahoma" pitchFamily="34" charset="0"/>
                <a:ea typeface="Tahoma" pitchFamily="34" charset="0"/>
                <a:cs typeface="Tahoma" pitchFamily="34" charset="0"/>
              </a:rPr>
              <a:t> but flexible  process in Greece for primary school and it is based on experience </a:t>
            </a:r>
            <a:r>
              <a:rPr lang="en-US" dirty="0" err="1" smtClean="0">
                <a:latin typeface="Tahoma" pitchFamily="34" charset="0"/>
                <a:ea typeface="Tahoma" pitchFamily="34" charset="0"/>
                <a:cs typeface="Tahoma" pitchFamily="34" charset="0"/>
              </a:rPr>
              <a:t>learning.Many</a:t>
            </a:r>
            <a:r>
              <a:rPr lang="en-US" dirty="0" smtClean="0">
                <a:latin typeface="Tahoma" pitchFamily="34" charset="0"/>
                <a:ea typeface="Tahoma" pitchFamily="34" charset="0"/>
                <a:cs typeface="Tahoma" pitchFamily="34" charset="0"/>
              </a:rPr>
              <a:t> other methods and techniques can be incorporated the project and perform an Environmental Education program.</a:t>
            </a:r>
            <a:endParaRPr lang="el-GR" dirty="0" smtClean="0">
              <a:latin typeface="Tahoma" pitchFamily="34" charset="0"/>
              <a:ea typeface="Tahoma" pitchFamily="34" charset="0"/>
              <a:cs typeface="Tahoma" pitchFamily="34" charset="0"/>
            </a:endParaRPr>
          </a:p>
          <a:p>
            <a:r>
              <a:rPr lang="en-US" b="1" dirty="0" err="1" smtClean="0">
                <a:latin typeface="Tahoma" pitchFamily="34" charset="0"/>
                <a:ea typeface="Tahoma" pitchFamily="34" charset="0"/>
                <a:cs typeface="Tahoma" pitchFamily="34" charset="0"/>
              </a:rPr>
              <a:t>Discussion</a:t>
            </a:r>
            <a:r>
              <a:rPr lang="en-US" dirty="0" err="1" smtClean="0">
                <a:latin typeface="Tahoma" pitchFamily="34" charset="0"/>
                <a:ea typeface="Tahoma" pitchFamily="34" charset="0"/>
                <a:cs typeface="Tahoma" pitchFamily="34" charset="0"/>
              </a:rPr>
              <a:t>:small</a:t>
            </a:r>
            <a:r>
              <a:rPr lang="en-US" dirty="0" smtClean="0">
                <a:latin typeface="Tahoma" pitchFamily="34" charset="0"/>
                <a:ea typeface="Tahoma" pitchFamily="34" charset="0"/>
                <a:cs typeface="Tahoma" pitchFamily="34" charset="0"/>
              </a:rPr>
              <a:t> conversation about the topic in teams and then discussion that all the pupils of the environmental program participate.</a:t>
            </a:r>
          </a:p>
          <a:p>
            <a:endParaRPr lang="el-G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n-US" sz="4800" dirty="0" smtClean="0">
                <a:latin typeface="Tahoma" pitchFamily="34" charset="0"/>
                <a:ea typeface="Tahoma" pitchFamily="34" charset="0"/>
                <a:cs typeface="Tahoma" pitchFamily="34" charset="0"/>
              </a:rPr>
              <a:t>The way that these topics can be taught…</a:t>
            </a:r>
            <a:endParaRPr lang="el-GR" sz="4800" dirty="0"/>
          </a:p>
        </p:txBody>
      </p:sp>
      <p:sp>
        <p:nvSpPr>
          <p:cNvPr id="3" name="2 - Θέση περιεχομένου"/>
          <p:cNvSpPr>
            <a:spLocks noGrp="1"/>
          </p:cNvSpPr>
          <p:nvPr>
            <p:ph idx="1"/>
          </p:nvPr>
        </p:nvSpPr>
        <p:spPr>
          <a:xfrm>
            <a:off x="457200" y="1935480"/>
            <a:ext cx="8229600" cy="4661872"/>
          </a:xfrm>
        </p:spPr>
        <p:txBody>
          <a:bodyPr>
            <a:normAutofit/>
          </a:bodyPr>
          <a:lstStyle/>
          <a:p>
            <a:r>
              <a:rPr lang="en-US" b="1" dirty="0" smtClean="0">
                <a:latin typeface="Tahoma" pitchFamily="34" charset="0"/>
                <a:ea typeface="Tahoma" pitchFamily="34" charset="0"/>
                <a:cs typeface="Tahoma" pitchFamily="34" charset="0"/>
              </a:rPr>
              <a:t>Role </a:t>
            </a:r>
            <a:r>
              <a:rPr lang="en-US" b="1" dirty="0" err="1" smtClean="0">
                <a:latin typeface="Tahoma" pitchFamily="34" charset="0"/>
                <a:ea typeface="Tahoma" pitchFamily="34" charset="0"/>
                <a:cs typeface="Tahoma" pitchFamily="34" charset="0"/>
              </a:rPr>
              <a:t>play</a:t>
            </a:r>
            <a:r>
              <a:rPr lang="en-US" dirty="0" err="1" smtClean="0">
                <a:latin typeface="Tahoma" pitchFamily="34" charset="0"/>
                <a:ea typeface="Tahoma" pitchFamily="34" charset="0"/>
                <a:cs typeface="Tahoma" pitchFamily="34" charset="0"/>
              </a:rPr>
              <a:t>:it</a:t>
            </a:r>
            <a:r>
              <a:rPr lang="en-US" dirty="0" smtClean="0">
                <a:latin typeface="Tahoma" pitchFamily="34" charset="0"/>
                <a:ea typeface="Tahoma" pitchFamily="34" charset="0"/>
                <a:cs typeface="Tahoma" pitchFamily="34" charset="0"/>
              </a:rPr>
              <a:t> provokes the interest of the pupils and their emotional maturity and social </a:t>
            </a:r>
            <a:r>
              <a:rPr lang="en-US" dirty="0" err="1" smtClean="0">
                <a:latin typeface="Tahoma" pitchFamily="34" charset="0"/>
                <a:ea typeface="Tahoma" pitchFamily="34" charset="0"/>
                <a:cs typeface="Tahoma" pitchFamily="34" charset="0"/>
              </a:rPr>
              <a:t>development.Then</a:t>
            </a:r>
            <a:r>
              <a:rPr lang="en-US" dirty="0" smtClean="0">
                <a:latin typeface="Tahoma" pitchFamily="34" charset="0"/>
                <a:ea typeface="Tahoma" pitchFamily="34" charset="0"/>
                <a:cs typeface="Tahoma" pitchFamily="34" charset="0"/>
              </a:rPr>
              <a:t> they better understand the environmental problems and try to find solutions.</a:t>
            </a:r>
          </a:p>
          <a:p>
            <a:r>
              <a:rPr lang="en-US" b="1" dirty="0" smtClean="0">
                <a:latin typeface="Tahoma" pitchFamily="34" charset="0"/>
                <a:ea typeface="Tahoma" pitchFamily="34" charset="0"/>
                <a:cs typeface="Tahoma" pitchFamily="34" charset="0"/>
              </a:rPr>
              <a:t>Analysis of </a:t>
            </a:r>
            <a:r>
              <a:rPr lang="en-US" b="1" dirty="0" err="1" smtClean="0">
                <a:latin typeface="Tahoma" pitchFamily="34" charset="0"/>
                <a:ea typeface="Tahoma" pitchFamily="34" charset="0"/>
                <a:cs typeface="Tahoma" pitchFamily="34" charset="0"/>
              </a:rPr>
              <a:t>concepts</a:t>
            </a:r>
            <a:r>
              <a:rPr lang="en-US" dirty="0" err="1" smtClean="0">
                <a:latin typeface="Tahoma" pitchFamily="34" charset="0"/>
                <a:ea typeface="Tahoma" pitchFamily="34" charset="0"/>
                <a:cs typeface="Tahoma" pitchFamily="34" charset="0"/>
              </a:rPr>
              <a:t>:The</a:t>
            </a:r>
            <a:r>
              <a:rPr lang="en-US" dirty="0" smtClean="0">
                <a:latin typeface="Tahoma" pitchFamily="34" charset="0"/>
                <a:ea typeface="Tahoma" pitchFamily="34" charset="0"/>
                <a:cs typeface="Tahoma" pitchFamily="34" charset="0"/>
              </a:rPr>
              <a:t> students with the help of teachers learn to organize and simplify complex and complicated </a:t>
            </a:r>
            <a:r>
              <a:rPr lang="en-US" dirty="0" smtClean="0">
                <a:latin typeface="Tahoma" pitchFamily="34" charset="0"/>
                <a:ea typeface="Tahoma" pitchFamily="34" charset="0"/>
                <a:cs typeface="Tahoma" pitchFamily="34" charset="0"/>
              </a:rPr>
              <a:t>concepts.</a:t>
            </a:r>
            <a:endParaRPr lang="en-US" dirty="0" smtClean="0">
              <a:latin typeface="Tahoma" pitchFamily="34" charset="0"/>
              <a:ea typeface="Tahoma" pitchFamily="34" charset="0"/>
              <a:cs typeface="Tahoma" pitchFamily="34" charset="0"/>
            </a:endParaRPr>
          </a:p>
          <a:p>
            <a:r>
              <a:rPr lang="en-US" dirty="0" smtClean="0">
                <a:latin typeface="Tahoma" pitchFamily="34" charset="0"/>
                <a:ea typeface="Tahoma" pitchFamily="34" charset="0"/>
                <a:cs typeface="Tahoma" pitchFamily="34" charset="0"/>
              </a:rPr>
              <a:t>Here </a:t>
            </a:r>
            <a:r>
              <a:rPr lang="en-US" dirty="0" smtClean="0">
                <a:latin typeface="Tahoma" pitchFamily="34" charset="0"/>
                <a:ea typeface="Tahoma" pitchFamily="34" charset="0"/>
                <a:cs typeface="Tahoma" pitchFamily="34" charset="0"/>
              </a:rPr>
              <a:t>is an example.</a:t>
            </a:r>
            <a:r>
              <a:rPr lang="en-US" b="1" dirty="0" smtClean="0">
                <a:solidFill>
                  <a:schemeClr val="accent2"/>
                </a:solidFill>
                <a:latin typeface="Tahoma" pitchFamily="34" charset="0"/>
                <a:ea typeface="Tahoma" pitchFamily="34" charset="0"/>
                <a:cs typeface="Tahoma" pitchFamily="34" charset="0"/>
              </a:rPr>
              <a:t> </a:t>
            </a:r>
            <a:endParaRPr lang="el-GR" b="1" dirty="0" smtClean="0">
              <a:solidFill>
                <a:schemeClr val="accent2"/>
              </a:solidFill>
              <a:latin typeface="Tahoma" pitchFamily="34" charset="0"/>
              <a:ea typeface="Tahoma" pitchFamily="34" charset="0"/>
              <a:cs typeface="Tahoma" pitchFamily="34" charset="0"/>
            </a:endParaRPr>
          </a:p>
          <a:p>
            <a:endParaRPr lang="en-US"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Προσαρμοσμένος 4">
      <a:dk1>
        <a:sysClr val="windowText" lastClr="000000"/>
      </a:dk1>
      <a:lt1>
        <a:sysClr val="window" lastClr="FFFFFF"/>
      </a:lt1>
      <a:dk2>
        <a:srgbClr val="696464"/>
      </a:dk2>
      <a:lt2>
        <a:srgbClr val="E9E5DC"/>
      </a:lt2>
      <a:accent1>
        <a:srgbClr val="47A356"/>
      </a:accent1>
      <a:accent2>
        <a:srgbClr val="47A356"/>
      </a:accent2>
      <a:accent3>
        <a:srgbClr val="357A40"/>
      </a:accent3>
      <a:accent4>
        <a:srgbClr val="956251"/>
      </a:accent4>
      <a:accent5>
        <a:srgbClr val="918485"/>
      </a:accent5>
      <a:accent6>
        <a:srgbClr val="855D5D"/>
      </a:accent6>
      <a:hlink>
        <a:srgbClr val="CC9900"/>
      </a:hlink>
      <a:folHlink>
        <a:srgbClr val="96A9A9"/>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371</TotalTime>
  <Words>739</Words>
  <Application>Microsoft Office PowerPoint</Application>
  <PresentationFormat>Προβολή στην οθόνη (4:3)</PresentationFormat>
  <Paragraphs>65</Paragraphs>
  <Slides>14</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14</vt:i4>
      </vt:variant>
    </vt:vector>
  </HeadingPairs>
  <TitlesOfParts>
    <vt:vector size="15" baseType="lpstr">
      <vt:lpstr>Ροή</vt:lpstr>
      <vt:lpstr>Environmental Education in primary school in Greece</vt:lpstr>
      <vt:lpstr>Some general information about Environmental Education…</vt:lpstr>
      <vt:lpstr>Διαφάνεια 3</vt:lpstr>
      <vt:lpstr>What we have to know about the environment/Aims…</vt:lpstr>
      <vt:lpstr>What we have to know about the environment/Aims…</vt:lpstr>
      <vt:lpstr>Environmental Education/Greece</vt:lpstr>
      <vt:lpstr>Topics of the Environmental Education in primary school.</vt:lpstr>
      <vt:lpstr>The way that these topics can be taught…</vt:lpstr>
      <vt:lpstr>The way that these topics can be taught…</vt:lpstr>
      <vt:lpstr>Example…</vt:lpstr>
      <vt:lpstr>An activity that pupils can participate…</vt:lpstr>
      <vt:lpstr>An activity that pupils can participate…</vt:lpstr>
      <vt:lpstr>My information…</vt:lpstr>
      <vt:lpstr>Thank you…</vt:lpstr>
    </vt:vector>
  </TitlesOfParts>
  <Company>user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Environmental Education in primary school in Greece</dc:title>
  <dc:creator>user</dc:creator>
  <cp:lastModifiedBy>user</cp:lastModifiedBy>
  <cp:revision>56</cp:revision>
  <dcterms:created xsi:type="dcterms:W3CDTF">2012-12-03T19:07:36Z</dcterms:created>
  <dcterms:modified xsi:type="dcterms:W3CDTF">2012-12-07T11:05:24Z</dcterms:modified>
</cp:coreProperties>
</file>