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74" r:id="rId12"/>
    <p:sldId id="275" r:id="rId13"/>
    <p:sldId id="276" r:id="rId14"/>
    <p:sldId id="273" r:id="rId15"/>
    <p:sldId id="272" r:id="rId16"/>
    <p:sldId id="277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EE1"/>
    <a:srgbClr val="E6D8C0"/>
    <a:srgbClr val="B65620"/>
    <a:srgbClr val="9B6D19"/>
    <a:srgbClr val="8A4118"/>
    <a:srgbClr val="D7C29B"/>
    <a:srgbClr val="93CE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Course</a:t>
            </a:r>
            <a:r>
              <a:rPr lang="cs-CZ" sz="8800" dirty="0" smtClean="0"/>
              <a:t> design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Beliefs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endParaRPr lang="cs-CZ" dirty="0" smtClean="0"/>
          </a:p>
          <a:p>
            <a:r>
              <a:rPr lang="cs-CZ" dirty="0" err="1" smtClean="0"/>
              <a:t>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869160"/>
            <a:ext cx="2592288" cy="1303040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 err="1" smtClean="0"/>
              <a:t>What</a:t>
            </a:r>
            <a:r>
              <a:rPr lang="cs-CZ" sz="12800" b="1" dirty="0" smtClean="0"/>
              <a:t> in </a:t>
            </a:r>
            <a:r>
              <a:rPr lang="cs-CZ" sz="12800" b="1" dirty="0" err="1" smtClean="0"/>
              <a:t>the</a:t>
            </a:r>
            <a:r>
              <a:rPr lang="cs-CZ" sz="12800" b="1" dirty="0" smtClean="0"/>
              <a:t> </a:t>
            </a:r>
            <a:r>
              <a:rPr lang="cs-CZ" sz="12800" b="1" dirty="0" err="1" smtClean="0"/>
              <a:t>language</a:t>
            </a:r>
            <a:r>
              <a:rPr lang="cs-CZ" sz="12800" b="1" dirty="0" smtClean="0"/>
              <a:t> </a:t>
            </a:r>
            <a:r>
              <a:rPr lang="cs-CZ" sz="12800" b="1" dirty="0" err="1" smtClean="0"/>
              <a:t>you</a:t>
            </a:r>
            <a:r>
              <a:rPr lang="cs-CZ" sz="12800" b="1" dirty="0" smtClean="0"/>
              <a:t> stress most</a:t>
            </a:r>
          </a:p>
          <a:p>
            <a:endParaRPr lang="cs-CZ" dirty="0"/>
          </a:p>
        </p:txBody>
      </p:sp>
      <p:pic>
        <p:nvPicPr>
          <p:cNvPr id="33796" name="Picture 4" descr="http://positiveimperative.com/wp-content/uploads/2009/08/positive-word-li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620688"/>
            <a:ext cx="3390900" cy="5715000"/>
          </a:xfrm>
          <a:prstGeom prst="rect">
            <a:avLst/>
          </a:prstGeom>
          <a:noFill/>
        </p:spPr>
      </p:pic>
      <p:pic>
        <p:nvPicPr>
          <p:cNvPr id="33798" name="Picture 6" descr="http://aci-standards.com/images/woman_at_pc_wri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3476625" cy="4057650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 rot="10800000" flipV="1">
            <a:off x="6516216" y="956410"/>
            <a:ext cx="2376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err="1" smtClean="0"/>
              <a:t>Language</a:t>
            </a:r>
            <a:endParaRPr lang="cs-CZ" sz="4000" b="1" dirty="0"/>
          </a:p>
        </p:txBody>
      </p:sp>
      <p:pic>
        <p:nvPicPr>
          <p:cNvPr id="33794" name="Picture 2" descr="http://www.zeit-fuer-dialog.de/uploads/pics/dialog_startseit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l="12375" r="12375"/>
          <a:stretch>
            <a:fillRect/>
          </a:stretch>
        </p:blipFill>
        <p:spPr bwMode="auto">
          <a:xfrm>
            <a:off x="4355976" y="3212976"/>
            <a:ext cx="4622304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136" y="548680"/>
            <a:ext cx="3240360" cy="1008112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Social</a:t>
            </a:r>
            <a:r>
              <a:rPr lang="cs-CZ" sz="4000" dirty="0" smtClean="0"/>
              <a:t> </a:t>
            </a:r>
            <a:r>
              <a:rPr lang="cs-CZ" sz="4000" dirty="0" err="1" smtClean="0"/>
              <a:t>context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3528" y="4509120"/>
            <a:ext cx="8568952" cy="1944216"/>
          </a:xfrm>
        </p:spPr>
        <p:txBody>
          <a:bodyPr>
            <a:normAutofit fontScale="77500" lnSpcReduction="20000"/>
          </a:bodyPr>
          <a:lstStyle/>
          <a:p>
            <a:r>
              <a:rPr lang="cs-CZ" sz="3300" b="1" dirty="0" err="1" smtClean="0"/>
              <a:t>Language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used</a:t>
            </a:r>
            <a:r>
              <a:rPr lang="cs-CZ" sz="3300" b="1" dirty="0" smtClean="0"/>
              <a:t> in </a:t>
            </a:r>
            <a:r>
              <a:rPr lang="cs-CZ" sz="3300" b="1" dirty="0" err="1" smtClean="0"/>
              <a:t>certain</a:t>
            </a:r>
            <a:r>
              <a:rPr lang="cs-CZ" sz="3300" b="1" dirty="0" smtClean="0"/>
              <a:t> society</a:t>
            </a:r>
          </a:p>
          <a:p>
            <a:r>
              <a:rPr lang="cs-CZ" sz="3300" b="1" dirty="0" err="1" smtClean="0"/>
              <a:t>Sociocultural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issues</a:t>
            </a:r>
            <a:r>
              <a:rPr lang="cs-CZ" sz="3300" b="1" dirty="0" smtClean="0"/>
              <a:t> (</a:t>
            </a:r>
            <a:r>
              <a:rPr lang="cs-CZ" sz="3300" b="1" dirty="0" err="1" smtClean="0"/>
              <a:t>ways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of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greeting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eating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customs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products</a:t>
            </a:r>
            <a:r>
              <a:rPr lang="cs-CZ" sz="3300" b="1" dirty="0" smtClean="0"/>
              <a:t> – </a:t>
            </a:r>
            <a:r>
              <a:rPr lang="cs-CZ" sz="3300" b="1" dirty="0" err="1" smtClean="0"/>
              <a:t>literature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art</a:t>
            </a:r>
            <a:r>
              <a:rPr lang="cs-CZ" sz="3300" b="1" dirty="0" smtClean="0"/>
              <a:t> …)</a:t>
            </a:r>
          </a:p>
          <a:p>
            <a:r>
              <a:rPr lang="cs-CZ" sz="3300" b="1" dirty="0" err="1" smtClean="0"/>
              <a:t>Sociopolitical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issues</a:t>
            </a:r>
            <a:r>
              <a:rPr lang="cs-CZ" sz="3300" b="1" dirty="0" smtClean="0"/>
              <a:t> (</a:t>
            </a:r>
            <a:r>
              <a:rPr lang="cs-CZ" sz="3300" b="1" dirty="0" err="1" smtClean="0"/>
              <a:t>how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the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social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group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is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viewed</a:t>
            </a:r>
            <a:r>
              <a:rPr lang="cs-CZ" sz="3300" b="1" dirty="0" smtClean="0"/>
              <a:t> by </a:t>
            </a:r>
            <a:r>
              <a:rPr lang="cs-CZ" sz="3300" b="1" dirty="0" err="1" smtClean="0"/>
              <a:t>other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social</a:t>
            </a:r>
            <a:r>
              <a:rPr lang="cs-CZ" sz="3300" b="1" dirty="0" smtClean="0"/>
              <a:t> </a:t>
            </a:r>
            <a:r>
              <a:rPr lang="cs-CZ" sz="3300" b="1" dirty="0" err="1" smtClean="0"/>
              <a:t>groups</a:t>
            </a:r>
            <a:r>
              <a:rPr lang="cs-CZ" sz="3300" b="1" dirty="0" smtClean="0"/>
              <a:t>, </a:t>
            </a:r>
            <a:r>
              <a:rPr lang="cs-CZ" sz="3300" b="1" dirty="0" err="1" smtClean="0"/>
              <a:t>access</a:t>
            </a:r>
            <a:r>
              <a:rPr lang="cs-CZ" sz="3300" b="1" dirty="0" smtClean="0"/>
              <a:t> to </a:t>
            </a:r>
            <a:r>
              <a:rPr lang="cs-CZ" sz="3300" b="1" dirty="0" err="1" smtClean="0"/>
              <a:t>language</a:t>
            </a:r>
            <a:r>
              <a:rPr lang="cs-CZ" sz="3300" b="1" dirty="0" smtClean="0"/>
              <a:t> …)</a:t>
            </a:r>
          </a:p>
          <a:p>
            <a:endParaRPr lang="cs-CZ" dirty="0"/>
          </a:p>
        </p:txBody>
      </p:sp>
      <p:pic>
        <p:nvPicPr>
          <p:cNvPr id="1026" name="Picture 2" descr="http://alt.coxnewsweb.com/shared-blogs/palmbeach/blackculture/upload/2008/08/what_happens_when_minorities_b/multicultural_kiddos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599" r="5599"/>
          <a:stretch>
            <a:fillRect/>
          </a:stretch>
        </p:blipFill>
        <p:spPr bwMode="auto">
          <a:xfrm>
            <a:off x="323528" y="18864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573016"/>
            <a:ext cx="5112568" cy="576064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Learning</a:t>
            </a:r>
            <a:r>
              <a:rPr lang="cs-CZ" sz="4000" dirty="0" smtClean="0"/>
              <a:t> </a:t>
            </a:r>
            <a:r>
              <a:rPr lang="cs-CZ" sz="4000" dirty="0" err="1" smtClean="0"/>
              <a:t>and</a:t>
            </a:r>
            <a:r>
              <a:rPr lang="cs-CZ" sz="4000" dirty="0" smtClean="0"/>
              <a:t> </a:t>
            </a:r>
            <a:r>
              <a:rPr lang="cs-CZ" sz="4000" dirty="0" err="1" smtClean="0"/>
              <a:t>Learners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581128"/>
            <a:ext cx="4536504" cy="2088232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How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people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learn</a:t>
            </a:r>
            <a:endParaRPr lang="cs-CZ" sz="2800" b="1" dirty="0" smtClean="0"/>
          </a:p>
          <a:p>
            <a:r>
              <a:rPr lang="cs-CZ" sz="2800" b="1" dirty="0" err="1" smtClean="0"/>
              <a:t>Inductive</a:t>
            </a:r>
            <a:r>
              <a:rPr lang="cs-CZ" sz="2800" b="1" dirty="0" smtClean="0"/>
              <a:t> vs. </a:t>
            </a:r>
            <a:r>
              <a:rPr lang="cs-CZ" sz="2800" b="1" dirty="0" err="1" smtClean="0"/>
              <a:t>Deductive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way</a:t>
            </a:r>
            <a:endParaRPr lang="cs-CZ" sz="2800" b="1" dirty="0" smtClean="0"/>
          </a:p>
          <a:p>
            <a:r>
              <a:rPr lang="cs-CZ" sz="2800" b="1" dirty="0" err="1" smtClean="0"/>
              <a:t>Different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intelligences</a:t>
            </a:r>
            <a:endParaRPr lang="cs-CZ" sz="2800" b="1" dirty="0" smtClean="0"/>
          </a:p>
          <a:p>
            <a:endParaRPr lang="cs-CZ" dirty="0"/>
          </a:p>
        </p:txBody>
      </p:sp>
      <p:pic>
        <p:nvPicPr>
          <p:cNvPr id="30722" name="Picture 2" descr="http://www.lowestpricetrafficschool.com/images/photo.kids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 bwMode="auto">
          <a:xfrm>
            <a:off x="4716016" y="332656"/>
            <a:ext cx="4190256" cy="3168352"/>
          </a:xfrm>
          <a:prstGeom prst="rect">
            <a:avLst/>
          </a:prstGeom>
          <a:noFill/>
        </p:spPr>
      </p:pic>
      <p:pic>
        <p:nvPicPr>
          <p:cNvPr id="30724" name="Picture 4" descr="http://solsweb.com/images/photos/learn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789040"/>
            <a:ext cx="4048125" cy="2686051"/>
          </a:xfrm>
          <a:prstGeom prst="rect">
            <a:avLst/>
          </a:prstGeom>
          <a:noFill/>
        </p:spPr>
      </p:pic>
      <p:pic>
        <p:nvPicPr>
          <p:cNvPr id="30726" name="Picture 6" descr="http://child-1st.typepad.com/.a/6a00e5529de4af88340120a6af8071970b-80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417646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6084168" y="620688"/>
            <a:ext cx="2664296" cy="864096"/>
          </a:xfrm>
        </p:spPr>
        <p:txBody>
          <a:bodyPr>
            <a:noAutofit/>
          </a:bodyPr>
          <a:lstStyle/>
          <a:p>
            <a:r>
              <a:rPr lang="cs-CZ" sz="4000" dirty="0" err="1" smtClean="0"/>
              <a:t>Teaching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4077072"/>
            <a:ext cx="6955160" cy="1152128"/>
          </a:xfrm>
        </p:spPr>
        <p:txBody>
          <a:bodyPr>
            <a:normAutofit fontScale="25000" lnSpcReduction="20000"/>
          </a:bodyPr>
          <a:lstStyle/>
          <a:p>
            <a:r>
              <a:rPr lang="cs-CZ" sz="14400" dirty="0" err="1" smtClean="0">
                <a:latin typeface="+mj-lt"/>
              </a:rPr>
              <a:t>Teacher</a:t>
            </a:r>
            <a:r>
              <a:rPr lang="cs-CZ" sz="14400" dirty="0" smtClean="0">
                <a:latin typeface="+mj-lt"/>
              </a:rPr>
              <a:t>-</a:t>
            </a:r>
            <a:r>
              <a:rPr lang="cs-CZ" sz="14400" dirty="0" err="1" smtClean="0">
                <a:latin typeface="+mj-lt"/>
              </a:rPr>
              <a:t>centred</a:t>
            </a:r>
            <a:endParaRPr lang="cs-CZ" sz="14400" dirty="0" smtClean="0">
              <a:latin typeface="+mj-lt"/>
            </a:endParaRPr>
          </a:p>
          <a:p>
            <a:r>
              <a:rPr lang="cs-CZ" sz="14400" dirty="0" smtClean="0">
                <a:latin typeface="+mj-lt"/>
              </a:rPr>
              <a:t>Student-</a:t>
            </a:r>
            <a:r>
              <a:rPr lang="cs-CZ" sz="14400" dirty="0" err="1" smtClean="0">
                <a:latin typeface="+mj-lt"/>
              </a:rPr>
              <a:t>centred</a:t>
            </a:r>
            <a:endParaRPr lang="cs-CZ" sz="14400" dirty="0" smtClean="0">
              <a:latin typeface="+mj-lt"/>
            </a:endParaRPr>
          </a:p>
          <a:p>
            <a:endParaRPr lang="cs-CZ" dirty="0"/>
          </a:p>
        </p:txBody>
      </p:sp>
      <p:pic>
        <p:nvPicPr>
          <p:cNvPr id="1026" name="Picture 2" descr="teacher_blackboar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24944"/>
            <a:ext cx="4262264" cy="3096344"/>
          </a:xfrm>
          <a:prstGeom prst="rect">
            <a:avLst/>
          </a:prstGeom>
          <a:noFill/>
        </p:spPr>
      </p:pic>
      <p:pic>
        <p:nvPicPr>
          <p:cNvPr id="1028" name="Picture 4" descr="http://www.oletark.ee/business-ideas-for-the-future/pic/pupils_german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4762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motivating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look </a:t>
            </a:r>
            <a:r>
              <a:rPr lang="cs-CZ" dirty="0" err="1" smtClean="0"/>
              <a:t>like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HW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motivating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chosen</a:t>
            </a:r>
            <a:endParaRPr lang="cs-CZ" dirty="0" smtClean="0"/>
          </a:p>
          <a:p>
            <a:r>
              <a:rPr lang="cs-CZ" dirty="0" err="1" smtClean="0"/>
              <a:t>Demonstrate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beliefs</a:t>
            </a:r>
            <a:endParaRPr lang="cs-CZ" dirty="0" smtClean="0"/>
          </a:p>
          <a:p>
            <a:r>
              <a:rPr lang="cs-CZ" dirty="0" smtClean="0"/>
              <a:t>Put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moodlinka</a:t>
            </a:r>
            <a:r>
              <a:rPr lang="cs-CZ" dirty="0" smtClean="0"/>
              <a:t> </a:t>
            </a:r>
            <a:r>
              <a:rPr lang="cs-CZ" dirty="0" err="1" smtClean="0"/>
              <a:t>forum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discussions</a:t>
            </a:r>
            <a:endParaRPr lang="cs-CZ" dirty="0" smtClean="0"/>
          </a:p>
          <a:p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comments</a:t>
            </a:r>
            <a:r>
              <a:rPr lang="cs-CZ" dirty="0" smtClean="0"/>
              <a:t> in </a:t>
            </a:r>
            <a:r>
              <a:rPr lang="cs-CZ" dirty="0" err="1" smtClean="0"/>
              <a:t>moodlinka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contributions</a:t>
            </a:r>
            <a:endParaRPr lang="cs-CZ" dirty="0" smtClean="0"/>
          </a:p>
          <a:p>
            <a:r>
              <a:rPr lang="cs-CZ" dirty="0" err="1" smtClean="0"/>
              <a:t>Prepare</a:t>
            </a:r>
            <a:r>
              <a:rPr lang="cs-CZ" dirty="0" smtClean="0"/>
              <a:t> a </a:t>
            </a:r>
            <a:r>
              <a:rPr lang="cs-CZ" dirty="0" err="1" smtClean="0"/>
              <a:t>starting</a:t>
            </a:r>
            <a:r>
              <a:rPr lang="cs-CZ" dirty="0" smtClean="0"/>
              <a:t> </a:t>
            </a:r>
            <a:r>
              <a:rPr lang="cs-CZ" dirty="0" err="1" smtClean="0"/>
              <a:t>motivating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chosen</a:t>
            </a:r>
            <a:endParaRPr lang="cs-CZ" dirty="0" smtClean="0"/>
          </a:p>
          <a:p>
            <a:r>
              <a:rPr lang="cs-CZ" dirty="0" err="1" smtClean="0"/>
              <a:t>Bring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endParaRPr lang="cs-CZ" dirty="0" smtClean="0"/>
          </a:p>
          <a:p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err="1" smtClean="0"/>
              <a:t>Demonstrate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interesting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involves</a:t>
            </a:r>
            <a:r>
              <a:rPr lang="cs-CZ" dirty="0" smtClean="0"/>
              <a:t> 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4.mm.bing.net/images/thumbnail.aspx?q=1176900799867&amp;id=0394b367208ecc0979faf7fcdfead62d&amp;url=http%3a%2f%2fedcompassblog.smarttech.com%2fwp-content%2fuploads%2f2011%2f05%2fTeacher-We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328592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involves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Beliefs</a:t>
            </a:r>
            <a:endParaRPr lang="cs-CZ" dirty="0" smtClean="0"/>
          </a:p>
          <a:p>
            <a:r>
              <a:rPr lang="cs-CZ" dirty="0" err="1" smtClean="0"/>
              <a:t>Context</a:t>
            </a:r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r>
              <a:rPr lang="cs-CZ" dirty="0" err="1" smtClean="0"/>
              <a:t>Materials</a:t>
            </a:r>
            <a:endParaRPr lang="cs-CZ" dirty="0" smtClean="0"/>
          </a:p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endParaRPr lang="cs-CZ" dirty="0" smtClean="0"/>
          </a:p>
          <a:p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err="1" smtClean="0"/>
              <a:t>Content</a:t>
            </a:r>
            <a:endParaRPr lang="cs-CZ" dirty="0" smtClean="0"/>
          </a:p>
          <a:p>
            <a:r>
              <a:rPr lang="cs-CZ" dirty="0" err="1" smtClean="0"/>
              <a:t>Organization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organic</a:t>
            </a:r>
            <a:r>
              <a:rPr lang="cs-CZ" dirty="0" smtClean="0"/>
              <a:t>, </a:t>
            </a:r>
            <a:r>
              <a:rPr lang="cs-CZ" dirty="0" err="1" smtClean="0"/>
              <a:t>unpredictable</a:t>
            </a:r>
            <a:r>
              <a:rPr lang="cs-CZ" dirty="0" smtClean="0"/>
              <a:t>, </a:t>
            </a:r>
            <a:r>
              <a:rPr lang="cs-CZ" dirty="0" err="1" smtClean="0"/>
              <a:t>challenging</a:t>
            </a:r>
            <a:r>
              <a:rPr lang="cs-CZ" dirty="0" smtClean="0"/>
              <a:t>, </a:t>
            </a:r>
            <a:r>
              <a:rPr lang="cs-CZ" dirty="0" err="1" smtClean="0"/>
              <a:t>satisfying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frustrating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i="1" dirty="0" smtClean="0"/>
              <a:t>                                </a:t>
            </a:r>
            <a:r>
              <a:rPr lang="cs-CZ" sz="2800" i="1" dirty="0" err="1" smtClean="0"/>
              <a:t>Kathleen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Graves</a:t>
            </a:r>
            <a:r>
              <a:rPr lang="cs-CZ" sz="2800" i="1" dirty="0" smtClean="0"/>
              <a:t>: </a:t>
            </a:r>
            <a:r>
              <a:rPr lang="cs-CZ" sz="2800" i="1" dirty="0" err="1" smtClean="0"/>
              <a:t>Designing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language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courses</a:t>
            </a:r>
            <a:r>
              <a:rPr lang="cs-CZ" sz="2800" i="1" dirty="0" smtClean="0"/>
              <a:t> (2000:7)</a:t>
            </a:r>
            <a:endParaRPr lang="cs-CZ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farm5.static.flickr.com/4065/4635772943_6d1fef31d8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24744"/>
            <a:ext cx="604867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Designing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progress</a:t>
            </a:r>
            <a:r>
              <a:rPr lang="cs-CZ" dirty="0" smtClean="0"/>
              <a:t> …“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           </a:t>
            </a:r>
            <a:r>
              <a:rPr lang="cs-CZ" sz="2800" i="1" dirty="0" smtClean="0"/>
              <a:t>(2000:9)</a:t>
            </a:r>
            <a:endParaRPr lang="cs-CZ" sz="28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Choose</a:t>
            </a:r>
            <a:r>
              <a:rPr lang="cs-CZ" dirty="0" smtClean="0"/>
              <a:t> a </a:t>
            </a:r>
            <a:r>
              <a:rPr lang="cs-CZ" dirty="0" err="1" smtClean="0"/>
              <a:t>course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taught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</a:t>
            </a:r>
            <a:r>
              <a:rPr lang="cs-CZ" dirty="0" err="1" smtClean="0"/>
              <a:t>redesign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are </a:t>
            </a:r>
            <a:r>
              <a:rPr lang="cs-CZ" dirty="0" err="1" smtClean="0"/>
              <a:t>planning</a:t>
            </a:r>
            <a:r>
              <a:rPr lang="cs-CZ" dirty="0" smtClean="0"/>
              <a:t> to </a:t>
            </a:r>
            <a:r>
              <a:rPr lang="cs-CZ" dirty="0" err="1" smtClean="0"/>
              <a:t>teach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a </a:t>
            </a:r>
            <a:r>
              <a:rPr lang="cs-CZ" dirty="0" err="1" smtClean="0"/>
              <a:t>learner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(</a:t>
            </a:r>
            <a:r>
              <a:rPr lang="cs-CZ" dirty="0" err="1" smtClean="0"/>
              <a:t>observed</a:t>
            </a:r>
            <a:r>
              <a:rPr lang="cs-CZ" dirty="0" smtClean="0"/>
              <a:t>, </a:t>
            </a:r>
            <a:r>
              <a:rPr lang="cs-CZ" dirty="0" err="1" smtClean="0"/>
              <a:t>taught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took</a:t>
            </a:r>
            <a:r>
              <a:rPr lang="cs-CZ" dirty="0" smtClean="0"/>
              <a:t> part in)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excellent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excellent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294</Words>
  <Application>Microsoft Office PowerPoint</Application>
  <PresentationFormat>Předvádění na obrazovce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Course design</vt:lpstr>
      <vt:lpstr>Snímek 2</vt:lpstr>
      <vt:lpstr>Snímek 3</vt:lpstr>
      <vt:lpstr>Designing a language course involves</vt:lpstr>
      <vt:lpstr>Snímek 5</vt:lpstr>
      <vt:lpstr>Snímek 6</vt:lpstr>
      <vt:lpstr>Snímek 7</vt:lpstr>
      <vt:lpstr>Choose a course:</vt:lpstr>
      <vt:lpstr>Snímek 9</vt:lpstr>
      <vt:lpstr>Beliefs about</vt:lpstr>
      <vt:lpstr>Snímek 11</vt:lpstr>
      <vt:lpstr>Social context</vt:lpstr>
      <vt:lpstr>Learning and Learners</vt:lpstr>
      <vt:lpstr>Teaching</vt:lpstr>
      <vt:lpstr>Snímek 15</vt:lpstr>
      <vt:lpstr>HW</vt:lpstr>
      <vt:lpstr>HW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design</dc:title>
  <dc:creator>Helenka</dc:creator>
  <cp:lastModifiedBy>Helenka</cp:lastModifiedBy>
  <cp:revision>22</cp:revision>
  <dcterms:created xsi:type="dcterms:W3CDTF">2011-09-18T18:56:21Z</dcterms:created>
  <dcterms:modified xsi:type="dcterms:W3CDTF">2012-10-09T07:30:44Z</dcterms:modified>
</cp:coreProperties>
</file>