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56" r:id="rId3"/>
    <p:sldId id="257" r:id="rId4"/>
    <p:sldId id="258" r:id="rId5"/>
    <p:sldId id="259" r:id="rId6"/>
    <p:sldId id="260" r:id="rId7"/>
    <p:sldId id="282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84" r:id="rId20"/>
    <p:sldId id="272" r:id="rId21"/>
    <p:sldId id="273" r:id="rId22"/>
    <p:sldId id="274" r:id="rId23"/>
    <p:sldId id="275" r:id="rId24"/>
    <p:sldId id="286" r:id="rId25"/>
    <p:sldId id="277" r:id="rId26"/>
    <p:sldId id="285" r:id="rId27"/>
    <p:sldId id="276" r:id="rId28"/>
    <p:sldId id="278" r:id="rId29"/>
    <p:sldId id="279" r:id="rId30"/>
    <p:sldId id="283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7723"/>
    <a:srgbClr val="7BAF3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457723">
                <a:alpha val="75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0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Textbooks – a problem?</a:t>
            </a:r>
          </a:p>
        </p:txBody>
      </p:sp>
      <p:pic>
        <p:nvPicPr>
          <p:cNvPr id="27652" name="Picture 4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76825" y="1844675"/>
            <a:ext cx="2857500" cy="3810000"/>
          </a:xfrm>
          <a:noFill/>
          <a:ln/>
        </p:spPr>
      </p:pic>
      <p:sp>
        <p:nvSpPr>
          <p:cNvPr id="2765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500563" y="1700213"/>
            <a:ext cx="3886200" cy="4114800"/>
          </a:xfrm>
        </p:spPr>
        <p:txBody>
          <a:bodyPr/>
          <a:lstStyle/>
          <a:p>
            <a:pPr>
              <a:buFontTx/>
              <a:buNone/>
            </a:pPr>
            <a:endParaRPr lang="cs-CZ" sz="1800"/>
          </a:p>
        </p:txBody>
      </p:sp>
      <p:pic>
        <p:nvPicPr>
          <p:cNvPr id="2765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1844675"/>
            <a:ext cx="234315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differences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</a:t>
            </a:r>
            <a:r>
              <a:rPr lang="en-GB" dirty="0" err="1" smtClean="0"/>
              <a:t>riteria</a:t>
            </a:r>
            <a:r>
              <a:rPr lang="en-GB" dirty="0" smtClean="0"/>
              <a:t> for </a:t>
            </a:r>
            <a:r>
              <a:rPr lang="en-GB" dirty="0" err="1" smtClean="0"/>
              <a:t>coursebook</a:t>
            </a:r>
            <a:r>
              <a:rPr lang="en-GB" dirty="0" smtClean="0"/>
              <a:t> evaluation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6064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Price and availability</a:t>
            </a:r>
            <a:endParaRPr lang="cs-CZ" dirty="0" smtClean="0"/>
          </a:p>
          <a:p>
            <a:r>
              <a:rPr lang="en-GB" dirty="0" smtClean="0"/>
              <a:t>Add-ons and extras</a:t>
            </a:r>
            <a:endParaRPr lang="cs-CZ" dirty="0" smtClean="0"/>
          </a:p>
          <a:p>
            <a:r>
              <a:rPr lang="en-GB" dirty="0" smtClean="0"/>
              <a:t>Layout and design</a:t>
            </a:r>
            <a:endParaRPr lang="cs-CZ" dirty="0" smtClean="0"/>
          </a:p>
          <a:p>
            <a:r>
              <a:rPr lang="en-GB" dirty="0" smtClean="0"/>
              <a:t>Instructions</a:t>
            </a:r>
            <a:endParaRPr lang="cs-CZ" dirty="0" smtClean="0"/>
          </a:p>
          <a:p>
            <a:r>
              <a:rPr lang="en-GB" dirty="0" smtClean="0"/>
              <a:t>Methodology</a:t>
            </a:r>
            <a:endParaRPr lang="cs-CZ" dirty="0" smtClean="0"/>
          </a:p>
          <a:p>
            <a:r>
              <a:rPr lang="en-GB" dirty="0" smtClean="0"/>
              <a:t>Syllabus</a:t>
            </a:r>
            <a:endParaRPr lang="cs-CZ" dirty="0" smtClean="0"/>
          </a:p>
          <a:p>
            <a:r>
              <a:rPr lang="en-GB" dirty="0" smtClean="0"/>
              <a:t>Language skills</a:t>
            </a:r>
            <a:endParaRPr lang="cs-CZ" dirty="0" smtClean="0"/>
          </a:p>
          <a:p>
            <a:r>
              <a:rPr lang="en-GB" dirty="0" smtClean="0"/>
              <a:t>Topics</a:t>
            </a:r>
            <a:endParaRPr lang="cs-CZ" dirty="0" smtClean="0"/>
          </a:p>
          <a:p>
            <a:r>
              <a:rPr lang="en-GB" dirty="0" smtClean="0"/>
              <a:t>Cultural </a:t>
            </a:r>
            <a:r>
              <a:rPr lang="en-GB" dirty="0" err="1" smtClean="0"/>
              <a:t>appropriacy</a:t>
            </a:r>
            <a:endParaRPr lang="cs-CZ" dirty="0" smtClean="0"/>
          </a:p>
          <a:p>
            <a:r>
              <a:rPr lang="en-GB" dirty="0" smtClean="0"/>
              <a:t>Teacher’s guide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en-GB" sz="5300" dirty="0" smtClean="0"/>
              <a:t>Price and availability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teacher’s book, workbook, audio-cassette or CD, even video-cassette</a:t>
            </a:r>
            <a:endParaRPr lang="cs-CZ" dirty="0" smtClean="0"/>
          </a:p>
          <a:p>
            <a:endParaRPr lang="cs-CZ" dirty="0" smtClean="0"/>
          </a:p>
          <a:p>
            <a:r>
              <a:rPr lang="en-GB" dirty="0" smtClean="0"/>
              <a:t>How much will the student have to pay</a:t>
            </a:r>
            <a:r>
              <a:rPr lang="cs-CZ" dirty="0" smtClean="0"/>
              <a:t>?</a:t>
            </a:r>
          </a:p>
          <a:p>
            <a:r>
              <a:rPr lang="cs-CZ" dirty="0" smtClean="0"/>
              <a:t>A</a:t>
            </a:r>
            <a:r>
              <a:rPr lang="en-GB" dirty="0" err="1" smtClean="0"/>
              <a:t>nd</a:t>
            </a:r>
            <a:r>
              <a:rPr lang="en-GB" dirty="0" smtClean="0"/>
              <a:t> how much the teacher?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en-GB" sz="5300" dirty="0" smtClean="0"/>
              <a:t>Add-ons and extras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</a:t>
            </a:r>
            <a:r>
              <a:rPr lang="en-GB" dirty="0" smtClean="0"/>
              <a:t>lash-cards or the pictures, maps, posters</a:t>
            </a:r>
            <a:endParaRPr lang="cs-CZ" dirty="0" smtClean="0"/>
          </a:p>
          <a:p>
            <a:r>
              <a:rPr lang="en-GB" dirty="0" smtClean="0"/>
              <a:t>Websites</a:t>
            </a:r>
            <a:endParaRPr lang="cs-CZ" dirty="0" smtClean="0"/>
          </a:p>
          <a:p>
            <a:r>
              <a:rPr lang="cs-CZ" dirty="0" smtClean="0"/>
              <a:t>D</a:t>
            </a:r>
            <a:r>
              <a:rPr lang="en-GB" dirty="0" err="1" smtClean="0"/>
              <a:t>iscussion</a:t>
            </a:r>
            <a:r>
              <a:rPr lang="en-GB" dirty="0" smtClean="0"/>
              <a:t> pages</a:t>
            </a:r>
            <a:endParaRPr lang="cs-CZ" dirty="0" smtClean="0"/>
          </a:p>
          <a:p>
            <a:endParaRPr lang="cs-CZ" dirty="0" smtClean="0"/>
          </a:p>
          <a:p>
            <a:r>
              <a:rPr lang="en-GB" dirty="0" smtClean="0"/>
              <a:t>Is it worth the value (time and money)? 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en-GB" sz="5300" dirty="0" smtClean="0"/>
              <a:t>Layout and design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attractive and challenging </a:t>
            </a:r>
            <a:r>
              <a:rPr lang="cs-CZ" dirty="0" smtClean="0"/>
              <a:t>?</a:t>
            </a:r>
          </a:p>
          <a:p>
            <a:r>
              <a:rPr lang="en-GB" dirty="0" smtClean="0"/>
              <a:t>pictures, colours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en-GB" dirty="0" smtClean="0"/>
              <a:t>Do I as a teacher like the design of the book? </a:t>
            </a:r>
            <a:endParaRPr lang="cs-CZ" dirty="0" smtClean="0"/>
          </a:p>
          <a:p>
            <a:r>
              <a:rPr lang="en-GB" dirty="0" smtClean="0"/>
              <a:t>Does it look like cheap commerce? 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en-GB" sz="5300" dirty="0" smtClean="0"/>
              <a:t>Instructions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</a:t>
            </a:r>
            <a:r>
              <a:rPr lang="en-GB" dirty="0" smtClean="0"/>
              <a:t>n English or in Czech?</a:t>
            </a:r>
            <a:endParaRPr lang="cs-CZ" dirty="0" smtClean="0"/>
          </a:p>
          <a:p>
            <a:r>
              <a:rPr lang="en-GB" dirty="0" smtClean="0"/>
              <a:t>Are they clear and brief</a:t>
            </a:r>
            <a:r>
              <a:rPr lang="cs-CZ" dirty="0" smtClean="0"/>
              <a:t>?</a:t>
            </a:r>
          </a:p>
          <a:p>
            <a:r>
              <a:rPr lang="en-GB" dirty="0" smtClean="0"/>
              <a:t>Will students understand without teacher’s help?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en-GB" sz="5300" dirty="0" smtClean="0"/>
              <a:t>Methodology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Adequate</a:t>
            </a:r>
            <a:r>
              <a:rPr lang="cs-CZ" dirty="0" smtClean="0"/>
              <a:t> to </a:t>
            </a:r>
            <a:r>
              <a:rPr lang="en-GB" dirty="0" smtClean="0"/>
              <a:t>the age and the level of my students</a:t>
            </a:r>
            <a:endParaRPr lang="cs-CZ" dirty="0" smtClean="0"/>
          </a:p>
          <a:p>
            <a:r>
              <a:rPr lang="en-GB" dirty="0" smtClean="0"/>
              <a:t>balance between accuracy and fluency exercises</a:t>
            </a:r>
            <a:endParaRPr lang="cs-CZ" dirty="0" smtClean="0"/>
          </a:p>
          <a:p>
            <a:r>
              <a:rPr lang="cs-CZ" dirty="0" smtClean="0"/>
              <a:t>More </a:t>
            </a:r>
            <a:r>
              <a:rPr lang="cs-CZ" dirty="0" err="1" smtClean="0"/>
              <a:t>acquisition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more </a:t>
            </a:r>
            <a:r>
              <a:rPr lang="cs-CZ" dirty="0" err="1" smtClean="0"/>
              <a:t>learning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teaching</a:t>
            </a:r>
            <a:r>
              <a:rPr lang="cs-CZ" dirty="0" smtClean="0"/>
              <a:t>?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Syllabus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en-GB" dirty="0" smtClean="0"/>
              <a:t>the topics of my students’ interest? </a:t>
            </a:r>
            <a:endParaRPr lang="cs-CZ" dirty="0" smtClean="0"/>
          </a:p>
          <a:p>
            <a:r>
              <a:rPr lang="en-GB" dirty="0" smtClean="0"/>
              <a:t>logical sequence of topics? </a:t>
            </a:r>
            <a:endParaRPr lang="cs-CZ" dirty="0" smtClean="0"/>
          </a:p>
          <a:p>
            <a:r>
              <a:rPr lang="en-GB" dirty="0" smtClean="0"/>
              <a:t>the expected amount of grammar, vocabulary and pronunciation?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4800600"/>
            <a:ext cx="7416824" cy="566738"/>
          </a:xfrm>
        </p:spPr>
        <p:txBody>
          <a:bodyPr>
            <a:noAutofit/>
          </a:bodyPr>
          <a:lstStyle/>
          <a:p>
            <a:pPr algn="ctr"/>
            <a:r>
              <a:rPr lang="cs-CZ" sz="4400" dirty="0" err="1" smtClean="0"/>
              <a:t>Textbooks</a:t>
            </a:r>
            <a:r>
              <a:rPr lang="cs-CZ" sz="4400" dirty="0" smtClean="0"/>
              <a:t> </a:t>
            </a:r>
            <a:r>
              <a:rPr lang="cs-CZ" sz="4400" dirty="0" err="1" smtClean="0"/>
              <a:t>for</a:t>
            </a:r>
            <a:r>
              <a:rPr lang="cs-CZ" sz="4400" dirty="0" smtClean="0"/>
              <a:t> </a:t>
            </a:r>
            <a:r>
              <a:rPr lang="cs-CZ" sz="4400" dirty="0" err="1" smtClean="0"/>
              <a:t>teenagers</a:t>
            </a:r>
            <a:endParaRPr lang="cs-CZ" sz="4400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Co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060848"/>
            <a:ext cx="1296144" cy="1944216"/>
          </a:xfrm>
          <a:prstGeom prst="rect">
            <a:avLst/>
          </a:prstGeom>
          <a:noFill/>
        </p:spPr>
      </p:pic>
      <p:pic>
        <p:nvPicPr>
          <p:cNvPr id="1030" name="Picture 6" descr="Co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060848"/>
            <a:ext cx="1398265" cy="1970907"/>
          </a:xfrm>
          <a:prstGeom prst="rect">
            <a:avLst/>
          </a:prstGeom>
          <a:noFill/>
        </p:spPr>
      </p:pic>
      <p:pic>
        <p:nvPicPr>
          <p:cNvPr id="1032" name="Picture 8" descr="Cov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2060848"/>
            <a:ext cx="1368152" cy="1944216"/>
          </a:xfrm>
          <a:prstGeom prst="rect">
            <a:avLst/>
          </a:prstGeom>
          <a:noFill/>
        </p:spPr>
      </p:pic>
      <p:pic>
        <p:nvPicPr>
          <p:cNvPr id="1034" name="Picture 10" descr="Cov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2060848"/>
            <a:ext cx="1368152" cy="19709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Coursebook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en-GB" sz="5300" dirty="0" smtClean="0"/>
              <a:t>Language skills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skills covered in balance? </a:t>
            </a:r>
            <a:endParaRPr lang="cs-CZ" dirty="0" smtClean="0"/>
          </a:p>
          <a:p>
            <a:r>
              <a:rPr lang="en-GB" dirty="0" smtClean="0"/>
              <a:t>challenging activities offered?</a:t>
            </a:r>
            <a:endParaRPr lang="cs-CZ" dirty="0" smtClean="0"/>
          </a:p>
          <a:p>
            <a:r>
              <a:rPr lang="en-GB" dirty="0" smtClean="0"/>
              <a:t>open-ended and close-ended tasks</a:t>
            </a:r>
            <a:r>
              <a:rPr lang="cs-CZ" dirty="0" smtClean="0"/>
              <a:t>?</a:t>
            </a:r>
          </a:p>
          <a:p>
            <a:r>
              <a:rPr lang="en-GB" dirty="0" smtClean="0"/>
              <a:t>natural spoken English? 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</p:spPr>
        <p:txBody>
          <a:bodyPr>
            <a:normAutofit fontScale="90000"/>
          </a:bodyPr>
          <a:lstStyle/>
          <a:p>
            <a:r>
              <a:rPr lang="en-GB" sz="5300" dirty="0" smtClean="0"/>
              <a:t>Topics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r>
              <a:rPr lang="en-GB" dirty="0" smtClean="0"/>
              <a:t>a variety of topics</a:t>
            </a:r>
            <a:r>
              <a:rPr lang="cs-CZ" dirty="0" smtClean="0"/>
              <a:t>?</a:t>
            </a:r>
            <a:r>
              <a:rPr lang="en-GB" dirty="0" smtClean="0"/>
              <a:t> </a:t>
            </a:r>
            <a:endParaRPr lang="cs-CZ" dirty="0" smtClean="0"/>
          </a:p>
          <a:p>
            <a:r>
              <a:rPr lang="en-GB" dirty="0" smtClean="0"/>
              <a:t>adequate to the level and interest of my students? </a:t>
            </a:r>
            <a:endParaRPr lang="cs-CZ" dirty="0" smtClean="0"/>
          </a:p>
          <a:p>
            <a:r>
              <a:rPr lang="en-GB" dirty="0" smtClean="0"/>
              <a:t>other subjects</a:t>
            </a:r>
            <a:r>
              <a:rPr lang="cs-CZ" dirty="0" smtClean="0"/>
              <a:t> </a:t>
            </a:r>
            <a:r>
              <a:rPr lang="en-GB" dirty="0" smtClean="0"/>
              <a:t>integrate</a:t>
            </a:r>
            <a:r>
              <a:rPr lang="cs-CZ" dirty="0" smtClean="0"/>
              <a:t>d</a:t>
            </a:r>
            <a:r>
              <a:rPr lang="en-GB" dirty="0" smtClean="0"/>
              <a:t>, </a:t>
            </a:r>
            <a:r>
              <a:rPr lang="en-GB" dirty="0" smtClean="0"/>
              <a:t>too?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Cultural </a:t>
            </a:r>
            <a:r>
              <a:rPr lang="en-GB" sz="4800" dirty="0" err="1" smtClean="0"/>
              <a:t>appropriacy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/>
              <a:t>A</a:t>
            </a:r>
            <a:r>
              <a:rPr lang="en-GB" dirty="0" err="1" smtClean="0"/>
              <a:t>ny</a:t>
            </a:r>
            <a:r>
              <a:rPr lang="en-GB" dirty="0" smtClean="0"/>
              <a:t> multicultural items? </a:t>
            </a:r>
            <a:endParaRPr lang="cs-CZ" dirty="0" smtClean="0"/>
          </a:p>
          <a:p>
            <a:r>
              <a:rPr lang="en-GB" dirty="0" smtClean="0"/>
              <a:t>Unprejudiced</a:t>
            </a:r>
            <a:r>
              <a:rPr lang="cs-CZ" dirty="0" smtClean="0"/>
              <a:t>?</a:t>
            </a:r>
          </a:p>
          <a:p>
            <a:r>
              <a:rPr lang="cs-CZ" dirty="0" smtClean="0"/>
              <a:t>E</a:t>
            </a:r>
            <a:r>
              <a:rPr lang="en-GB" dirty="0" err="1" smtClean="0"/>
              <a:t>nrich</a:t>
            </a:r>
            <a:r>
              <a:rPr lang="en-GB" dirty="0" smtClean="0"/>
              <a:t> my students’ worldview?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Teacher’s guide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r>
              <a:rPr lang="en-GB" dirty="0" smtClean="0"/>
              <a:t>Answer</a:t>
            </a:r>
            <a:r>
              <a:rPr lang="cs-CZ" dirty="0" smtClean="0"/>
              <a:t>s </a:t>
            </a:r>
            <a:r>
              <a:rPr lang="cs-CZ" dirty="0" err="1" smtClean="0"/>
              <a:t>for</a:t>
            </a:r>
            <a:r>
              <a:rPr lang="en-GB" dirty="0" smtClean="0"/>
              <a:t> my students’ curious questions? </a:t>
            </a:r>
            <a:endParaRPr lang="cs-CZ" dirty="0" smtClean="0"/>
          </a:p>
          <a:p>
            <a:r>
              <a:rPr lang="en-GB" dirty="0" smtClean="0"/>
              <a:t>differentiated activities for a heterogeneous class</a:t>
            </a:r>
            <a:r>
              <a:rPr lang="cs-CZ" dirty="0" smtClean="0"/>
              <a:t>?</a:t>
            </a:r>
          </a:p>
          <a:p>
            <a:r>
              <a:rPr lang="en-GB" dirty="0" smtClean="0"/>
              <a:t>Help with my lesson and syllabus planning?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err="1" smtClean="0"/>
              <a:t>Aim</a:t>
            </a:r>
            <a:r>
              <a:rPr lang="cs-CZ" sz="4000" dirty="0" smtClean="0"/>
              <a:t> - </a:t>
            </a:r>
            <a:r>
              <a:rPr lang="cs-CZ" sz="4000" dirty="0" err="1" smtClean="0"/>
              <a:t>e.g</a:t>
            </a:r>
            <a:r>
              <a:rPr lang="cs-CZ" sz="4000" dirty="0" smtClean="0"/>
              <a:t>. Maturita </a:t>
            </a:r>
            <a:r>
              <a:rPr lang="cs-CZ" sz="4000" dirty="0" err="1" smtClean="0"/>
              <a:t>exam</a:t>
            </a:r>
            <a:endParaRPr lang="cs-CZ" sz="4000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3010" name="Picture 2" descr="Co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204864"/>
            <a:ext cx="1440160" cy="2016224"/>
          </a:xfrm>
          <a:prstGeom prst="rect">
            <a:avLst/>
          </a:prstGeom>
          <a:noFill/>
        </p:spPr>
      </p:pic>
      <p:pic>
        <p:nvPicPr>
          <p:cNvPr id="43012" name="Picture 4" descr="Co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204864"/>
            <a:ext cx="1512168" cy="2097014"/>
          </a:xfrm>
          <a:prstGeom prst="rect">
            <a:avLst/>
          </a:prstGeom>
          <a:noFill/>
        </p:spPr>
      </p:pic>
      <p:pic>
        <p:nvPicPr>
          <p:cNvPr id="43014" name="Picture 6" descr="Cov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2204864"/>
            <a:ext cx="1368152" cy="1970907"/>
          </a:xfrm>
          <a:prstGeom prst="rect">
            <a:avLst/>
          </a:prstGeom>
          <a:noFill/>
        </p:spPr>
      </p:pic>
      <p:pic>
        <p:nvPicPr>
          <p:cNvPr id="43016" name="Picture 8" descr="Cov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2204864"/>
            <a:ext cx="1440160" cy="20970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factors</a:t>
            </a:r>
            <a:r>
              <a:rPr lang="cs-CZ" dirty="0" smtClean="0"/>
              <a:t> to </a:t>
            </a:r>
            <a:r>
              <a:rPr lang="cs-CZ" dirty="0" err="1" smtClean="0"/>
              <a:t>consider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Context</a:t>
            </a:r>
            <a:r>
              <a:rPr lang="cs-CZ" dirty="0" smtClean="0"/>
              <a:t> (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institution</a:t>
            </a:r>
            <a:r>
              <a:rPr lang="cs-CZ" dirty="0" smtClean="0"/>
              <a:t>, </a:t>
            </a:r>
            <a:r>
              <a:rPr lang="cs-CZ" dirty="0" err="1" smtClean="0"/>
              <a:t>parents</a:t>
            </a:r>
            <a:r>
              <a:rPr lang="cs-CZ" dirty="0" smtClean="0"/>
              <a:t> …)</a:t>
            </a:r>
          </a:p>
          <a:p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beliefs</a:t>
            </a:r>
            <a:endParaRPr lang="cs-CZ" dirty="0" smtClean="0"/>
          </a:p>
          <a:p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understandings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learn</a:t>
            </a:r>
            <a:r>
              <a:rPr lang="cs-CZ" dirty="0" smtClean="0"/>
              <a:t> </a:t>
            </a:r>
            <a:r>
              <a:rPr lang="cs-CZ" dirty="0" err="1" smtClean="0"/>
              <a:t>languages</a:t>
            </a:r>
            <a:endParaRPr lang="cs-CZ" dirty="0" smtClean="0"/>
          </a:p>
          <a:p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r>
              <a:rPr lang="cs-CZ" dirty="0" smtClean="0"/>
              <a:t>´</a:t>
            </a:r>
            <a:r>
              <a:rPr lang="cs-CZ" dirty="0" err="1" smtClean="0"/>
              <a:t>needs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interests</a:t>
            </a:r>
            <a:endParaRPr lang="cs-CZ" dirty="0" smtClean="0"/>
          </a:p>
          <a:p>
            <a:r>
              <a:rPr lang="cs-CZ" dirty="0" err="1" smtClean="0"/>
              <a:t>You</a:t>
            </a:r>
            <a:r>
              <a:rPr lang="cs-CZ" dirty="0" smtClean="0"/>
              <a:t> as a </a:t>
            </a:r>
            <a:r>
              <a:rPr lang="cs-CZ" dirty="0" err="1" smtClean="0"/>
              <a:t>teacher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4800600"/>
            <a:ext cx="7416824" cy="566738"/>
          </a:xfrm>
        </p:spPr>
        <p:txBody>
          <a:bodyPr>
            <a:noAutofit/>
          </a:bodyPr>
          <a:lstStyle/>
          <a:p>
            <a:pPr algn="ctr"/>
            <a:r>
              <a:rPr lang="cs-CZ" sz="3600" dirty="0" err="1" smtClean="0"/>
              <a:t>Secondary</a:t>
            </a:r>
            <a:r>
              <a:rPr lang="cs-CZ" sz="3600" dirty="0" smtClean="0"/>
              <a:t> </a:t>
            </a:r>
            <a:r>
              <a:rPr lang="cs-CZ" sz="3600" dirty="0" err="1" smtClean="0"/>
              <a:t>and</a:t>
            </a:r>
            <a:r>
              <a:rPr lang="cs-CZ" sz="3600" dirty="0" smtClean="0"/>
              <a:t> </a:t>
            </a:r>
            <a:r>
              <a:rPr lang="cs-CZ" sz="3600" dirty="0" err="1" smtClean="0"/>
              <a:t>language</a:t>
            </a:r>
            <a:r>
              <a:rPr lang="cs-CZ" sz="3600" dirty="0" smtClean="0"/>
              <a:t> </a:t>
            </a:r>
            <a:r>
              <a:rPr lang="cs-CZ" sz="3600" dirty="0" err="1" smtClean="0"/>
              <a:t>schools</a:t>
            </a:r>
            <a:endParaRPr lang="cs-CZ" sz="3600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1986" name="Picture 2" descr="Co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2420888"/>
            <a:ext cx="1326257" cy="1808982"/>
          </a:xfrm>
          <a:prstGeom prst="rect">
            <a:avLst/>
          </a:prstGeom>
          <a:noFill/>
        </p:spPr>
      </p:pic>
      <p:pic>
        <p:nvPicPr>
          <p:cNvPr id="41988" name="Picture 4" descr="Co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420888"/>
            <a:ext cx="1440160" cy="1900039"/>
          </a:xfrm>
          <a:prstGeom prst="rect">
            <a:avLst/>
          </a:prstGeom>
          <a:noFill/>
        </p:spPr>
      </p:pic>
      <p:pic>
        <p:nvPicPr>
          <p:cNvPr id="41990" name="Picture 6" descr="Cov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2420888"/>
            <a:ext cx="1440160" cy="18809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An ideal </a:t>
            </a:r>
            <a:r>
              <a:rPr lang="en-GB" dirty="0" err="1" smtClean="0"/>
              <a:t>coursebook</a:t>
            </a:r>
            <a:r>
              <a:rPr lang="en-GB" dirty="0" smtClean="0"/>
              <a:t> does not exist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Bring</a:t>
            </a:r>
            <a:r>
              <a:rPr lang="cs-CZ" dirty="0" smtClean="0"/>
              <a:t> </a:t>
            </a:r>
            <a:r>
              <a:rPr lang="cs-CZ" dirty="0" err="1" smtClean="0"/>
              <a:t>additional</a:t>
            </a:r>
            <a:r>
              <a:rPr lang="cs-CZ" dirty="0" smtClean="0"/>
              <a:t> </a:t>
            </a:r>
            <a:r>
              <a:rPr lang="cs-CZ" dirty="0" err="1" smtClean="0"/>
              <a:t>materials</a:t>
            </a:r>
            <a:r>
              <a:rPr lang="cs-CZ" dirty="0" smtClean="0"/>
              <a:t>!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Supplementary</a:t>
            </a:r>
            <a:r>
              <a:rPr lang="cs-CZ" dirty="0" smtClean="0"/>
              <a:t> </a:t>
            </a:r>
            <a:r>
              <a:rPr lang="cs-CZ" dirty="0" err="1" smtClean="0"/>
              <a:t>materials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 smtClean="0"/>
              <a:t>Books</a:t>
            </a:r>
            <a:r>
              <a:rPr lang="cs-CZ" b="1" dirty="0" smtClean="0"/>
              <a:t>, </a:t>
            </a:r>
            <a:r>
              <a:rPr lang="cs-CZ" b="1" dirty="0" err="1" smtClean="0"/>
              <a:t>magazines</a:t>
            </a:r>
            <a:endParaRPr lang="cs-CZ" b="1" dirty="0" smtClean="0"/>
          </a:p>
          <a:p>
            <a:r>
              <a:rPr lang="en-GB" b="1" dirty="0" smtClean="0"/>
              <a:t>Pictures, posters, maps and cards</a:t>
            </a:r>
            <a:r>
              <a:rPr lang="en-GB" dirty="0" smtClean="0"/>
              <a:t> </a:t>
            </a:r>
            <a:endParaRPr lang="cs-CZ" dirty="0" smtClean="0"/>
          </a:p>
          <a:p>
            <a:r>
              <a:rPr lang="en-GB" b="1" dirty="0" smtClean="0"/>
              <a:t>Real authentic material</a:t>
            </a:r>
            <a:endParaRPr lang="cs-CZ" b="1" dirty="0" smtClean="0"/>
          </a:p>
          <a:p>
            <a:r>
              <a:rPr lang="cs-CZ" b="1" dirty="0" err="1" smtClean="0"/>
              <a:t>Toys</a:t>
            </a:r>
            <a:r>
              <a:rPr lang="cs-CZ" b="1" dirty="0" smtClean="0"/>
              <a:t> </a:t>
            </a:r>
            <a:r>
              <a:rPr lang="en-GB" dirty="0" smtClean="0"/>
              <a:t> </a:t>
            </a:r>
            <a:endParaRPr lang="cs-CZ" dirty="0" smtClean="0"/>
          </a:p>
          <a:p>
            <a:r>
              <a:rPr lang="en-GB" b="1" dirty="0" err="1" smtClean="0"/>
              <a:t>Visualizers</a:t>
            </a:r>
            <a:endParaRPr lang="cs-CZ" b="1" dirty="0" smtClean="0"/>
          </a:p>
          <a:p>
            <a:r>
              <a:rPr lang="en-GB" b="1" dirty="0" smtClean="0"/>
              <a:t>Video equipment</a:t>
            </a:r>
            <a:r>
              <a:rPr lang="en-GB" dirty="0" smtClean="0"/>
              <a:t> and </a:t>
            </a:r>
            <a:r>
              <a:rPr lang="en-GB" b="1" dirty="0" smtClean="0"/>
              <a:t>data-projector</a:t>
            </a:r>
            <a:r>
              <a:rPr lang="en-GB" dirty="0" smtClean="0"/>
              <a:t> </a:t>
            </a:r>
            <a:endParaRPr lang="cs-CZ" dirty="0" smtClean="0"/>
          </a:p>
          <a:p>
            <a:r>
              <a:rPr lang="en-GB" b="1" dirty="0" smtClean="0"/>
              <a:t>Audio equipment</a:t>
            </a:r>
            <a:endParaRPr lang="cs-CZ" b="1" dirty="0" smtClean="0"/>
          </a:p>
          <a:p>
            <a:r>
              <a:rPr lang="cs-CZ" b="1" dirty="0" smtClean="0"/>
              <a:t>Musical </a:t>
            </a:r>
            <a:r>
              <a:rPr lang="cs-CZ" b="1" dirty="0" err="1" smtClean="0"/>
              <a:t>instruments</a:t>
            </a:r>
            <a:r>
              <a:rPr lang="en-GB" dirty="0" smtClean="0"/>
              <a:t> </a:t>
            </a:r>
            <a:endParaRPr lang="cs-CZ" dirty="0" smtClean="0"/>
          </a:p>
          <a:p>
            <a:r>
              <a:rPr lang="en-GB" b="1" dirty="0" smtClean="0"/>
              <a:t>Smart</a:t>
            </a:r>
            <a:r>
              <a:rPr lang="cs-CZ" b="1" dirty="0" smtClean="0"/>
              <a:t> </a:t>
            </a:r>
            <a:r>
              <a:rPr lang="cs-CZ" b="1" dirty="0" err="1" smtClean="0"/>
              <a:t>or</a:t>
            </a:r>
            <a:r>
              <a:rPr lang="cs-CZ" b="1" dirty="0" smtClean="0"/>
              <a:t> </a:t>
            </a:r>
            <a:r>
              <a:rPr lang="cs-CZ" b="1" dirty="0" err="1" smtClean="0"/>
              <a:t>interactive</a:t>
            </a:r>
            <a:r>
              <a:rPr lang="en-GB" b="1" dirty="0" smtClean="0"/>
              <a:t> board</a:t>
            </a:r>
            <a:r>
              <a:rPr lang="cs-CZ" b="1" dirty="0" smtClean="0"/>
              <a:t>s</a:t>
            </a:r>
            <a:r>
              <a:rPr lang="en-GB" dirty="0" smtClean="0"/>
              <a:t> </a:t>
            </a:r>
            <a:endParaRPr lang="cs-CZ" dirty="0" smtClean="0"/>
          </a:p>
          <a:p>
            <a:r>
              <a:rPr lang="en-GB" b="1" dirty="0" smtClean="0"/>
              <a:t>Computer!</a:t>
            </a:r>
            <a:r>
              <a:rPr lang="en-GB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advantages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using</a:t>
            </a:r>
            <a:r>
              <a:rPr lang="cs-CZ" dirty="0" smtClean="0"/>
              <a:t> a </a:t>
            </a:r>
            <a:r>
              <a:rPr lang="cs-CZ" dirty="0" err="1" smtClean="0"/>
              <a:t>textbook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 fontScale="90000"/>
          </a:bodyPr>
          <a:lstStyle/>
          <a:p>
            <a:r>
              <a:rPr lang="cs-CZ" sz="5300" dirty="0" err="1" smtClean="0"/>
              <a:t>Options</a:t>
            </a:r>
            <a:r>
              <a:rPr lang="cs-CZ" sz="53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dirty="0" err="1" smtClean="0"/>
              <a:t>projects</a:t>
            </a:r>
            <a:r>
              <a:rPr lang="cs-CZ" dirty="0" smtClean="0"/>
              <a:t>,</a:t>
            </a:r>
          </a:p>
          <a:p>
            <a:pPr>
              <a:buFontTx/>
              <a:buNone/>
            </a:pPr>
            <a:r>
              <a:rPr lang="cs-CZ" dirty="0" smtClean="0"/>
              <a:t>film </a:t>
            </a:r>
            <a:r>
              <a:rPr lang="cs-CZ" dirty="0" err="1" smtClean="0"/>
              <a:t>making</a:t>
            </a:r>
            <a:r>
              <a:rPr lang="cs-CZ" dirty="0" smtClean="0"/>
              <a:t>, </a:t>
            </a:r>
          </a:p>
          <a:p>
            <a:pPr>
              <a:buFontTx/>
              <a:buNone/>
            </a:pPr>
            <a:r>
              <a:rPr lang="cs-CZ" dirty="0" err="1" smtClean="0"/>
              <a:t>theatre</a:t>
            </a:r>
            <a:r>
              <a:rPr lang="cs-CZ" dirty="0" smtClean="0"/>
              <a:t> </a:t>
            </a:r>
            <a:r>
              <a:rPr lang="cs-CZ" dirty="0" err="1" smtClean="0"/>
              <a:t>performances</a:t>
            </a:r>
            <a:r>
              <a:rPr lang="cs-CZ" dirty="0" smtClean="0"/>
              <a:t>, </a:t>
            </a:r>
          </a:p>
          <a:p>
            <a:pPr>
              <a:buFontTx/>
              <a:buNone/>
            </a:pPr>
            <a:r>
              <a:rPr lang="cs-CZ" dirty="0" smtClean="0"/>
              <a:t>online </a:t>
            </a:r>
            <a:r>
              <a:rPr lang="cs-CZ" dirty="0" err="1" smtClean="0"/>
              <a:t>homework</a:t>
            </a:r>
            <a:r>
              <a:rPr lang="cs-CZ" dirty="0" smtClean="0"/>
              <a:t> 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Advantages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provides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/>
              <a:t>                 a </a:t>
            </a:r>
            <a:r>
              <a:rPr lang="cs-CZ" dirty="0" err="1" smtClean="0"/>
              <a:t>syllabus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            </a:t>
            </a:r>
            <a:r>
              <a:rPr lang="cs-CZ" dirty="0" err="1" smtClean="0"/>
              <a:t>security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            a set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visuals</a:t>
            </a:r>
            <a:r>
              <a:rPr lang="cs-CZ" dirty="0" smtClean="0"/>
              <a:t>, </a:t>
            </a:r>
            <a:r>
              <a:rPr lang="cs-CZ" dirty="0" err="1" smtClean="0"/>
              <a:t>activities</a:t>
            </a:r>
            <a:r>
              <a:rPr lang="cs-CZ" dirty="0" smtClean="0"/>
              <a:t>, </a:t>
            </a:r>
            <a:r>
              <a:rPr lang="cs-CZ" dirty="0" err="1" smtClean="0"/>
              <a:t>readings</a:t>
            </a:r>
            <a:r>
              <a:rPr lang="cs-CZ" dirty="0" smtClean="0"/>
              <a:t> …</a:t>
            </a:r>
          </a:p>
          <a:p>
            <a:pPr>
              <a:buNone/>
            </a:pPr>
            <a:r>
              <a:rPr lang="cs-CZ" dirty="0" smtClean="0"/>
              <a:t>                 </a:t>
            </a:r>
            <a:r>
              <a:rPr lang="cs-CZ" dirty="0" err="1" smtClean="0"/>
              <a:t>assessing</a:t>
            </a:r>
            <a:r>
              <a:rPr lang="cs-CZ" dirty="0" smtClean="0"/>
              <a:t> </a:t>
            </a:r>
            <a:r>
              <a:rPr lang="cs-CZ" dirty="0" err="1" smtClean="0"/>
              <a:t>tools</a:t>
            </a:r>
            <a:r>
              <a:rPr lang="cs-CZ" dirty="0" smtClean="0"/>
              <a:t> (</a:t>
            </a:r>
            <a:r>
              <a:rPr lang="cs-CZ" dirty="0" err="1" smtClean="0"/>
              <a:t>tests</a:t>
            </a:r>
            <a:r>
              <a:rPr lang="cs-CZ" dirty="0" smtClean="0"/>
              <a:t>, </a:t>
            </a:r>
            <a:r>
              <a:rPr lang="cs-CZ" dirty="0" err="1" smtClean="0"/>
              <a:t>evaluation</a:t>
            </a:r>
            <a:r>
              <a:rPr lang="cs-CZ" dirty="0" smtClean="0"/>
              <a:t> </a:t>
            </a:r>
            <a:r>
              <a:rPr lang="cs-CZ" dirty="0" err="1" smtClean="0"/>
              <a:t>tools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                 </a:t>
            </a:r>
            <a:r>
              <a:rPr lang="cs-CZ" dirty="0" err="1" smtClean="0"/>
              <a:t>consistency</a:t>
            </a:r>
            <a:r>
              <a:rPr lang="cs-CZ" dirty="0" smtClean="0"/>
              <a:t> </a:t>
            </a:r>
            <a:r>
              <a:rPr lang="cs-CZ" dirty="0" err="1" smtClean="0"/>
              <a:t>within</a:t>
            </a:r>
            <a:r>
              <a:rPr lang="cs-CZ" dirty="0" smtClean="0"/>
              <a:t> a </a:t>
            </a:r>
            <a:r>
              <a:rPr lang="cs-CZ" dirty="0" err="1" smtClean="0"/>
              <a:t>given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may</a:t>
            </a:r>
            <a:r>
              <a:rPr lang="cs-CZ" dirty="0" smtClean="0"/>
              <a:t> </a:t>
            </a:r>
            <a:r>
              <a:rPr lang="cs-CZ" dirty="0" err="1" smtClean="0"/>
              <a:t>include</a:t>
            </a:r>
            <a:r>
              <a:rPr lang="cs-CZ" dirty="0" smtClean="0"/>
              <a:t> </a:t>
            </a:r>
            <a:r>
              <a:rPr lang="cs-CZ" dirty="0" err="1" smtClean="0"/>
              <a:t>supporting</a:t>
            </a:r>
            <a:r>
              <a:rPr lang="cs-CZ" dirty="0" smtClean="0"/>
              <a:t>  </a:t>
            </a:r>
            <a:r>
              <a:rPr lang="cs-CZ" dirty="0" err="1" smtClean="0"/>
              <a:t>materials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/>
              <a:t>                </a:t>
            </a:r>
            <a:r>
              <a:rPr lang="cs-CZ" dirty="0" err="1" smtClean="0"/>
              <a:t>teacher</a:t>
            </a:r>
            <a:r>
              <a:rPr lang="cs-CZ" dirty="0" smtClean="0"/>
              <a:t>´s </a:t>
            </a:r>
            <a:r>
              <a:rPr lang="cs-CZ" dirty="0" err="1" smtClean="0"/>
              <a:t>guide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           </a:t>
            </a:r>
            <a:r>
              <a:rPr lang="cs-CZ" dirty="0" err="1" smtClean="0"/>
              <a:t>cassettes</a:t>
            </a:r>
            <a:r>
              <a:rPr lang="cs-CZ" dirty="0" smtClean="0"/>
              <a:t>, </a:t>
            </a:r>
            <a:r>
              <a:rPr lang="cs-CZ" dirty="0" err="1" smtClean="0"/>
              <a:t>CDs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           video</a:t>
            </a:r>
          </a:p>
          <a:p>
            <a:pPr>
              <a:buNone/>
            </a:pPr>
            <a:r>
              <a:rPr lang="cs-CZ" dirty="0" smtClean="0"/>
              <a:t>                </a:t>
            </a:r>
            <a:r>
              <a:rPr lang="cs-CZ" dirty="0" err="1" smtClean="0"/>
              <a:t>worksheets</a:t>
            </a:r>
            <a:r>
              <a:rPr lang="cs-CZ" dirty="0" smtClean="0"/>
              <a:t> 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Disadvantages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content</a:t>
            </a:r>
            <a:r>
              <a:rPr lang="cs-CZ" dirty="0" smtClean="0"/>
              <a:t> </a:t>
            </a:r>
            <a:r>
              <a:rPr lang="cs-CZ" dirty="0" err="1" smtClean="0"/>
              <a:t>may</a:t>
            </a:r>
            <a:r>
              <a:rPr lang="cs-CZ" dirty="0" smtClean="0"/>
              <a:t> not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appropriate</a:t>
            </a:r>
            <a:r>
              <a:rPr lang="cs-CZ" dirty="0" smtClean="0"/>
              <a:t> to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content</a:t>
            </a:r>
            <a:r>
              <a:rPr lang="cs-CZ" dirty="0" smtClean="0"/>
              <a:t> </a:t>
            </a:r>
            <a:r>
              <a:rPr lang="cs-CZ" dirty="0" err="1" smtClean="0"/>
              <a:t>may</a:t>
            </a:r>
            <a:r>
              <a:rPr lang="cs-CZ" dirty="0" smtClean="0"/>
              <a:t> not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aspects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may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preferred</a:t>
            </a:r>
            <a:r>
              <a:rPr lang="cs-CZ" dirty="0" smtClean="0"/>
              <a:t> </a:t>
            </a:r>
            <a:r>
              <a:rPr lang="cs-CZ" dirty="0" err="1" smtClean="0"/>
              <a:t>while</a:t>
            </a:r>
            <a:r>
              <a:rPr lang="cs-CZ" dirty="0" smtClean="0"/>
              <a:t> </a:t>
            </a:r>
            <a:r>
              <a:rPr lang="cs-CZ" dirty="0" err="1" smtClean="0"/>
              <a:t>others</a:t>
            </a:r>
            <a:r>
              <a:rPr lang="cs-CZ" dirty="0" smtClean="0"/>
              <a:t> not</a:t>
            </a:r>
          </a:p>
          <a:p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may</a:t>
            </a:r>
            <a:r>
              <a:rPr lang="cs-CZ" dirty="0" smtClean="0"/>
              <a:t> not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right</a:t>
            </a:r>
            <a:r>
              <a:rPr lang="cs-CZ" dirty="0" smtClean="0"/>
              <a:t> mix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activities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activities</a:t>
            </a:r>
            <a:r>
              <a:rPr lang="cs-CZ" dirty="0" smtClean="0"/>
              <a:t> </a:t>
            </a:r>
            <a:r>
              <a:rPr lang="cs-CZ" dirty="0" err="1" smtClean="0"/>
              <a:t>may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boring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material</a:t>
            </a:r>
            <a:r>
              <a:rPr lang="cs-CZ" dirty="0" smtClean="0"/>
              <a:t> </a:t>
            </a:r>
            <a:r>
              <a:rPr lang="cs-CZ" dirty="0" err="1" smtClean="0"/>
              <a:t>may</a:t>
            </a:r>
            <a:r>
              <a:rPr lang="cs-CZ" dirty="0" smtClean="0"/>
              <a:t> go </a:t>
            </a:r>
            <a:r>
              <a:rPr lang="cs-CZ" dirty="0" err="1" smtClean="0"/>
              <a:t>out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date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timetable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completing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textbook</a:t>
            </a:r>
            <a:r>
              <a:rPr lang="cs-CZ" dirty="0" smtClean="0"/>
              <a:t> </a:t>
            </a:r>
            <a:r>
              <a:rPr lang="cs-CZ" dirty="0" err="1" smtClean="0"/>
              <a:t>may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unrealistic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85800" indent="-685800"/>
            <a:r>
              <a:rPr lang="cs-CZ"/>
              <a:t>Textbooks to compare </a:t>
            </a:r>
          </a:p>
        </p:txBody>
      </p:sp>
      <p:pic>
        <p:nvPicPr>
          <p:cNvPr id="31748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627313" y="3860800"/>
            <a:ext cx="1514475" cy="1905000"/>
          </a:xfrm>
          <a:noFill/>
          <a:ln/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6100" y="2349500"/>
            <a:ext cx="14097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2492375"/>
            <a:ext cx="19050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888" y="1125538"/>
            <a:ext cx="1223962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2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71775" y="1844675"/>
            <a:ext cx="10795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3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24750" y="1484313"/>
            <a:ext cx="120967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4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59563" y="3860800"/>
            <a:ext cx="13430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Think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textbook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satisfied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Think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textbook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b="1" dirty="0" err="1" smtClean="0"/>
              <a:t>were</a:t>
            </a:r>
            <a:r>
              <a:rPr lang="cs-CZ" b="1" dirty="0" smtClean="0"/>
              <a:t> not </a:t>
            </a:r>
            <a:r>
              <a:rPr lang="cs-CZ" dirty="0" err="1" smtClean="0"/>
              <a:t>satisfied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522</Words>
  <Application>Microsoft Office PowerPoint</Application>
  <PresentationFormat>Předvádění na obrazovce (4:3)</PresentationFormat>
  <Paragraphs>112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Motiv sady Office</vt:lpstr>
      <vt:lpstr>Textbooks – a problem?</vt:lpstr>
      <vt:lpstr>Coursebook evaluation</vt:lpstr>
      <vt:lpstr>What are the advantages of using a textbook?</vt:lpstr>
      <vt:lpstr>Advantages</vt:lpstr>
      <vt:lpstr>Snímek 5</vt:lpstr>
      <vt:lpstr>Disadvantages</vt:lpstr>
      <vt:lpstr>Textbooks to compare </vt:lpstr>
      <vt:lpstr>Think of a textbook you were satisfied with.</vt:lpstr>
      <vt:lpstr>Think of a textbook you were not satisfied with.</vt:lpstr>
      <vt:lpstr>What were the differences?</vt:lpstr>
      <vt:lpstr>Criteria for coursebook evaluation:</vt:lpstr>
      <vt:lpstr>Snímek 12</vt:lpstr>
      <vt:lpstr>Price and availability </vt:lpstr>
      <vt:lpstr>Add-ons and extras </vt:lpstr>
      <vt:lpstr>Layout and design </vt:lpstr>
      <vt:lpstr>Instructions </vt:lpstr>
      <vt:lpstr>Methodology </vt:lpstr>
      <vt:lpstr>Syllabus</vt:lpstr>
      <vt:lpstr>Textbooks for teenagers</vt:lpstr>
      <vt:lpstr>Language skills </vt:lpstr>
      <vt:lpstr>Topics </vt:lpstr>
      <vt:lpstr>Cultural appropriacy</vt:lpstr>
      <vt:lpstr>Teacher’s guide</vt:lpstr>
      <vt:lpstr>Aim - e.g. Maturita exam</vt:lpstr>
      <vt:lpstr>Other factors to consider:</vt:lpstr>
      <vt:lpstr>Secondary and language schools</vt:lpstr>
      <vt:lpstr>An ideal coursebook does not exist.</vt:lpstr>
      <vt:lpstr>Bring additional materials!</vt:lpstr>
      <vt:lpstr>Supplementary materials</vt:lpstr>
      <vt:lpstr>Options: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Coursebook evaluation</dc:title>
  <dc:creator>Helenka</dc:creator>
  <cp:lastModifiedBy>Helenka</cp:lastModifiedBy>
  <cp:revision>29</cp:revision>
  <dcterms:created xsi:type="dcterms:W3CDTF">2011-10-19T18:59:33Z</dcterms:created>
  <dcterms:modified xsi:type="dcterms:W3CDTF">2012-10-19T07:00:22Z</dcterms:modified>
</cp:coreProperties>
</file>