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Learning</a:t>
            </a:r>
            <a:r>
              <a:rPr lang="cs-CZ" b="1" dirty="0" smtClean="0"/>
              <a:t> </a:t>
            </a:r>
            <a:r>
              <a:rPr lang="cs-CZ" b="1" dirty="0" err="1" smtClean="0"/>
              <a:t>strategies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L2 learning strategy use is related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learning motivation</a:t>
            </a:r>
            <a:r>
              <a:rPr lang="cs-CZ" b="1" dirty="0" smtClean="0"/>
              <a:t>,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en-US" b="1" dirty="0" smtClean="0"/>
              <a:t>gender, </a:t>
            </a:r>
            <a:endParaRPr lang="cs-CZ" b="1" dirty="0" smtClean="0"/>
          </a:p>
          <a:p>
            <a:r>
              <a:rPr lang="en-US" b="1" dirty="0" smtClean="0"/>
              <a:t>age, </a:t>
            </a:r>
            <a:endParaRPr lang="cs-CZ" b="1" dirty="0" smtClean="0"/>
          </a:p>
          <a:p>
            <a:r>
              <a:rPr lang="en-US" b="1" dirty="0" smtClean="0"/>
              <a:t>culture, </a:t>
            </a:r>
            <a:endParaRPr lang="cs-CZ" b="1" dirty="0" smtClean="0"/>
          </a:p>
          <a:p>
            <a:r>
              <a:rPr lang="en-US" b="1" dirty="0" smtClean="0"/>
              <a:t>brain hemisphere dominance, </a:t>
            </a:r>
            <a:endParaRPr lang="cs-CZ" b="1" dirty="0" smtClean="0"/>
          </a:p>
          <a:p>
            <a:r>
              <a:rPr lang="en-US" b="1" dirty="0" smtClean="0"/>
              <a:t>career orientation, </a:t>
            </a:r>
            <a:endParaRPr lang="cs-CZ" b="1" dirty="0" smtClean="0"/>
          </a:p>
          <a:p>
            <a:r>
              <a:rPr lang="en-US" b="1" dirty="0" smtClean="0"/>
              <a:t>academic major, </a:t>
            </a:r>
            <a:endParaRPr lang="cs-CZ" b="1" dirty="0" smtClean="0"/>
          </a:p>
          <a:p>
            <a:r>
              <a:rPr lang="en-US" b="1" dirty="0" smtClean="0"/>
              <a:t>Beliefs,</a:t>
            </a:r>
            <a:endParaRPr lang="cs-CZ" b="1" dirty="0" smtClean="0"/>
          </a:p>
          <a:p>
            <a:r>
              <a:rPr lang="en-US" b="1" dirty="0" smtClean="0"/>
              <a:t>the nature of the L2 task.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</a:t>
            </a:r>
            <a:r>
              <a:rPr lang="en-US" b="1" dirty="0" smtClean="0"/>
              <a:t>specific behaviors or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                </a:t>
            </a:r>
            <a:r>
              <a:rPr lang="en-US" b="1" dirty="0" smtClean="0"/>
              <a:t>thought processes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                </a:t>
            </a:r>
            <a:r>
              <a:rPr lang="cs-CZ" b="1" dirty="0" err="1" smtClean="0"/>
              <a:t>methods</a:t>
            </a:r>
            <a:r>
              <a:rPr lang="en-US" b="1" dirty="0" smtClean="0"/>
              <a:t> 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that students use to </a:t>
            </a:r>
            <a:r>
              <a:rPr lang="cs-CZ" dirty="0" err="1" smtClean="0"/>
              <a:t>learn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Strategies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Cognitive</a:t>
            </a:r>
            <a:endParaRPr lang="cs-CZ" dirty="0" smtClean="0"/>
          </a:p>
          <a:p>
            <a:r>
              <a:rPr lang="cs-CZ" dirty="0" err="1" smtClean="0"/>
              <a:t>Metacognitive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Memory</a:t>
            </a:r>
            <a:r>
              <a:rPr lang="cs-CZ" dirty="0" smtClean="0"/>
              <a:t>-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Compensatory</a:t>
            </a:r>
            <a:r>
              <a:rPr lang="cs-CZ" dirty="0" smtClean="0"/>
              <a:t> </a:t>
            </a:r>
            <a:r>
              <a:rPr lang="cs-CZ" dirty="0" err="1" smtClean="0"/>
              <a:t>strategies</a:t>
            </a:r>
            <a:endParaRPr lang="cs-CZ" dirty="0" smtClean="0"/>
          </a:p>
          <a:p>
            <a:r>
              <a:rPr lang="cs-CZ" dirty="0" err="1" smtClean="0"/>
              <a:t>Affective</a:t>
            </a:r>
            <a:endParaRPr lang="cs-CZ" dirty="0" smtClean="0"/>
          </a:p>
          <a:p>
            <a:r>
              <a:rPr lang="cs-CZ" dirty="0" err="1" smtClean="0"/>
              <a:t>Social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3050"/>
            <a:ext cx="4032448" cy="1162050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Cognitive</a:t>
            </a:r>
            <a:r>
              <a:rPr lang="cs-CZ" sz="4000" dirty="0" smtClean="0"/>
              <a:t> </a:t>
            </a:r>
            <a:r>
              <a:rPr lang="cs-CZ" sz="4000" dirty="0" err="1" smtClean="0"/>
              <a:t>strategy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273050"/>
            <a:ext cx="4546848" cy="585311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to manipulate the language material in direct ways</a:t>
            </a:r>
            <a:endParaRPr lang="cs-CZ" b="1" dirty="0" smtClean="0"/>
          </a:p>
          <a:p>
            <a:r>
              <a:rPr lang="en-US" dirty="0" smtClean="0"/>
              <a:t>reasoning,</a:t>
            </a:r>
            <a:r>
              <a:rPr lang="cs-CZ" dirty="0" smtClean="0"/>
              <a:t> </a:t>
            </a:r>
          </a:p>
          <a:p>
            <a:r>
              <a:rPr lang="en-US" dirty="0" smtClean="0"/>
              <a:t>analysis, </a:t>
            </a:r>
            <a:endParaRPr lang="cs-CZ" dirty="0" smtClean="0"/>
          </a:p>
          <a:p>
            <a:r>
              <a:rPr lang="en-US" dirty="0" smtClean="0"/>
              <a:t>note-taking,</a:t>
            </a:r>
            <a:endParaRPr lang="cs-CZ" dirty="0" smtClean="0"/>
          </a:p>
          <a:p>
            <a:r>
              <a:rPr lang="en-US" dirty="0" smtClean="0"/>
              <a:t>summarizing, </a:t>
            </a:r>
            <a:endParaRPr lang="cs-CZ" dirty="0" smtClean="0"/>
          </a:p>
          <a:p>
            <a:r>
              <a:rPr lang="en-US" dirty="0" smtClean="0"/>
              <a:t>synthesizing, </a:t>
            </a:r>
            <a:endParaRPr lang="cs-CZ" dirty="0" smtClean="0"/>
          </a:p>
          <a:p>
            <a:r>
              <a:rPr lang="en-US" dirty="0" smtClean="0"/>
              <a:t>outlining, </a:t>
            </a:r>
            <a:endParaRPr lang="cs-CZ" dirty="0" smtClean="0"/>
          </a:p>
          <a:p>
            <a:r>
              <a:rPr lang="en-US" dirty="0" smtClean="0"/>
              <a:t>reorganizing information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practicing in naturalistic settings, </a:t>
            </a:r>
            <a:endParaRPr lang="cs-CZ" dirty="0" smtClean="0"/>
          </a:p>
          <a:p>
            <a:r>
              <a:rPr lang="en-US" dirty="0" smtClean="0"/>
              <a:t>practicing structures and sounds formally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 smtClean="0"/>
              <a:t>Metacognitive</a:t>
            </a:r>
            <a:r>
              <a:rPr lang="cs-CZ" sz="3600" dirty="0" smtClean="0"/>
              <a:t> </a:t>
            </a:r>
            <a:r>
              <a:rPr lang="cs-CZ" sz="3600" dirty="0" err="1" smtClean="0"/>
              <a:t>strategies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To </a:t>
            </a:r>
            <a:r>
              <a:rPr lang="cs-CZ" b="1" dirty="0" err="1" smtClean="0"/>
              <a:t>manage</a:t>
            </a:r>
            <a:r>
              <a:rPr lang="en-US" b="1" dirty="0" smtClean="0"/>
              <a:t> the learning process </a:t>
            </a:r>
            <a:endParaRPr lang="cs-CZ" b="1" dirty="0" smtClean="0"/>
          </a:p>
          <a:p>
            <a:r>
              <a:rPr lang="en-US" dirty="0" smtClean="0"/>
              <a:t>identifying one’s own learning style preferences and needs, </a:t>
            </a:r>
            <a:endParaRPr lang="cs-CZ" dirty="0" smtClean="0"/>
          </a:p>
          <a:p>
            <a:r>
              <a:rPr lang="en-US" dirty="0" smtClean="0"/>
              <a:t>planning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task, </a:t>
            </a:r>
            <a:endParaRPr lang="cs-CZ" dirty="0" smtClean="0"/>
          </a:p>
          <a:p>
            <a:r>
              <a:rPr lang="en-US" dirty="0" smtClean="0"/>
              <a:t>gathering and organizing materials, </a:t>
            </a:r>
            <a:endParaRPr lang="cs-CZ" dirty="0" smtClean="0"/>
          </a:p>
          <a:p>
            <a:r>
              <a:rPr lang="en-US" dirty="0" smtClean="0"/>
              <a:t>arranging a study space and a schedule,</a:t>
            </a:r>
            <a:endParaRPr lang="cs-CZ" dirty="0" smtClean="0"/>
          </a:p>
          <a:p>
            <a:r>
              <a:rPr lang="en-US" dirty="0" smtClean="0"/>
              <a:t>monitoring mistakes,</a:t>
            </a:r>
            <a:endParaRPr lang="cs-CZ" dirty="0" smtClean="0"/>
          </a:p>
          <a:p>
            <a:r>
              <a:rPr lang="en-US" dirty="0" smtClean="0"/>
              <a:t>evaluating task success, </a:t>
            </a:r>
            <a:endParaRPr lang="cs-CZ" dirty="0" smtClean="0"/>
          </a:p>
          <a:p>
            <a:r>
              <a:rPr lang="en-US" dirty="0" smtClean="0"/>
              <a:t>evaluating the learning strategy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104456" cy="1162050"/>
          </a:xfrm>
        </p:spPr>
        <p:txBody>
          <a:bodyPr>
            <a:noAutofit/>
          </a:bodyPr>
          <a:lstStyle/>
          <a:p>
            <a:r>
              <a:rPr lang="cs-CZ" sz="3600" dirty="0" err="1" smtClean="0"/>
              <a:t>Memory</a:t>
            </a:r>
            <a:r>
              <a:rPr lang="cs-CZ" sz="3600" dirty="0" smtClean="0"/>
              <a:t>-</a:t>
            </a:r>
            <a:r>
              <a:rPr lang="cs-CZ" sz="3600" dirty="0" err="1" smtClean="0"/>
              <a:t>related</a:t>
            </a:r>
            <a:r>
              <a:rPr lang="cs-CZ" sz="3600" dirty="0" smtClean="0"/>
              <a:t> </a:t>
            </a:r>
            <a:r>
              <a:rPr lang="cs-CZ" sz="3600" dirty="0" err="1" smtClean="0"/>
              <a:t>strategies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273050"/>
            <a:ext cx="4330824" cy="585311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to</a:t>
            </a:r>
            <a:r>
              <a:rPr lang="en-US" b="1" dirty="0" smtClean="0"/>
              <a:t> learn and retrieve information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err="1" smtClean="0"/>
              <a:t>Helping</a:t>
            </a:r>
            <a:r>
              <a:rPr lang="cs-CZ" b="1" dirty="0" smtClean="0"/>
              <a:t> </a:t>
            </a:r>
            <a:r>
              <a:rPr lang="cs-CZ" b="1" dirty="0" err="1" smtClean="0"/>
              <a:t>techniques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en-US" dirty="0" smtClean="0"/>
              <a:t>Acronyms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Rhyming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TPR</a:t>
            </a:r>
          </a:p>
          <a:p>
            <a:pPr>
              <a:buNone/>
            </a:pPr>
            <a:r>
              <a:rPr lang="en-US" dirty="0" smtClean="0"/>
              <a:t>mechanical means</a:t>
            </a:r>
            <a:r>
              <a:rPr lang="cs-CZ" dirty="0" smtClean="0"/>
              <a:t> (</a:t>
            </a:r>
            <a:r>
              <a:rPr lang="cs-CZ" dirty="0" err="1" smtClean="0"/>
              <a:t>flashcards</a:t>
            </a:r>
            <a:r>
              <a:rPr lang="cs-CZ" dirty="0" smtClean="0"/>
              <a:t>, 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page</a:t>
            </a:r>
            <a:r>
              <a:rPr lang="cs-CZ" dirty="0" smtClean="0"/>
              <a:t> …)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3050"/>
            <a:ext cx="3312368" cy="1162050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Compensatory</a:t>
            </a:r>
            <a:r>
              <a:rPr lang="cs-CZ" sz="4000" dirty="0" smtClean="0"/>
              <a:t> </a:t>
            </a:r>
            <a:r>
              <a:rPr lang="cs-CZ" sz="4000" dirty="0" err="1" smtClean="0"/>
              <a:t>strategies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4008" y="692696"/>
            <a:ext cx="4320480" cy="5433467"/>
          </a:xfrm>
        </p:spPr>
        <p:txBody>
          <a:bodyPr/>
          <a:lstStyle/>
          <a:p>
            <a:r>
              <a:rPr lang="cs-CZ" b="1" dirty="0" smtClean="0"/>
              <a:t>To </a:t>
            </a:r>
            <a:r>
              <a:rPr lang="en-US" b="1" dirty="0" smtClean="0"/>
              <a:t>make up for missing knowledge</a:t>
            </a:r>
            <a:endParaRPr lang="cs-CZ" b="1" dirty="0" smtClean="0"/>
          </a:p>
          <a:p>
            <a:r>
              <a:rPr lang="en-US" dirty="0" smtClean="0"/>
              <a:t>guessing from the context</a:t>
            </a:r>
            <a:r>
              <a:rPr lang="cs-CZ" dirty="0" smtClean="0"/>
              <a:t>,</a:t>
            </a:r>
          </a:p>
          <a:p>
            <a:r>
              <a:rPr lang="en-US" dirty="0" smtClean="0"/>
              <a:t>using synonyms</a:t>
            </a:r>
            <a:r>
              <a:rPr lang="cs-CZ" dirty="0" smtClean="0"/>
              <a:t>,</a:t>
            </a:r>
          </a:p>
          <a:p>
            <a:r>
              <a:rPr lang="en-US" dirty="0" smtClean="0"/>
              <a:t>“talking around” the missing word, </a:t>
            </a:r>
            <a:endParaRPr lang="cs-CZ" dirty="0" smtClean="0"/>
          </a:p>
          <a:p>
            <a:r>
              <a:rPr lang="en-US" dirty="0" smtClean="0"/>
              <a:t>using gestures or pause words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Affective</a:t>
            </a:r>
            <a:r>
              <a:rPr lang="cs-CZ" sz="4000" dirty="0" smtClean="0"/>
              <a:t> </a:t>
            </a:r>
            <a:r>
              <a:rPr lang="cs-CZ" sz="4000" dirty="0" err="1" smtClean="0"/>
              <a:t>strategies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836712"/>
            <a:ext cx="4546848" cy="5289451"/>
          </a:xfrm>
        </p:spPr>
        <p:txBody>
          <a:bodyPr/>
          <a:lstStyle/>
          <a:p>
            <a:r>
              <a:rPr lang="en-US" b="1" dirty="0" smtClean="0"/>
              <a:t>related to L2 proficiency</a:t>
            </a:r>
            <a:endParaRPr lang="cs-CZ" b="1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dentifying</a:t>
            </a:r>
            <a:r>
              <a:rPr lang="en-US" dirty="0" smtClean="0"/>
              <a:t> one’s mood and anxiety level,</a:t>
            </a:r>
            <a:endParaRPr lang="cs-CZ" dirty="0" smtClean="0"/>
          </a:p>
          <a:p>
            <a:r>
              <a:rPr lang="en-US" dirty="0" smtClean="0"/>
              <a:t> talking about feelings, </a:t>
            </a:r>
            <a:endParaRPr lang="cs-CZ" dirty="0" smtClean="0"/>
          </a:p>
          <a:p>
            <a:r>
              <a:rPr lang="en-US" dirty="0" smtClean="0"/>
              <a:t>rewarding oneself for good performance,</a:t>
            </a:r>
            <a:endParaRPr lang="cs-CZ" dirty="0" smtClean="0"/>
          </a:p>
          <a:p>
            <a:r>
              <a:rPr lang="en-US" dirty="0" smtClean="0"/>
              <a:t>using deep breathing or positive self-talk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Social</a:t>
            </a:r>
            <a:r>
              <a:rPr lang="cs-CZ" sz="4000" dirty="0" smtClean="0"/>
              <a:t> </a:t>
            </a:r>
            <a:r>
              <a:rPr lang="cs-CZ" sz="4000" dirty="0" err="1" smtClean="0"/>
              <a:t>strategies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95936" y="548680"/>
            <a:ext cx="4896544" cy="583264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To </a:t>
            </a:r>
            <a:r>
              <a:rPr lang="en-US" b="1" dirty="0" smtClean="0"/>
              <a:t>work with others and understand the target culture as well as the language</a:t>
            </a:r>
            <a:endParaRPr lang="cs-CZ" b="1" dirty="0" smtClean="0"/>
          </a:p>
          <a:p>
            <a:r>
              <a:rPr lang="en-US" dirty="0" smtClean="0"/>
              <a:t>asking questions to get verification, </a:t>
            </a:r>
            <a:endParaRPr lang="cs-CZ" dirty="0" smtClean="0"/>
          </a:p>
          <a:p>
            <a:r>
              <a:rPr lang="en-US" dirty="0" smtClean="0"/>
              <a:t>asking for clarification of a confusing point,</a:t>
            </a:r>
            <a:endParaRPr lang="cs-CZ" dirty="0" smtClean="0"/>
          </a:p>
          <a:p>
            <a:r>
              <a:rPr lang="en-US" dirty="0" smtClean="0"/>
              <a:t>asking for help in doing a language task,</a:t>
            </a:r>
            <a:endParaRPr lang="cs-CZ" dirty="0" smtClean="0"/>
          </a:p>
          <a:p>
            <a:r>
              <a:rPr lang="en-US" dirty="0" smtClean="0"/>
              <a:t>talking with a native-speaking conversation partner, </a:t>
            </a:r>
            <a:endParaRPr lang="cs-CZ" dirty="0" smtClean="0"/>
          </a:p>
          <a:p>
            <a:r>
              <a:rPr lang="en-US" dirty="0" smtClean="0"/>
              <a:t>exploring cultural and social norms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276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Learning strategies</vt:lpstr>
      <vt:lpstr>Snímek 2</vt:lpstr>
      <vt:lpstr>Strategies</vt:lpstr>
      <vt:lpstr>Cognitive strategy</vt:lpstr>
      <vt:lpstr>Metacognitive strategies</vt:lpstr>
      <vt:lpstr>Memory-related strategies</vt:lpstr>
      <vt:lpstr>Compensatory strategies</vt:lpstr>
      <vt:lpstr>Affective strategies</vt:lpstr>
      <vt:lpstr>Social strategies</vt:lpstr>
      <vt:lpstr>L2 learning strategy use is related 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strategies</dc:title>
  <dc:creator>Helenka</dc:creator>
  <cp:lastModifiedBy>Helenka</cp:lastModifiedBy>
  <cp:revision>18</cp:revision>
  <dcterms:created xsi:type="dcterms:W3CDTF">2011-09-27T11:18:49Z</dcterms:created>
  <dcterms:modified xsi:type="dcterms:W3CDTF">2013-11-19T10:41:05Z</dcterms:modified>
</cp:coreProperties>
</file>