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80" r:id="rId5"/>
    <p:sldId id="259" r:id="rId6"/>
    <p:sldId id="260" r:id="rId7"/>
    <p:sldId id="261" r:id="rId8"/>
    <p:sldId id="265" r:id="rId9"/>
    <p:sldId id="262" r:id="rId10"/>
    <p:sldId id="266" r:id="rId11"/>
    <p:sldId id="271" r:id="rId12"/>
    <p:sldId id="263" r:id="rId13"/>
    <p:sldId id="268" r:id="rId14"/>
    <p:sldId id="269" r:id="rId15"/>
    <p:sldId id="270" r:id="rId16"/>
    <p:sldId id="264" r:id="rId17"/>
    <p:sldId id="267" r:id="rId18"/>
    <p:sldId id="278" r:id="rId19"/>
    <p:sldId id="272" r:id="rId20"/>
    <p:sldId id="275" r:id="rId21"/>
    <p:sldId id="273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A335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>
            <a:alpha val="5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Dysfunctions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Techniques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</a:t>
            </a:r>
            <a:r>
              <a:rPr lang="cs-CZ" dirty="0" smtClean="0"/>
              <a:t>-</a:t>
            </a:r>
            <a:r>
              <a:rPr lang="cs-CZ" dirty="0" err="1" smtClean="0"/>
              <a:t>reading</a:t>
            </a:r>
            <a:r>
              <a:rPr lang="cs-CZ" dirty="0" smtClean="0"/>
              <a:t> –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phrases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blackboard</a:t>
            </a:r>
            <a:endParaRPr lang="cs-CZ" dirty="0" smtClean="0"/>
          </a:p>
          <a:p>
            <a:pPr lvl="0"/>
            <a:r>
              <a:rPr lang="cs-CZ" dirty="0" err="1" smtClean="0"/>
              <a:t>Underline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in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colours</a:t>
            </a:r>
            <a:endParaRPr lang="cs-CZ" dirty="0" smtClean="0"/>
          </a:p>
          <a:p>
            <a:pPr lvl="1"/>
            <a:r>
              <a:rPr lang="cs-CZ" dirty="0" err="1" smtClean="0"/>
              <a:t>Using</a:t>
            </a:r>
            <a:r>
              <a:rPr lang="cs-CZ" dirty="0" smtClean="0"/>
              <a:t> a pointer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ruler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endParaRPr lang="cs-CZ" dirty="0" smtClean="0"/>
          </a:p>
          <a:p>
            <a:pPr lvl="1"/>
            <a:r>
              <a:rPr lang="cs-CZ" dirty="0" err="1" smtClean="0"/>
              <a:t>Reading</a:t>
            </a:r>
            <a:r>
              <a:rPr lang="cs-CZ" dirty="0" smtClean="0"/>
              <a:t> in a </a:t>
            </a:r>
            <a:r>
              <a:rPr lang="cs-CZ" dirty="0" err="1" smtClean="0"/>
              <a:t>group</a:t>
            </a:r>
            <a:endParaRPr lang="cs-CZ" dirty="0" smtClean="0"/>
          </a:p>
          <a:p>
            <a:pPr lvl="1"/>
            <a:r>
              <a:rPr lang="cs-CZ" dirty="0" err="1" smtClean="0"/>
              <a:t>shortening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endParaRPr lang="cs-CZ" dirty="0" smtClean="0"/>
          </a:p>
          <a:p>
            <a:pPr lvl="1"/>
            <a:r>
              <a:rPr lang="cs-CZ" dirty="0" err="1" smtClean="0"/>
              <a:t>Bringing</a:t>
            </a:r>
            <a:r>
              <a:rPr lang="cs-CZ" dirty="0" smtClean="0"/>
              <a:t> </a:t>
            </a:r>
            <a:r>
              <a:rPr lang="cs-CZ" dirty="0" err="1" smtClean="0"/>
              <a:t>pictures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text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asking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happening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Grammar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technique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dirty="0" smtClean="0"/>
              <a:t>DREAM TOWN</a:t>
            </a:r>
          </a:p>
          <a:p>
            <a:pPr algn="just">
              <a:buNone/>
            </a:pPr>
            <a:r>
              <a:rPr lang="cs-CZ" dirty="0" smtClean="0"/>
              <a:t>	IN DREAM TOWN </a:t>
            </a:r>
            <a:r>
              <a:rPr lang="cs-CZ" u="sng" dirty="0" smtClean="0">
                <a:solidFill>
                  <a:srgbClr val="FF0000"/>
                </a:solidFill>
              </a:rPr>
              <a:t>THERE IS </a:t>
            </a:r>
            <a:r>
              <a:rPr lang="cs-CZ" dirty="0" smtClean="0"/>
              <a:t>AN OLD CASTLE AND THE RIVER. AND </a:t>
            </a:r>
            <a:r>
              <a:rPr lang="cs-CZ" u="sng" dirty="0" smtClean="0">
                <a:solidFill>
                  <a:srgbClr val="FF0000"/>
                </a:solidFill>
              </a:rPr>
              <a:t>THERE ARE </a:t>
            </a:r>
            <a:r>
              <a:rPr lang="cs-CZ" dirty="0" smtClean="0"/>
              <a:t>A LOT OF THINGS TO DO. </a:t>
            </a:r>
            <a:r>
              <a:rPr lang="cs-CZ" u="sng" dirty="0" smtClean="0">
                <a:solidFill>
                  <a:srgbClr val="FF0000"/>
                </a:solidFill>
              </a:rPr>
              <a:t>THERE ISN´T </a:t>
            </a:r>
            <a:r>
              <a:rPr lang="cs-CZ" dirty="0" smtClean="0"/>
              <a:t>A BEACH BUT </a:t>
            </a:r>
            <a:r>
              <a:rPr lang="cs-CZ" u="sng" dirty="0" smtClean="0">
                <a:solidFill>
                  <a:srgbClr val="FF0000"/>
                </a:solidFill>
              </a:rPr>
              <a:t>THERE IS </a:t>
            </a:r>
            <a:r>
              <a:rPr lang="cs-CZ" dirty="0" smtClean="0"/>
              <a:t>A BIG SWIMMING POOL WITH A FANTASTIC WATERSLIDE. AND </a:t>
            </a:r>
            <a:r>
              <a:rPr lang="cs-CZ" u="sng" dirty="0" smtClean="0">
                <a:solidFill>
                  <a:srgbClr val="FF0000"/>
                </a:solidFill>
              </a:rPr>
              <a:t>THERE ARE </a:t>
            </a:r>
            <a:r>
              <a:rPr lang="cs-CZ" dirty="0" smtClean="0"/>
              <a:t>TWO  CINEMAS AND A BIG PARK. </a:t>
            </a:r>
            <a:r>
              <a:rPr lang="cs-CZ" u="sng" dirty="0" smtClean="0">
                <a:solidFill>
                  <a:srgbClr val="FF0000"/>
                </a:solidFill>
              </a:rPr>
              <a:t>THERE ISN´T </a:t>
            </a:r>
            <a:r>
              <a:rPr lang="cs-CZ" dirty="0" smtClean="0"/>
              <a:t>A BUS STATION BUT THERE IS A  RAILWAY STATION. THERE IS A CHURCH AND </a:t>
            </a:r>
            <a:r>
              <a:rPr lang="cs-CZ" u="sng" dirty="0" smtClean="0">
                <a:solidFill>
                  <a:srgbClr val="FF0000"/>
                </a:solidFill>
              </a:rPr>
              <a:t>THERE ARE </a:t>
            </a:r>
            <a:r>
              <a:rPr lang="cs-CZ" dirty="0" smtClean="0"/>
              <a:t>A LOT OF NICE </a:t>
            </a:r>
            <a:r>
              <a:rPr lang="cs-CZ" dirty="0" smtClean="0">
                <a:solidFill>
                  <a:srgbClr val="FF0000"/>
                </a:solidFill>
              </a:rPr>
              <a:t>HOUSES.</a:t>
            </a:r>
            <a:r>
              <a:rPr lang="cs-CZ" u="sng" dirty="0" smtClean="0">
                <a:solidFill>
                  <a:srgbClr val="FF0000"/>
                </a:solidFill>
              </a:rPr>
              <a:t>THERE AREN´T </a:t>
            </a:r>
            <a:r>
              <a:rPr lang="cs-CZ" dirty="0" smtClean="0"/>
              <a:t>ANY SUPERMARKETS BUT </a:t>
            </a:r>
            <a:r>
              <a:rPr lang="cs-CZ" u="sng" dirty="0" smtClean="0">
                <a:solidFill>
                  <a:srgbClr val="FF0000"/>
                </a:solidFill>
              </a:rPr>
              <a:t>THERE ARE </a:t>
            </a:r>
            <a:r>
              <a:rPr lang="cs-CZ" dirty="0" smtClean="0"/>
              <a:t>A LOT OF SHOPS.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Older</a:t>
            </a:r>
            <a:r>
              <a:rPr lang="cs-CZ" dirty="0" smtClean="0"/>
              <a:t> </a:t>
            </a:r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cs-CZ" sz="3400" b="1" dirty="0" err="1" smtClean="0"/>
              <a:t>Problems</a:t>
            </a:r>
            <a:r>
              <a:rPr lang="cs-CZ" sz="3400" b="1" dirty="0" smtClean="0"/>
              <a:t> </a:t>
            </a:r>
            <a:r>
              <a:rPr lang="cs-CZ" sz="3400" b="1" dirty="0" err="1" smtClean="0"/>
              <a:t>with</a:t>
            </a:r>
            <a:r>
              <a:rPr lang="cs-CZ" sz="3400" b="1" dirty="0" smtClean="0"/>
              <a:t>:</a:t>
            </a:r>
          </a:p>
          <a:p>
            <a:r>
              <a:rPr lang="en-US" sz="3400" dirty="0" smtClean="0"/>
              <a:t>Slow or inaccurate reading</a:t>
            </a:r>
          </a:p>
          <a:p>
            <a:r>
              <a:rPr lang="en-US" sz="3400" dirty="0" smtClean="0"/>
              <a:t>Very poor spelling</a:t>
            </a:r>
            <a:r>
              <a:rPr lang="cs-CZ" sz="3400" dirty="0" smtClean="0"/>
              <a:t> –</a:t>
            </a:r>
            <a:r>
              <a:rPr lang="cs-CZ" sz="3400" baseline="30000" dirty="0" smtClean="0"/>
              <a:t> </a:t>
            </a:r>
            <a:r>
              <a:rPr lang="en-US" sz="3400" dirty="0" err="1" smtClean="0"/>
              <a:t>dysorthographia</a:t>
            </a:r>
            <a:endParaRPr lang="en-US" sz="3400" dirty="0" smtClean="0"/>
          </a:p>
          <a:p>
            <a:r>
              <a:rPr lang="cs-CZ" sz="3400" dirty="0" smtClean="0"/>
              <a:t>R</a:t>
            </a:r>
            <a:r>
              <a:rPr lang="en-US" sz="3400" dirty="0" err="1" smtClean="0"/>
              <a:t>eading</a:t>
            </a:r>
            <a:r>
              <a:rPr lang="en-US" sz="3400" dirty="0" smtClean="0"/>
              <a:t> out loud, reading words in the wrong order, skipping words and sometimes saying a word similar to another word</a:t>
            </a:r>
          </a:p>
          <a:p>
            <a:r>
              <a:rPr lang="en-US" sz="3400" dirty="0" smtClean="0"/>
              <a:t>associating individual words with their correct meanings</a:t>
            </a:r>
          </a:p>
          <a:p>
            <a:r>
              <a:rPr lang="en-US" sz="3400" dirty="0" smtClean="0"/>
              <a:t>time keeping and concept of time when doing a certain task</a:t>
            </a:r>
          </a:p>
          <a:p>
            <a:r>
              <a:rPr lang="en-US" sz="3400" dirty="0" smtClean="0"/>
              <a:t>organization skills</a:t>
            </a:r>
          </a:p>
          <a:p>
            <a:r>
              <a:rPr lang="en-US" sz="3400" dirty="0" smtClean="0"/>
              <a:t>similarities and differences in letters and words</a:t>
            </a:r>
            <a:endParaRPr lang="cs-CZ" sz="3400" dirty="0" smtClean="0"/>
          </a:p>
          <a:p>
            <a:r>
              <a:rPr lang="en-US" sz="3400" dirty="0" smtClean="0"/>
              <a:t>spacing that organizes letters into separate words</a:t>
            </a:r>
            <a:endParaRPr lang="cs-CZ" sz="3400" dirty="0" smtClean="0"/>
          </a:p>
          <a:p>
            <a:r>
              <a:rPr lang="en-US" sz="3400" dirty="0" smtClean="0"/>
              <a:t>sound</a:t>
            </a:r>
            <a:r>
              <a:rPr lang="cs-CZ" sz="3400" dirty="0" err="1" smtClean="0"/>
              <a:t>ing</a:t>
            </a:r>
            <a:r>
              <a:rPr lang="en-US" sz="3400" dirty="0" smtClean="0"/>
              <a:t> out the pronunciation of an unfamiliar</a:t>
            </a:r>
          </a:p>
          <a:p>
            <a:r>
              <a:rPr lang="en-US" sz="3400" dirty="0" smtClean="0"/>
              <a:t>Tendencies to omit or add letters or words when writing and reading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Techniques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Gap </a:t>
            </a:r>
            <a:r>
              <a:rPr lang="cs-CZ" dirty="0" err="1" smtClean="0"/>
              <a:t>filling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initial</a:t>
            </a:r>
            <a:r>
              <a:rPr lang="cs-CZ" dirty="0" smtClean="0"/>
              <a:t> </a:t>
            </a:r>
            <a:r>
              <a:rPr lang="cs-CZ" dirty="0" err="1" smtClean="0"/>
              <a:t>letters</a:t>
            </a:r>
            <a:endParaRPr lang="cs-CZ" dirty="0" smtClean="0"/>
          </a:p>
          <a:p>
            <a:r>
              <a:rPr lang="cs-CZ" dirty="0" err="1" smtClean="0"/>
              <a:t>Listening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 </a:t>
            </a:r>
            <a:r>
              <a:rPr lang="cs-CZ" dirty="0" err="1" smtClean="0"/>
              <a:t>paralelly</a:t>
            </a:r>
            <a:endParaRPr lang="cs-CZ" dirty="0" smtClean="0"/>
          </a:p>
          <a:p>
            <a:r>
              <a:rPr lang="cs-CZ" dirty="0" err="1" smtClean="0"/>
              <a:t>Understanding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tasks</a:t>
            </a:r>
            <a:r>
              <a:rPr lang="cs-CZ" dirty="0" smtClean="0"/>
              <a:t> – </a:t>
            </a:r>
            <a:r>
              <a:rPr lang="cs-CZ" dirty="0" err="1" smtClean="0"/>
              <a:t>someone</a:t>
            </a:r>
            <a:r>
              <a:rPr lang="cs-CZ" dirty="0" smtClean="0"/>
              <a:t> </a:t>
            </a:r>
            <a:r>
              <a:rPr lang="cs-CZ" dirty="0" err="1" smtClean="0"/>
              <a:t>reads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instructions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student</a:t>
            </a:r>
          </a:p>
          <a:p>
            <a:r>
              <a:rPr lang="cs-CZ" dirty="0" err="1" smtClean="0"/>
              <a:t>Underline</a:t>
            </a:r>
            <a:endParaRPr lang="cs-CZ" dirty="0" smtClean="0"/>
          </a:p>
          <a:p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on </a:t>
            </a:r>
            <a:r>
              <a:rPr lang="cs-CZ" dirty="0" err="1" smtClean="0"/>
              <a:t>cards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put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SHE WANTS TO BUY: AN a______ </a:t>
            </a:r>
            <a:r>
              <a:rPr lang="cs-CZ" dirty="0" err="1" smtClean="0"/>
              <a:t>and</a:t>
            </a:r>
            <a:r>
              <a:rPr lang="cs-CZ" dirty="0" smtClean="0"/>
              <a:t> TWO c_____ b______</a:t>
            </a:r>
            <a:br>
              <a:rPr lang="cs-CZ" dirty="0" smtClean="0"/>
            </a:br>
            <a:r>
              <a:rPr lang="cs-CZ" dirty="0" err="1" smtClean="0"/>
              <a:t>and</a:t>
            </a:r>
            <a:r>
              <a:rPr lang="cs-CZ" dirty="0" smtClean="0"/>
              <a:t>  A n______, THREE s_______ </a:t>
            </a:r>
            <a:r>
              <a:rPr lang="cs-CZ" dirty="0" err="1" smtClean="0"/>
              <a:t>and</a:t>
            </a:r>
            <a:r>
              <a:rPr lang="cs-CZ" dirty="0" smtClean="0"/>
              <a:t> TWO  p_____.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Vocabulary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rhythm</a:t>
            </a:r>
            <a:r>
              <a:rPr lang="cs-CZ" dirty="0" smtClean="0"/>
              <a:t> to </a:t>
            </a:r>
            <a:r>
              <a:rPr lang="cs-CZ" dirty="0" err="1" smtClean="0"/>
              <a:t>remember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alphabetical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–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cs-CZ" dirty="0" err="1" smtClean="0"/>
              <a:t>Categories</a:t>
            </a:r>
            <a:r>
              <a:rPr lang="cs-CZ" dirty="0" smtClean="0"/>
              <a:t> (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spring</a:t>
            </a:r>
            <a:r>
              <a:rPr lang="cs-CZ" dirty="0" smtClean="0"/>
              <a:t> </a:t>
            </a:r>
            <a:r>
              <a:rPr lang="cs-CZ" dirty="0" err="1" smtClean="0"/>
              <a:t>moths</a:t>
            </a:r>
            <a:r>
              <a:rPr lang="cs-CZ" dirty="0" smtClean="0"/>
              <a:t>), </a:t>
            </a:r>
            <a:r>
              <a:rPr lang="cs-CZ" dirty="0" err="1" smtClean="0"/>
              <a:t>mind</a:t>
            </a:r>
            <a:r>
              <a:rPr lang="cs-CZ" dirty="0" smtClean="0"/>
              <a:t> </a:t>
            </a:r>
            <a:r>
              <a:rPr lang="cs-CZ" dirty="0" err="1" smtClean="0"/>
              <a:t>maps</a:t>
            </a:r>
            <a:r>
              <a:rPr lang="cs-CZ" dirty="0" smtClean="0"/>
              <a:t>, </a:t>
            </a:r>
            <a:r>
              <a:rPr lang="cs-CZ" dirty="0" err="1" smtClean="0"/>
              <a:t>spider</a:t>
            </a:r>
            <a:r>
              <a:rPr lang="cs-CZ" dirty="0" smtClean="0"/>
              <a:t> </a:t>
            </a:r>
            <a:r>
              <a:rPr lang="cs-CZ" dirty="0" err="1" smtClean="0"/>
              <a:t>net</a:t>
            </a:r>
            <a:endParaRPr lang="cs-CZ" dirty="0" smtClean="0"/>
          </a:p>
          <a:p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recorded</a:t>
            </a:r>
            <a:r>
              <a:rPr lang="cs-CZ" dirty="0" smtClean="0"/>
              <a:t> in </a:t>
            </a:r>
            <a:r>
              <a:rPr lang="cs-CZ" dirty="0" err="1" smtClean="0"/>
              <a:t>phrases</a:t>
            </a:r>
            <a:r>
              <a:rPr lang="cs-CZ" dirty="0" smtClean="0"/>
              <a:t>, </a:t>
            </a:r>
            <a:r>
              <a:rPr lang="cs-CZ" dirty="0" err="1" smtClean="0"/>
              <a:t>sentences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writing</a:t>
            </a:r>
            <a:r>
              <a:rPr lang="cs-CZ" dirty="0" smtClean="0"/>
              <a:t> as a </a:t>
            </a:r>
            <a:r>
              <a:rPr lang="cs-CZ" dirty="0" err="1" smtClean="0"/>
              <a:t>dictation</a:t>
            </a:r>
            <a:endParaRPr lang="cs-CZ" dirty="0" smtClean="0"/>
          </a:p>
          <a:p>
            <a:r>
              <a:rPr lang="cs-CZ" dirty="0" err="1" smtClean="0"/>
              <a:t>Cards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colours</a:t>
            </a:r>
            <a:endParaRPr lang="cs-CZ" dirty="0" smtClean="0"/>
          </a:p>
          <a:p>
            <a:r>
              <a:rPr lang="cs-CZ" dirty="0" err="1" smtClean="0"/>
              <a:t>Writing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in </a:t>
            </a:r>
            <a:r>
              <a:rPr lang="cs-CZ" dirty="0" err="1" smtClean="0"/>
              <a:t>sentences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adults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en-US" dirty="0" smtClean="0"/>
              <a:t>disguise their weaknesses, even from themselves. </a:t>
            </a:r>
          </a:p>
          <a:p>
            <a:r>
              <a:rPr lang="en-US" dirty="0" smtClean="0"/>
              <a:t>Writing does not seem to match their level of </a:t>
            </a:r>
            <a:r>
              <a:rPr lang="en-US" dirty="0" err="1" smtClean="0"/>
              <a:t>intelligenc</a:t>
            </a:r>
            <a:r>
              <a:rPr lang="cs-CZ" dirty="0" smtClean="0"/>
              <a:t>e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en-US" dirty="0" smtClean="0"/>
              <a:t>substitute similar-looking, but unrelated, words (what/want, say/saw, help/held, run/fun, fell/fall, to/too, who/how etc.)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Techniques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reading the first sentence [and/or last] of each paragraph in a chapter</a:t>
            </a:r>
            <a:r>
              <a:rPr lang="cs-CZ" dirty="0" smtClean="0"/>
              <a:t>, </a:t>
            </a:r>
            <a:r>
              <a:rPr lang="en-US" dirty="0" smtClean="0"/>
              <a:t>which can give an overview of content</a:t>
            </a:r>
            <a:endParaRPr lang="cs-CZ" dirty="0" smtClean="0"/>
          </a:p>
          <a:p>
            <a:r>
              <a:rPr lang="cs-CZ" dirty="0" smtClean="0"/>
              <a:t>Do </a:t>
            </a:r>
            <a:r>
              <a:rPr lang="en-US" dirty="0" smtClean="0"/>
              <a:t>not to 'read-like-a-non-dyslexic-does', but  find a way of extracting information from text</a:t>
            </a:r>
            <a:r>
              <a:rPr lang="cs-CZ" dirty="0" smtClean="0"/>
              <a:t>s</a:t>
            </a:r>
          </a:p>
          <a:p>
            <a:r>
              <a:rPr lang="cs-CZ" dirty="0" smtClean="0"/>
              <a:t>Do not </a:t>
            </a:r>
            <a:r>
              <a:rPr lang="cs-CZ" dirty="0" err="1" smtClean="0"/>
              <a:t>ask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to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aloud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preparation</a:t>
            </a:r>
            <a:endParaRPr lang="cs-CZ" dirty="0" smtClean="0"/>
          </a:p>
          <a:p>
            <a:r>
              <a:rPr lang="cs-CZ" dirty="0" err="1" smtClean="0"/>
              <a:t>Encourage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to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aloud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endParaRPr lang="cs-CZ" dirty="0" smtClean="0"/>
          </a:p>
          <a:p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listen </a:t>
            </a:r>
            <a:r>
              <a:rPr lang="cs-CZ" smtClean="0"/>
              <a:t>(CD) and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texts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in </a:t>
            </a:r>
            <a:r>
              <a:rPr lang="cs-CZ" dirty="0" err="1" smtClean="0"/>
              <a:t>advance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9940" name="Picture 4" descr="&#10;List of some world-famous personalities who faced learning difficulties like Dyscalculia - problem in computation, understanding the concepts in mathematics and Dysgraphia - a child cannot write spellings correctly. Prominent persons who suffered  these diseases are Leonardo da Vinci, Walt Disney, Albert Einstein, Steven Spielberg and Bollywood star Abhishek Bachchan.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685" r="1685"/>
          <a:stretch>
            <a:fillRect/>
          </a:stretch>
        </p:blipFill>
        <p:spPr bwMode="auto">
          <a:xfrm>
            <a:off x="1792288" y="612775"/>
            <a:ext cx="5486400" cy="5192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Testing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Clear</a:t>
            </a:r>
            <a:r>
              <a:rPr lang="cs-CZ" dirty="0" smtClean="0"/>
              <a:t> </a:t>
            </a:r>
            <a:r>
              <a:rPr lang="cs-CZ" dirty="0" err="1" smtClean="0"/>
              <a:t>aim</a:t>
            </a:r>
            <a:endParaRPr lang="cs-CZ" dirty="0" smtClean="0"/>
          </a:p>
          <a:p>
            <a:r>
              <a:rPr lang="cs-CZ" dirty="0" smtClean="0"/>
              <a:t>More </a:t>
            </a:r>
            <a:r>
              <a:rPr lang="cs-CZ" dirty="0" err="1" smtClean="0"/>
              <a:t>time</a:t>
            </a:r>
            <a:endParaRPr lang="cs-CZ" dirty="0" smtClean="0"/>
          </a:p>
          <a:p>
            <a:r>
              <a:rPr lang="cs-CZ" dirty="0" err="1" smtClean="0"/>
              <a:t>Coloured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lines</a:t>
            </a:r>
            <a:endParaRPr lang="cs-CZ" dirty="0" smtClean="0"/>
          </a:p>
          <a:p>
            <a:r>
              <a:rPr lang="cs-CZ" dirty="0" smtClean="0"/>
              <a:t>Model </a:t>
            </a:r>
            <a:r>
              <a:rPr lang="cs-CZ" dirty="0" err="1" smtClean="0"/>
              <a:t>answers</a:t>
            </a:r>
            <a:endParaRPr lang="cs-CZ" dirty="0" smtClean="0"/>
          </a:p>
          <a:p>
            <a:r>
              <a:rPr lang="cs-CZ" dirty="0" err="1" smtClean="0"/>
              <a:t>Accept</a:t>
            </a:r>
            <a:r>
              <a:rPr lang="cs-CZ" dirty="0" smtClean="0"/>
              <a:t> </a:t>
            </a:r>
            <a:r>
              <a:rPr lang="cs-CZ" dirty="0" err="1" smtClean="0"/>
              <a:t>answers</a:t>
            </a:r>
            <a:r>
              <a:rPr lang="cs-CZ" dirty="0" smtClean="0"/>
              <a:t> in notes</a:t>
            </a:r>
          </a:p>
          <a:p>
            <a:r>
              <a:rPr lang="cs-CZ" dirty="0" err="1" smtClean="0"/>
              <a:t>Allow</a:t>
            </a:r>
            <a:r>
              <a:rPr lang="cs-CZ" dirty="0" smtClean="0"/>
              <a:t> </a:t>
            </a:r>
            <a:r>
              <a:rPr lang="cs-CZ" dirty="0" err="1" smtClean="0"/>
              <a:t>spelling</a:t>
            </a:r>
            <a:r>
              <a:rPr lang="cs-CZ" dirty="0" smtClean="0"/>
              <a:t> </a:t>
            </a:r>
            <a:r>
              <a:rPr lang="cs-CZ" dirty="0" err="1" smtClean="0"/>
              <a:t>errors</a:t>
            </a:r>
            <a:r>
              <a:rPr lang="cs-CZ" dirty="0" smtClean="0"/>
              <a:t>, </a:t>
            </a:r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correction</a:t>
            </a:r>
            <a:endParaRPr lang="cs-CZ" dirty="0" smtClean="0"/>
          </a:p>
          <a:p>
            <a:r>
              <a:rPr lang="cs-CZ" dirty="0" err="1" smtClean="0"/>
              <a:t>Prefer</a:t>
            </a:r>
            <a:r>
              <a:rPr lang="cs-CZ" dirty="0" smtClean="0"/>
              <a:t> oral </a:t>
            </a:r>
            <a:r>
              <a:rPr lang="cs-CZ" dirty="0" err="1" smtClean="0"/>
              <a:t>examining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“Learning Disabilities” </a:t>
            </a:r>
            <a:r>
              <a:rPr lang="cs-CZ" dirty="0" smtClean="0"/>
              <a:t>(</a:t>
            </a:r>
            <a:r>
              <a:rPr lang="cs-CZ" dirty="0" err="1" smtClean="0"/>
              <a:t>dysfunctions</a:t>
            </a:r>
            <a:r>
              <a:rPr lang="cs-CZ" dirty="0" smtClean="0"/>
              <a:t>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dirty="0" smtClean="0"/>
              <a:t>= </a:t>
            </a:r>
            <a:r>
              <a:rPr lang="en-US" dirty="0" smtClean="0"/>
              <a:t>a number of disorders which may affect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en-US" dirty="0" smtClean="0"/>
              <a:t>the acquisition,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en-US" dirty="0" smtClean="0"/>
              <a:t>organization,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en-US" dirty="0" smtClean="0"/>
              <a:t>retention,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en-US" dirty="0" smtClean="0"/>
              <a:t>understanding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en-US" dirty="0" smtClean="0"/>
              <a:t> use of verbal or nonverbal information.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Prefer</a:t>
            </a:r>
            <a:r>
              <a:rPr lang="cs-CZ" dirty="0" smtClean="0"/>
              <a:t> oral </a:t>
            </a:r>
            <a:r>
              <a:rPr lang="cs-CZ" dirty="0" err="1" smtClean="0"/>
              <a:t>examining</a:t>
            </a:r>
            <a:endParaRPr lang="cs-CZ" dirty="0" smtClean="0"/>
          </a:p>
          <a:p>
            <a:r>
              <a:rPr lang="cs-CZ" dirty="0" err="1" smtClean="0"/>
              <a:t>Evaluate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student </a:t>
            </a:r>
            <a:r>
              <a:rPr lang="cs-CZ" dirty="0" err="1" smtClean="0"/>
              <a:t>succeeded</a:t>
            </a:r>
            <a:r>
              <a:rPr lang="cs-CZ" dirty="0" smtClean="0"/>
              <a:t> to do/</a:t>
            </a:r>
            <a:r>
              <a:rPr lang="cs-CZ" dirty="0" err="1" smtClean="0"/>
              <a:t>write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Error</a:t>
            </a:r>
            <a:r>
              <a:rPr lang="cs-CZ" dirty="0" smtClean="0"/>
              <a:t> </a:t>
            </a:r>
            <a:r>
              <a:rPr lang="cs-CZ" dirty="0" err="1" smtClean="0"/>
              <a:t>correction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No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pen</a:t>
            </a:r>
            <a:endParaRPr lang="cs-CZ" dirty="0" smtClean="0"/>
          </a:p>
          <a:p>
            <a:r>
              <a:rPr lang="cs-CZ" dirty="0" err="1" smtClean="0"/>
              <a:t>Underline</a:t>
            </a:r>
            <a:r>
              <a:rPr lang="cs-CZ" dirty="0" smtClean="0"/>
              <a:t> </a:t>
            </a:r>
            <a:r>
              <a:rPr lang="cs-CZ" dirty="0" err="1" smtClean="0"/>
              <a:t>errors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written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margin</a:t>
            </a:r>
            <a:r>
              <a:rPr lang="cs-CZ" dirty="0" smtClean="0"/>
              <a:t> – by </a:t>
            </a:r>
            <a:r>
              <a:rPr lang="cs-CZ" dirty="0" err="1" smtClean="0"/>
              <a:t>the</a:t>
            </a:r>
            <a:r>
              <a:rPr lang="cs-CZ" dirty="0" smtClean="0"/>
              <a:t> student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r>
              <a:rPr lang="cs-CZ" dirty="0" smtClean="0"/>
              <a:t> by </a:t>
            </a:r>
            <a:r>
              <a:rPr lang="cs-CZ" dirty="0" err="1" smtClean="0"/>
              <a:t>someone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endParaRPr lang="cs-CZ" dirty="0" smtClean="0"/>
          </a:p>
          <a:p>
            <a:r>
              <a:rPr lang="cs-CZ" dirty="0" err="1" smtClean="0"/>
              <a:t>Encouranging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student to design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errors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			      	         </a:t>
            </a:r>
            <a:r>
              <a:rPr lang="cs-CZ" sz="3600" dirty="0" smtClean="0"/>
              <a:t>  </a:t>
            </a:r>
            <a:r>
              <a:rPr lang="cs-CZ" sz="3600" dirty="0" err="1" smtClean="0"/>
              <a:t>spelling</a:t>
            </a:r>
            <a:endParaRPr lang="cs-CZ" sz="3600" dirty="0" smtClean="0"/>
          </a:p>
          <a:p>
            <a:pPr lvl="7">
              <a:buNone/>
            </a:pPr>
            <a:r>
              <a:rPr lang="cs-CZ" dirty="0" smtClean="0"/>
              <a:t>		</a:t>
            </a:r>
            <a:r>
              <a:rPr lang="cs-CZ" sz="3200" dirty="0" err="1" smtClean="0"/>
              <a:t>grammar</a:t>
            </a:r>
            <a:endParaRPr lang="cs-CZ" sz="3200" dirty="0" smtClean="0"/>
          </a:p>
          <a:p>
            <a:pPr lvl="7">
              <a:buNone/>
            </a:pPr>
            <a:r>
              <a:rPr lang="cs-CZ" sz="3200" dirty="0" smtClean="0"/>
              <a:t>		</a:t>
            </a:r>
            <a:r>
              <a:rPr lang="cs-CZ" sz="3200" dirty="0" err="1" smtClean="0"/>
              <a:t>organization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ideas</a:t>
            </a:r>
            <a:endParaRPr lang="cs-CZ" sz="3200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provide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student </a:t>
            </a:r>
            <a:r>
              <a:rPr lang="cs-CZ" dirty="0" err="1" smtClean="0"/>
              <a:t>with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err="1" smtClean="0"/>
              <a:t>Time</a:t>
            </a:r>
            <a:endParaRPr lang="cs-CZ" dirty="0" smtClean="0"/>
          </a:p>
          <a:p>
            <a:r>
              <a:rPr lang="cs-CZ" dirty="0" err="1" smtClean="0"/>
              <a:t>Highliter</a:t>
            </a:r>
            <a:endParaRPr lang="cs-CZ" dirty="0" smtClean="0"/>
          </a:p>
          <a:p>
            <a:r>
              <a:rPr lang="cs-CZ" dirty="0" err="1" smtClean="0"/>
              <a:t>Coloured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endParaRPr lang="cs-CZ" dirty="0" smtClean="0"/>
          </a:p>
          <a:p>
            <a:r>
              <a:rPr lang="cs-CZ" dirty="0" err="1" smtClean="0"/>
              <a:t>Coloured</a:t>
            </a:r>
            <a:r>
              <a:rPr lang="cs-CZ" dirty="0" smtClean="0"/>
              <a:t> </a:t>
            </a:r>
            <a:r>
              <a:rPr lang="cs-CZ" dirty="0" err="1" smtClean="0"/>
              <a:t>transparency</a:t>
            </a:r>
            <a:r>
              <a:rPr lang="cs-CZ" dirty="0" smtClean="0"/>
              <a:t>/</a:t>
            </a:r>
            <a:r>
              <a:rPr lang="cs-CZ" dirty="0" err="1" smtClean="0"/>
              <a:t>plastic</a:t>
            </a:r>
            <a:r>
              <a:rPr lang="cs-CZ" dirty="0" smtClean="0"/>
              <a:t> film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endParaRPr lang="cs-CZ" dirty="0" smtClean="0"/>
          </a:p>
          <a:p>
            <a:r>
              <a:rPr lang="cs-CZ" dirty="0" err="1" smtClean="0"/>
              <a:t>Secret</a:t>
            </a:r>
            <a:r>
              <a:rPr lang="cs-CZ" dirty="0" smtClean="0"/>
              <a:t> </a:t>
            </a:r>
            <a:r>
              <a:rPr lang="cs-CZ" dirty="0" err="1" smtClean="0"/>
              <a:t>signals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teacher</a:t>
            </a:r>
            <a:endParaRPr lang="cs-CZ" dirty="0" smtClean="0"/>
          </a:p>
          <a:p>
            <a:r>
              <a:rPr lang="cs-CZ" sz="5400" dirty="0" err="1" smtClean="0">
                <a:solidFill>
                  <a:srgbClr val="C00000"/>
                </a:solidFill>
              </a:rPr>
              <a:t>Success</a:t>
            </a:r>
            <a:endParaRPr lang="cs-CZ" sz="5400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55576" y="5367338"/>
            <a:ext cx="7704856" cy="804862"/>
          </a:xfrm>
        </p:spPr>
        <p:txBody>
          <a:bodyPr>
            <a:noAutofit/>
          </a:bodyPr>
          <a:lstStyle/>
          <a:p>
            <a:r>
              <a:rPr lang="cs-CZ" sz="3200" dirty="0" smtClean="0"/>
              <a:t>=  </a:t>
            </a:r>
            <a:r>
              <a:rPr lang="en-US" sz="3200" dirty="0" smtClean="0"/>
              <a:t>the result of a problem in the central nervous system</a:t>
            </a:r>
            <a:endParaRPr lang="cs-CZ" sz="3200" dirty="0" smtClean="0"/>
          </a:p>
          <a:p>
            <a:endParaRPr lang="cs-CZ" sz="3200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80112" y="2420888"/>
            <a:ext cx="3384376" cy="3744416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There is no cure for dyslexia</a:t>
            </a:r>
            <a:r>
              <a:rPr lang="cs-CZ" sz="3200" dirty="0" smtClean="0"/>
              <a:t>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dysgraphia</a:t>
            </a:r>
            <a:r>
              <a:rPr lang="cs-CZ" sz="3200" dirty="0" smtClean="0"/>
              <a:t>.</a:t>
            </a: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dysfunctions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Dyslexia</a:t>
            </a:r>
            <a:endParaRPr lang="cs-CZ" dirty="0" smtClean="0"/>
          </a:p>
          <a:p>
            <a:r>
              <a:rPr lang="cs-CZ" dirty="0" err="1" smtClean="0"/>
              <a:t>Dysgraphia</a:t>
            </a:r>
            <a:endParaRPr lang="cs-CZ" dirty="0" smtClean="0"/>
          </a:p>
          <a:p>
            <a:r>
              <a:rPr lang="cs-CZ" dirty="0" err="1" smtClean="0"/>
              <a:t>Dyscalculia</a:t>
            </a:r>
            <a:endParaRPr lang="cs-CZ" dirty="0" smtClean="0"/>
          </a:p>
          <a:p>
            <a:r>
              <a:rPr lang="cs-CZ" dirty="0" err="1" smtClean="0"/>
              <a:t>Dyspraxia</a:t>
            </a:r>
            <a:endParaRPr lang="cs-CZ" dirty="0" smtClean="0"/>
          </a:p>
          <a:p>
            <a:r>
              <a:rPr lang="cs-CZ" dirty="0" err="1" smtClean="0"/>
              <a:t>Attention</a:t>
            </a:r>
            <a:r>
              <a:rPr lang="cs-CZ" dirty="0" smtClean="0"/>
              <a:t> Deficit </a:t>
            </a:r>
            <a:r>
              <a:rPr lang="cs-CZ" dirty="0" err="1" smtClean="0"/>
              <a:t>Disorder</a:t>
            </a:r>
            <a:endParaRPr lang="cs-CZ" dirty="0" smtClean="0"/>
          </a:p>
          <a:p>
            <a:r>
              <a:rPr lang="cs-CZ" dirty="0" err="1" smtClean="0"/>
              <a:t>Cluttering</a:t>
            </a:r>
            <a:r>
              <a:rPr lang="cs-CZ" dirty="0" smtClean="0"/>
              <a:t> (nepořádnost)</a:t>
            </a:r>
          </a:p>
          <a:p>
            <a:r>
              <a:rPr lang="cs-CZ" dirty="0" err="1" smtClean="0"/>
              <a:t>Dysphasia</a:t>
            </a:r>
            <a:r>
              <a:rPr lang="cs-CZ" dirty="0" smtClean="0"/>
              <a:t>/</a:t>
            </a:r>
            <a:r>
              <a:rPr lang="cs-CZ" dirty="0" err="1" smtClean="0"/>
              <a:t>aphasia</a:t>
            </a:r>
            <a:r>
              <a:rPr lang="cs-CZ" dirty="0" smtClean="0"/>
              <a:t> – </a:t>
            </a:r>
            <a:r>
              <a:rPr lang="cs-CZ" dirty="0" err="1" smtClean="0"/>
              <a:t>spelling</a:t>
            </a:r>
            <a:r>
              <a:rPr lang="cs-CZ" dirty="0" smtClean="0"/>
              <a:t>, </a:t>
            </a:r>
            <a:r>
              <a:rPr lang="cs-CZ" dirty="0" err="1" smtClean="0"/>
              <a:t>organising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…</a:t>
            </a:r>
          </a:p>
          <a:p>
            <a:r>
              <a:rPr lang="cs-CZ" dirty="0" err="1" smtClean="0"/>
              <a:t>others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Dyslexia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dysgraphia</a:t>
            </a:r>
            <a:r>
              <a:rPr lang="cs-CZ" dirty="0" smtClean="0"/>
              <a:t> – </a:t>
            </a:r>
            <a:r>
              <a:rPr lang="cs-CZ" dirty="0" err="1" smtClean="0"/>
              <a:t>signs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learners</a:t>
            </a:r>
            <a:endParaRPr lang="cs-CZ" dirty="0" smtClean="0"/>
          </a:p>
          <a:p>
            <a:r>
              <a:rPr lang="cs-CZ" dirty="0" err="1" smtClean="0"/>
              <a:t>Early</a:t>
            </a:r>
            <a:r>
              <a:rPr lang="cs-CZ" dirty="0" smtClean="0"/>
              <a:t> </a:t>
            </a:r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 smtClean="0"/>
          </a:p>
          <a:p>
            <a:r>
              <a:rPr lang="cs-CZ" dirty="0" err="1" smtClean="0"/>
              <a:t>Older</a:t>
            </a:r>
            <a:r>
              <a:rPr lang="cs-CZ" dirty="0" smtClean="0"/>
              <a:t> </a:t>
            </a:r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 smtClean="0"/>
          </a:p>
          <a:p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+ </a:t>
            </a:r>
            <a:r>
              <a:rPr lang="cs-CZ" dirty="0" err="1" smtClean="0"/>
              <a:t>adults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learners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delays in speech</a:t>
            </a:r>
          </a:p>
          <a:p>
            <a:r>
              <a:rPr lang="en-US" dirty="0" smtClean="0"/>
              <a:t>slow learning of new words</a:t>
            </a:r>
          </a:p>
          <a:p>
            <a:r>
              <a:rPr lang="en-US" dirty="0" smtClean="0"/>
              <a:t>difficulty in rhyming words, as in nursery rhymes</a:t>
            </a:r>
          </a:p>
          <a:p>
            <a:r>
              <a:rPr lang="en-US" dirty="0" smtClean="0"/>
              <a:t>low letter knowledge</a:t>
            </a:r>
          </a:p>
          <a:p>
            <a:r>
              <a:rPr lang="en-US" dirty="0" smtClean="0"/>
              <a:t>letter reversal or mirror writing (for example, "Я" instead of "R")</a:t>
            </a:r>
          </a:p>
          <a:p>
            <a:r>
              <a:rPr lang="cs-CZ" dirty="0" err="1" smtClean="0"/>
              <a:t>Poor</a:t>
            </a:r>
            <a:r>
              <a:rPr lang="cs-CZ" dirty="0" smtClean="0"/>
              <a:t> </a:t>
            </a:r>
            <a:r>
              <a:rPr lang="cs-CZ" dirty="0" err="1" smtClean="0"/>
              <a:t>short</a:t>
            </a:r>
            <a:r>
              <a:rPr lang="cs-CZ" dirty="0" smtClean="0"/>
              <a:t> term </a:t>
            </a:r>
            <a:r>
              <a:rPr lang="cs-CZ" dirty="0" err="1" smtClean="0"/>
              <a:t>memory</a:t>
            </a:r>
            <a:endParaRPr lang="cs-CZ" dirty="0" smtClean="0"/>
          </a:p>
          <a:p>
            <a:r>
              <a:rPr lang="cs-CZ" dirty="0" err="1" smtClean="0"/>
              <a:t>Difficulty</a:t>
            </a:r>
            <a:r>
              <a:rPr lang="cs-CZ" dirty="0" smtClean="0"/>
              <a:t> in </a:t>
            </a:r>
            <a:r>
              <a:rPr lang="cs-CZ" dirty="0" err="1" smtClean="0"/>
              <a:t>remembering</a:t>
            </a:r>
            <a:r>
              <a:rPr lang="cs-CZ" dirty="0" smtClean="0"/>
              <a:t> </a:t>
            </a:r>
            <a:r>
              <a:rPr lang="cs-CZ" dirty="0" err="1" smtClean="0"/>
              <a:t>instructions</a:t>
            </a:r>
            <a:endParaRPr lang="cs-CZ" dirty="0" smtClean="0"/>
          </a:p>
          <a:p>
            <a:r>
              <a:rPr lang="cs-CZ" dirty="0" err="1" smtClean="0"/>
              <a:t>Delay</a:t>
            </a:r>
            <a:r>
              <a:rPr lang="cs-CZ" dirty="0" smtClean="0"/>
              <a:t> in </a:t>
            </a:r>
            <a:r>
              <a:rPr lang="cs-CZ" dirty="0" err="1" smtClean="0"/>
              <a:t>completing</a:t>
            </a:r>
            <a:r>
              <a:rPr lang="cs-CZ" dirty="0" smtClean="0"/>
              <a:t> </a:t>
            </a:r>
            <a:r>
              <a:rPr lang="cs-CZ" dirty="0" err="1" smtClean="0"/>
              <a:t>tasks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Techniques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Remove</a:t>
            </a:r>
            <a:r>
              <a:rPr lang="cs-CZ" dirty="0" smtClean="0"/>
              <a:t> stress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anxiety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Early</a:t>
            </a:r>
            <a:r>
              <a:rPr lang="cs-CZ" dirty="0" smtClean="0"/>
              <a:t> </a:t>
            </a:r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Difficulty</a:t>
            </a:r>
            <a:r>
              <a:rPr lang="cs-CZ" dirty="0" smtClean="0"/>
              <a:t> in:</a:t>
            </a:r>
          </a:p>
          <a:p>
            <a:r>
              <a:rPr lang="en-US" dirty="0" smtClean="0"/>
              <a:t>learning the alphabet or letter order</a:t>
            </a:r>
          </a:p>
          <a:p>
            <a:r>
              <a:rPr lang="en-US" dirty="0" smtClean="0"/>
              <a:t>associating sounds with the letters</a:t>
            </a:r>
          </a:p>
          <a:p>
            <a:r>
              <a:rPr lang="en-US" dirty="0" smtClean="0"/>
              <a:t>identifying or generating rhyming words</a:t>
            </a:r>
            <a:endParaRPr lang="cs-CZ" dirty="0" smtClean="0"/>
          </a:p>
          <a:p>
            <a:r>
              <a:rPr lang="en-US" dirty="0" smtClean="0"/>
              <a:t>counting syllables in words</a:t>
            </a:r>
          </a:p>
          <a:p>
            <a:r>
              <a:rPr lang="en-US" dirty="0" smtClean="0"/>
              <a:t>segmenting words into individual sounds</a:t>
            </a:r>
          </a:p>
          <a:p>
            <a:r>
              <a:rPr lang="cs-CZ" dirty="0" err="1" smtClean="0"/>
              <a:t>Remembering</a:t>
            </a:r>
            <a:r>
              <a:rPr lang="cs-CZ" dirty="0" smtClean="0"/>
              <a:t> </a:t>
            </a:r>
            <a:r>
              <a:rPr lang="en-US" dirty="0" smtClean="0"/>
              <a:t>word</a:t>
            </a:r>
            <a:r>
              <a:rPr lang="cs-CZ" dirty="0" smtClean="0"/>
              <a:t>s</a:t>
            </a:r>
            <a:endParaRPr lang="en-US" dirty="0" smtClean="0"/>
          </a:p>
          <a:p>
            <a:r>
              <a:rPr lang="en-US" dirty="0" err="1" smtClean="0"/>
              <a:t>decod</a:t>
            </a:r>
            <a:r>
              <a:rPr lang="cs-CZ" dirty="0" err="1" smtClean="0"/>
              <a:t>ing</a:t>
            </a:r>
            <a:r>
              <a:rPr lang="en-US" dirty="0" smtClean="0"/>
              <a:t> written words</a:t>
            </a:r>
          </a:p>
          <a:p>
            <a:r>
              <a:rPr lang="en-US" dirty="0" smtClean="0"/>
              <a:t>mixing up sounds in polysyllabic words ("</a:t>
            </a:r>
            <a:r>
              <a:rPr lang="en-US" dirty="0" err="1" smtClean="0"/>
              <a:t>aminal</a:t>
            </a:r>
            <a:r>
              <a:rPr lang="en-US" dirty="0" smtClean="0"/>
              <a:t>" for animal, "</a:t>
            </a:r>
            <a:r>
              <a:rPr lang="en-US" dirty="0" err="1" smtClean="0"/>
              <a:t>bisghetti</a:t>
            </a:r>
            <a:r>
              <a:rPr lang="en-US" dirty="0" smtClean="0"/>
              <a:t>" for spaghetti)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666</Words>
  <Application>Microsoft Office PowerPoint</Application>
  <PresentationFormat>Předvádění na obrazovce (4:3)</PresentationFormat>
  <Paragraphs>121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Dysfunctions</vt:lpstr>
      <vt:lpstr>“Learning Disabilities” (dysfunctions) </vt:lpstr>
      <vt:lpstr>Snímek 3</vt:lpstr>
      <vt:lpstr>Snímek 4</vt:lpstr>
      <vt:lpstr>Some dysfunctions</vt:lpstr>
      <vt:lpstr>Dyslexia and dysgraphia – signs and symptoms</vt:lpstr>
      <vt:lpstr>Young learners</vt:lpstr>
      <vt:lpstr>Snímek 8</vt:lpstr>
      <vt:lpstr>Early primary school children</vt:lpstr>
      <vt:lpstr>Techniques:</vt:lpstr>
      <vt:lpstr>Grammar teaching technique:</vt:lpstr>
      <vt:lpstr>Older primary school children</vt:lpstr>
      <vt:lpstr>Techniques:</vt:lpstr>
      <vt:lpstr>Snímek 14</vt:lpstr>
      <vt:lpstr>Vocabulary teaching techniques:</vt:lpstr>
      <vt:lpstr>Secondary school children and adults</vt:lpstr>
      <vt:lpstr>Techniques:</vt:lpstr>
      <vt:lpstr>Snímek 18</vt:lpstr>
      <vt:lpstr>Testing</vt:lpstr>
      <vt:lpstr>Examining</vt:lpstr>
      <vt:lpstr>Error correction</vt:lpstr>
      <vt:lpstr>What should we provide the  student with?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Dysfunctions</dc:title>
  <dc:creator>Helenka</dc:creator>
  <cp:lastModifiedBy>Helenka</cp:lastModifiedBy>
  <cp:revision>26</cp:revision>
  <dcterms:created xsi:type="dcterms:W3CDTF">2011-11-20T09:48:04Z</dcterms:created>
  <dcterms:modified xsi:type="dcterms:W3CDTF">2013-12-03T09:01:34Z</dcterms:modified>
</cp:coreProperties>
</file>