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Lst>
  <p:sldIdLst>
    <p:sldId id="256" r:id="rId3"/>
    <p:sldId id="257" r:id="rId4"/>
    <p:sldId id="258" r:id="rId5"/>
    <p:sldId id="291" r:id="rId6"/>
    <p:sldId id="292" r:id="rId7"/>
    <p:sldId id="289" r:id="rId8"/>
    <p:sldId id="293" r:id="rId9"/>
    <p:sldId id="294" r:id="rId10"/>
    <p:sldId id="260" r:id="rId11"/>
    <p:sldId id="290" r:id="rId12"/>
    <p:sldId id="300" r:id="rId13"/>
    <p:sldId id="301" r:id="rId14"/>
    <p:sldId id="261" r:id="rId15"/>
    <p:sldId id="295" r:id="rId16"/>
    <p:sldId id="296" r:id="rId17"/>
    <p:sldId id="297" r:id="rId18"/>
    <p:sldId id="298" r:id="rId19"/>
    <p:sldId id="299" r:id="rId20"/>
    <p:sldId id="263" r:id="rId21"/>
    <p:sldId id="264" r:id="rId22"/>
    <p:sldId id="265" r:id="rId23"/>
    <p:sldId id="266" r:id="rId24"/>
    <p:sldId id="267" r:id="rId25"/>
    <p:sldId id="270" r:id="rId26"/>
    <p:sldId id="271" r:id="rId27"/>
    <p:sldId id="272" r:id="rId28"/>
    <p:sldId id="273" r:id="rId29"/>
    <p:sldId id="274" r:id="rId30"/>
    <p:sldId id="275" r:id="rId31"/>
    <p:sldId id="276" r:id="rId32"/>
    <p:sldId id="277" r:id="rId33"/>
    <p:sldId id="305" r:id="rId34"/>
    <p:sldId id="304" r:id="rId35"/>
    <p:sldId id="302" r:id="rId36"/>
    <p:sldId id="279" r:id="rId37"/>
    <p:sldId id="306" r:id="rId38"/>
    <p:sldId id="307" r:id="rId39"/>
    <p:sldId id="280" r:id="rId40"/>
    <p:sldId id="308" r:id="rId41"/>
    <p:sldId id="309" r:id="rId42"/>
    <p:sldId id="310" r:id="rId43"/>
    <p:sldId id="311" r:id="rId44"/>
    <p:sldId id="282" r:id="rId45"/>
    <p:sldId id="283" r:id="rId46"/>
    <p:sldId id="284" r:id="rId47"/>
    <p:sldId id="285" r:id="rId48"/>
    <p:sldId id="286" r:id="rId49"/>
    <p:sldId id="287" r:id="rId5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FFFF"/>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102" d="100"/>
          <a:sy n="102"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7.11.2013</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7.11.2013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7.11.2013</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7.11.2013</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7.11.2013</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google.cz/url?sa=i&amp;rct=j&amp;q=&amp;esrc=s&amp;frm=1&amp;source=images&amp;cd=&amp;cad=rja&amp;docid=sY8x6h5eOzKkCM&amp;tbnid=4Rx55yeGMvKMjM:&amp;ved=0CAUQjRw&amp;url=http://chemie-kvarta.wz.cz/kysely-dest.html&amp;ei=dTJmUpOoEc_KswbHn4GwBw&amp;psig=AFQjCNHB4gvPlSwzUfhHt6lbt_9NlHEA5g&amp;ust=1382515617861578"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google.cz/url?sa=i&amp;rct=j&amp;q=&amp;esrc=s&amp;frm=1&amp;source=images&amp;cd=&amp;cad=rja&amp;docid=sY8x6h5eOzKkCM&amp;tbnid=X1ZM1N2kDMjD7M:&amp;ved=0CAUQjRw&amp;url=http://www.drasat.gov.ps/issue23/environment.html&amp;ei=eExmUrndJYSctQawjYG4Cg&amp;psig=AFQjCNHB4gvPlSwzUfhHt6lbt_9NlHEA5g&amp;ust=1382515617861578"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s.wikipedia.org/wiki/Soubor:Ammonia_tepida.jpg" TargetMode="Externa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cs.wikipedia.org/wiki/Soubor:Benthic_foraminifera.jpg" TargetMode="Externa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hyperlink" Target="http://upload.wikimedia.org/wikipedia/commons/4/40/Tectonic_plate_boundaries.png"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google.cz/url?sa=i&amp;rct=j&amp;q=&amp;esrc=s&amp;frm=1&amp;source=images&amp;cd=&amp;cad=rja&amp;docid=vTf0IquyTfCuVM&amp;tbnid=fA0fP-9WdAz5aM:&amp;ved=0CAUQjRw&amp;url=http://cs.wikipedia.org/wiki/Polychlorovan%C3%A9_bifenyly&amp;ei=JZZuUrqJKMfZtQb_soGYBQ&amp;bvm=bv.55123115,d.Yms&amp;psig=AFQjCNHtgpTZpVfosL4wx-WTOm-R0_KDUQ&amp;ust=1383065326294547"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google.cz/url?sa=i&amp;rct=j&amp;q=&amp;esrc=s&amp;frm=1&amp;source=images&amp;cd=&amp;cad=rja&amp;docid=g7Nvd3cqVEzOoM&amp;tbnid=TmEYJFaXBNsFCM:&amp;ved=0CAUQjRw&amp;url=http://tema.novinky.cz/dioxiny&amp;ei=G55uUo7XLcPQtAae9oHYAQ&amp;bvm=bv.55123115,d.Yms&amp;psig=AFQjCNHtgpTZpVfosL4wx-WTOm-R0_KDUQ&amp;ust=138306532629454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z/url?sa=i&amp;rct=j&amp;q=&amp;esrc=s&amp;frm=1&amp;source=images&amp;cd=&amp;cad=rja&amp;docid=T6fRmPNTOLdU2M&amp;tbnid=MSWjSrJFma-4hM:&amp;ved=0CAUQjRw&amp;url=http://just.blog.respekt.ihned.cz/c1-46050090-historie-jedne-otravy&amp;ei=un5uUpi9NoTEtAachoD4Cw&amp;bvm=bv.55123115,d.bGE&amp;psig=AFQjCNFuP9TDwLuYMB-OWJsayeyvo4E-pA&amp;ust=1383059442523784" TargetMode="Externa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www.google.cz/url?sa=i&amp;rct=j&amp;q=&amp;esrc=s&amp;frm=1&amp;source=images&amp;cd=&amp;cad=rja&amp;docid=p35k1FHcnVsOLM&amp;tbnid=IRcfmMMc9pcKBM:&amp;ved=0CAUQjRw&amp;url=http://commons.wikimedia.org/wiki/File:Benzo-a-pyrene.svg&amp;ei=N6ZuUqaFG4Pbswb25IDQAg&amp;bvm=bv.55123115,d.Yms&amp;psig=AFQjCNHNVA-3idH8i6V90oh7DfRYWOMH8Q&amp;ust=1383068822508484"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z/url?sa=i&amp;rct=j&amp;q=&amp;esrc=s&amp;frm=1&amp;source=images&amp;cd=&amp;cad=rja&amp;docid=PodUFRL99gyPYM&amp;tbnid=hsiRn-C_EPPmGM:&amp;ved=0CAUQjRw&amp;url=http://byznys.lidovky.cz/firmy-si-priplati-za-emise-az-desetkrat-vic-fkk-/statni-pokladna.aspx?c=A110720_110002_statni-pokladna_nev&amp;ei=rCJmUs2GJcTDtQaCzYCwBQ&amp;bvm=bv.55123115,d.d2k&amp;psig=AFQjCNElPIuqm9PhGHJ3HkpPN4n4IzX2gw&amp;ust=138251107096343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6000" dirty="0" err="1" smtClean="0"/>
              <a:t>pOLUTANTY</a:t>
            </a:r>
            <a:endParaRPr lang="cs-CZ" sz="6000" dirty="0"/>
          </a:p>
        </p:txBody>
      </p:sp>
      <p:sp>
        <p:nvSpPr>
          <p:cNvPr id="3" name="Podnadpis 2"/>
          <p:cNvSpPr>
            <a:spLocks noGrp="1"/>
          </p:cNvSpPr>
          <p:nvPr>
            <p:ph type="subTitle" idx="1"/>
          </p:nvPr>
        </p:nvSpPr>
        <p:spPr>
          <a:xfrm>
            <a:off x="914400" y="1844824"/>
            <a:ext cx="7772400" cy="1440160"/>
          </a:xfrm>
        </p:spPr>
        <p:txBody>
          <a:bodyPr>
            <a:noAutofit/>
          </a:bodyPr>
          <a:lstStyle/>
          <a:p>
            <a:pPr algn="ctr"/>
            <a:r>
              <a:rPr lang="cs-CZ" sz="4800" dirty="0" smtClean="0">
                <a:solidFill>
                  <a:srgbClr val="00CC00"/>
                </a:solidFill>
              </a:rPr>
              <a:t>EKOLOGIE PRO UČITELE CHEMIE</a:t>
            </a:r>
            <a:endParaRPr lang="cs-CZ" sz="4800" dirty="0">
              <a:solidFill>
                <a:srgbClr val="00CC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0448" name="Picture 32" descr="http://chemie-kvarta.wz.cz/obrazky/kysely-dest/kysely-dest6.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fontScale="92500"/>
          </a:bodyPr>
          <a:lstStyle/>
          <a:p>
            <a:pPr algn="ctr">
              <a:buNone/>
              <a:defRPr/>
            </a:pPr>
            <a:endParaRPr lang="cs-CZ" sz="3600" b="1" dirty="0" smtClean="0">
              <a:solidFill>
                <a:srgbClr val="FF0000"/>
              </a:solidFill>
            </a:endParaRPr>
          </a:p>
          <a:p>
            <a:pPr>
              <a:buBlip>
                <a:blip r:embed="rId2"/>
              </a:buBlip>
              <a:defRPr/>
            </a:pPr>
            <a:r>
              <a:rPr lang="cs-CZ" sz="2400" b="1" dirty="0" smtClean="0">
                <a:latin typeface="Arial" pitchFamily="34" charset="0"/>
                <a:cs typeface="Arial" pitchFamily="34" charset="0"/>
              </a:rPr>
              <a:t>Přímý škodlivý účinek kyselých dešťů spočívá v tom, že </a:t>
            </a:r>
            <a:r>
              <a:rPr lang="cs-CZ" sz="2400" b="1" dirty="0" smtClean="0">
                <a:solidFill>
                  <a:srgbClr val="FFFF00"/>
                </a:solidFill>
                <a:latin typeface="Arial" pitchFamily="34" charset="0"/>
                <a:cs typeface="Arial" pitchFamily="34" charset="0"/>
              </a:rPr>
              <a:t>narušují kutikulu listů a jehlic</a:t>
            </a:r>
            <a:r>
              <a:rPr lang="cs-CZ" sz="2400" b="1" dirty="0" smtClean="0">
                <a:latin typeface="Arial" pitchFamily="34" charset="0"/>
                <a:cs typeface="Arial" pitchFamily="34" charset="0"/>
              </a:rPr>
              <a:t>, dochází pak k pronikání jednotlivých složek kyselých dešťů do listu a chemickým reakcím způsobujícím poškození vnitřních struktur listu s následným snížením tvorby a </a:t>
            </a:r>
            <a:r>
              <a:rPr lang="cs-CZ" sz="2400" b="1" dirty="0" smtClean="0">
                <a:solidFill>
                  <a:srgbClr val="FFFF00"/>
                </a:solidFill>
                <a:latin typeface="Arial" pitchFamily="34" charset="0"/>
                <a:cs typeface="Arial" pitchFamily="34" charset="0"/>
              </a:rPr>
              <a:t>rozkladem chlorofylu</a:t>
            </a:r>
            <a:r>
              <a:rPr lang="cs-CZ" sz="2400" b="1" dirty="0" smtClean="0">
                <a:latin typeface="Arial" pitchFamily="34" charset="0"/>
                <a:cs typeface="Arial" pitchFamily="34" charset="0"/>
              </a:rPr>
              <a:t>, což se projevuje </a:t>
            </a:r>
            <a:r>
              <a:rPr lang="cs-CZ" sz="2400" b="1" dirty="0" smtClean="0">
                <a:solidFill>
                  <a:srgbClr val="FFFF00"/>
                </a:solidFill>
                <a:latin typeface="Arial" pitchFamily="34" charset="0"/>
                <a:cs typeface="Arial" pitchFamily="34" charset="0"/>
              </a:rPr>
              <a:t>chlorózou</a:t>
            </a:r>
            <a:r>
              <a:rPr lang="cs-CZ" sz="2400" b="1" dirty="0" smtClean="0">
                <a:latin typeface="Arial" pitchFamily="34" charset="0"/>
                <a:cs typeface="Arial" pitchFamily="34" charset="0"/>
              </a:rPr>
              <a:t>, hnědnutím až opadem listů.</a:t>
            </a:r>
          </a:p>
          <a:p>
            <a:pPr>
              <a:buBlip>
                <a:blip r:embed="rId2"/>
              </a:buBlip>
              <a:defRPr/>
            </a:pPr>
            <a:endParaRPr lang="cs-CZ" sz="2400" b="1" dirty="0" smtClean="0">
              <a:solidFill>
                <a:srgbClr val="FFFF00"/>
              </a:solidFill>
              <a:latin typeface="Arial" pitchFamily="34" charset="0"/>
              <a:cs typeface="Arial" pitchFamily="34" charset="0"/>
            </a:endParaRPr>
          </a:p>
          <a:p>
            <a:pPr>
              <a:buBlip>
                <a:blip r:embed="rId2"/>
              </a:buBlip>
              <a:defRPr/>
            </a:pPr>
            <a:r>
              <a:rPr lang="cs-CZ" sz="2400" b="1" dirty="0" smtClean="0">
                <a:solidFill>
                  <a:srgbClr val="FFFF00"/>
                </a:solidFill>
                <a:latin typeface="Arial" pitchFamily="34" charset="0"/>
                <a:cs typeface="Arial" pitchFamily="34" charset="0"/>
              </a:rPr>
              <a:t>Po létech, kdy byl tesaný kamenný obličej na londýnské  katedrále vystaven živlům, podobá se spíše pouhé posmrtné masce.  Horší než škody napáchané časem jsou korozivní účinky  znečištěného ovzduší. Staré budovy po celém světě od radnice v  americkém </a:t>
            </a:r>
            <a:r>
              <a:rPr lang="cs-CZ" sz="2400" b="1" dirty="0" err="1" smtClean="0">
                <a:solidFill>
                  <a:srgbClr val="FFFF00"/>
                </a:solidFill>
                <a:latin typeface="Arial" pitchFamily="34" charset="0"/>
                <a:cs typeface="Arial" pitchFamily="34" charset="0"/>
              </a:rPr>
              <a:t>Schenectady</a:t>
            </a:r>
            <a:r>
              <a:rPr lang="cs-CZ" sz="2400" b="1" dirty="0" smtClean="0">
                <a:solidFill>
                  <a:srgbClr val="FFFF00"/>
                </a:solidFill>
                <a:latin typeface="Arial" pitchFamily="34" charset="0"/>
                <a:cs typeface="Arial" pitchFamily="34" charset="0"/>
              </a:rPr>
              <a:t> po slavné stavby v Benátkách trpí sžíravou  erozí kyselého deště, který je omývá. Římské památky se podle  zpráv při doteku drolí. Soudí se, že řecký </a:t>
            </a:r>
            <a:r>
              <a:rPr lang="cs-CZ" sz="2400" b="1" dirty="0" err="1" smtClean="0">
                <a:solidFill>
                  <a:srgbClr val="FFFF00"/>
                </a:solidFill>
                <a:latin typeface="Arial" pitchFamily="34" charset="0"/>
                <a:cs typeface="Arial" pitchFamily="34" charset="0"/>
              </a:rPr>
              <a:t>Parthenon</a:t>
            </a:r>
            <a:r>
              <a:rPr lang="cs-CZ" sz="2400" b="1" dirty="0" smtClean="0">
                <a:solidFill>
                  <a:srgbClr val="FFFF00"/>
                </a:solidFill>
                <a:latin typeface="Arial" pitchFamily="34" charset="0"/>
                <a:cs typeface="Arial" pitchFamily="34" charset="0"/>
              </a:rPr>
              <a:t> utrpěl za  uplynulých třicet let větší škody než za předešlé dva tisíce.</a:t>
            </a:r>
            <a:endParaRPr lang="cs-CZ" sz="2400" b="1"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5538" name="Picture 2" descr="http://www.drasat.gov.ps/issue23/133.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2"/>
            <a:ext cx="8785225" cy="6669087"/>
          </a:xfrm>
        </p:spPr>
        <p:txBody>
          <a:bodyPr>
            <a:normAutofit/>
          </a:bodyPr>
          <a:lstStyle/>
          <a:p>
            <a:pPr>
              <a:buFont typeface="Wingdings" pitchFamily="2" charset="2"/>
              <a:buBlip>
                <a:blip r:embed="rId2"/>
              </a:buBlip>
              <a:defRPr/>
            </a:pPr>
            <a:endParaRPr lang="cs-CZ" sz="2400" b="1" dirty="0" smtClean="0">
              <a:solidFill>
                <a:srgbClr val="FFFF00"/>
              </a:solidFill>
            </a:endParaRPr>
          </a:p>
          <a:p>
            <a:pPr>
              <a:buBlip>
                <a:blip r:embed="rId3"/>
              </a:buBlip>
              <a:defRPr/>
            </a:pPr>
            <a:r>
              <a:rPr lang="cs-CZ" sz="2400" b="1" dirty="0" smtClean="0">
                <a:latin typeface="Arial" pitchFamily="34" charset="0"/>
                <a:cs typeface="Arial" pitchFamily="34" charset="0"/>
              </a:rPr>
              <a:t>Dále dochází k okyselování půdy, narušení její biologické aktivity a chemismu, což vede ke zpomalování růstu kořenů, omezení příjmu živin.</a:t>
            </a:r>
          </a:p>
          <a:p>
            <a:pPr>
              <a:buBlip>
                <a:blip r:embed="rId3"/>
              </a:buBlip>
              <a:defRPr/>
            </a:pPr>
            <a:r>
              <a:rPr lang="cs-CZ" sz="2400" b="1" dirty="0" smtClean="0">
                <a:latin typeface="Arial" pitchFamily="34" charset="0"/>
                <a:cs typeface="Arial" pitchFamily="34" charset="0"/>
              </a:rPr>
              <a:t>V krajním případě dojde k tak masivnímu poškození, že rostlina hyne.</a:t>
            </a:r>
          </a:p>
          <a:p>
            <a:pPr>
              <a:buBlip>
                <a:blip r:embed="rId3"/>
              </a:buBlip>
              <a:defRPr/>
            </a:pPr>
            <a:r>
              <a:rPr lang="cs-CZ" sz="2400" b="1" dirty="0" smtClean="0">
                <a:latin typeface="Arial" pitchFamily="34" charset="0"/>
                <a:cs typeface="Arial" pitchFamily="34" charset="0"/>
              </a:rPr>
              <a:t>Rostliny vystavené tomuto stresu jsou náchylnější k napadení patogeny a škůdci.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Toxický déšť a sníh </a:t>
            </a:r>
            <a:r>
              <a:rPr lang="cs-CZ" sz="2400" b="1" dirty="0" smtClean="0">
                <a:latin typeface="Arial" pitchFamily="34" charset="0"/>
                <a:cs typeface="Arial" pitchFamily="34" charset="0"/>
              </a:rPr>
              <a:t>obsahují minerální kyseliny a jiné škodlivé látky (např. těžké kovy), které v závislosti na množství a koncentraci mohou poškodit rostlinu. </a:t>
            </a:r>
          </a:p>
          <a:p>
            <a:pPr>
              <a:buFont typeface="Wingdings" pitchFamily="2" charset="2"/>
              <a:buBlip>
                <a:blip r:embed="rId2"/>
              </a:buBlip>
              <a:defRPr/>
            </a:pPr>
            <a:r>
              <a:rPr lang="cs-CZ" sz="2400" b="1" dirty="0" smtClean="0">
                <a:latin typeface="Arial" pitchFamily="34" charset="0"/>
                <a:cs typeface="Arial" pitchFamily="34" charset="0"/>
              </a:rPr>
              <a:t>Příznaky poškození jsou závislé na druhu škodliviny obsaženém ve vodě či sněhu.</a:t>
            </a:r>
          </a:p>
          <a:p>
            <a:pPr>
              <a:buFont typeface="Wingdings" pitchFamily="2" charset="2"/>
              <a:buBlip>
                <a:blip r:embed="rId2"/>
              </a:buBlip>
              <a:defRPr/>
            </a:pPr>
            <a:r>
              <a:rPr lang="cs-CZ" sz="2400" b="1" dirty="0" smtClean="0">
                <a:latin typeface="Arial" pitchFamily="34" charset="0"/>
                <a:cs typeface="Arial" pitchFamily="34" charset="0"/>
              </a:rPr>
              <a:t> Působení toxického sněhu je oproti dešti opožděné vzhledem k jeho výskytu mimo vegetační období.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0" y="152400"/>
            <a:ext cx="9144000" cy="6705600"/>
          </a:xfrm>
        </p:spPr>
        <p:txBody>
          <a:bodyPr/>
          <a:lstStyle/>
          <a:p>
            <a:pPr algn="ctr">
              <a:buFontTx/>
              <a:buNone/>
            </a:pPr>
            <a:r>
              <a:rPr lang="cs-CZ" sz="3600" b="1" dirty="0" smtClean="0">
                <a:solidFill>
                  <a:srgbClr val="FFFF00"/>
                </a:solidFill>
                <a:latin typeface="Arial" pitchFamily="34" charset="0"/>
                <a:cs typeface="Arial" pitchFamily="34" charset="0"/>
              </a:rPr>
              <a:t>SKLENÍKOVÝ EFEKT</a:t>
            </a:r>
            <a:endParaRPr lang="cs-CZ" sz="3600" b="1" dirty="0">
              <a:solidFill>
                <a:srgbClr val="FFFF00"/>
              </a:solidFill>
              <a:latin typeface="Arial" pitchFamily="34" charset="0"/>
              <a:cs typeface="Arial" pitchFamily="34" charset="0"/>
            </a:endParaRPr>
          </a:p>
          <a:p>
            <a:pPr>
              <a:buSzPct val="90000"/>
              <a:buFontTx/>
              <a:buNone/>
            </a:pPr>
            <a:endParaRPr lang="cs-CZ" sz="2800" b="1" dirty="0">
              <a:solidFill>
                <a:srgbClr val="FF0000"/>
              </a:solidFill>
              <a:latin typeface="Arial" pitchFamily="34" charset="0"/>
              <a:cs typeface="Arial" pitchFamily="34" charset="0"/>
            </a:endParaRPr>
          </a:p>
          <a:p>
            <a:pPr>
              <a:buSzPct val="90000"/>
            </a:pPr>
            <a:r>
              <a:rPr lang="cs-CZ" sz="2800" b="1" dirty="0">
                <a:solidFill>
                  <a:srgbClr val="FF0000"/>
                </a:solidFill>
                <a:latin typeface="Arial" pitchFamily="34" charset="0"/>
                <a:cs typeface="Arial" pitchFamily="34" charset="0"/>
              </a:rPr>
              <a:t>Přirozený, přírodní</a:t>
            </a:r>
            <a:r>
              <a:rPr lang="cs-CZ" sz="2800" b="1" dirty="0">
                <a:latin typeface="Arial" pitchFamily="34" charset="0"/>
                <a:cs typeface="Arial" pitchFamily="34" charset="0"/>
              </a:rPr>
              <a:t> jev </a:t>
            </a:r>
            <a:r>
              <a:rPr lang="cs-CZ" sz="2800" b="1" dirty="0">
                <a:solidFill>
                  <a:srgbClr val="FF0000"/>
                </a:solidFill>
                <a:latin typeface="Arial" pitchFamily="34" charset="0"/>
                <a:cs typeface="Arial" pitchFamily="34" charset="0"/>
              </a:rPr>
              <a:t>nezbytný </a:t>
            </a:r>
            <a:r>
              <a:rPr lang="cs-CZ" sz="2800" b="1" dirty="0">
                <a:latin typeface="Arial" pitchFamily="34" charset="0"/>
                <a:cs typeface="Arial" pitchFamily="34" charset="0"/>
              </a:rPr>
              <a:t>pro udržení teploty optimální </a:t>
            </a:r>
            <a:r>
              <a:rPr lang="cs-CZ" sz="2800" b="1" dirty="0">
                <a:solidFill>
                  <a:srgbClr val="FF0000"/>
                </a:solidFill>
                <a:latin typeface="Arial" pitchFamily="34" charset="0"/>
                <a:cs typeface="Arial" pitchFamily="34" charset="0"/>
              </a:rPr>
              <a:t>pro život</a:t>
            </a:r>
            <a:r>
              <a:rPr lang="cs-CZ" sz="2800" b="1" dirty="0">
                <a:latin typeface="Arial" pitchFamily="34" charset="0"/>
                <a:cs typeface="Arial" pitchFamily="34" charset="0"/>
              </a:rPr>
              <a:t> na </a:t>
            </a:r>
            <a:r>
              <a:rPr lang="cs-CZ" sz="2800" b="1" dirty="0" smtClean="0">
                <a:latin typeface="Arial" pitchFamily="34" charset="0"/>
                <a:cs typeface="Arial" pitchFamily="34" charset="0"/>
              </a:rPr>
              <a:t>Zemi.</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Existuje a působí díky tzv. skleníkovým plynům (H</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 CO</a:t>
            </a:r>
            <a:r>
              <a:rPr lang="cs-CZ" sz="2800" b="1" baseline="-25000" dirty="0">
                <a:latin typeface="Arial" pitchFamily="34" charset="0"/>
                <a:cs typeface="Arial" pitchFamily="34" charset="0"/>
              </a:rPr>
              <a:t>2</a:t>
            </a:r>
            <a:r>
              <a:rPr lang="cs-CZ" sz="2800" b="1" dirty="0">
                <a:latin typeface="Arial" pitchFamily="34" charset="0"/>
                <a:cs typeface="Arial" pitchFamily="34" charset="0"/>
              </a:rPr>
              <a:t>, CH</a:t>
            </a:r>
            <a:r>
              <a:rPr lang="cs-CZ" sz="2800" b="1" baseline="-25000" dirty="0">
                <a:latin typeface="Arial" pitchFamily="34" charset="0"/>
                <a:cs typeface="Arial" pitchFamily="34" charset="0"/>
              </a:rPr>
              <a:t>4</a:t>
            </a:r>
            <a:r>
              <a:rPr lang="cs-CZ" sz="2800" b="1" dirty="0">
                <a:latin typeface="Arial" pitchFamily="34" charset="0"/>
                <a:cs typeface="Arial" pitchFamily="34" charset="0"/>
              </a:rPr>
              <a:t>, N</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Tzv. skleníkové plyny mají schopnost </a:t>
            </a:r>
            <a:r>
              <a:rPr lang="cs-CZ" sz="2800" b="1" dirty="0">
                <a:solidFill>
                  <a:srgbClr val="FF0000"/>
                </a:solidFill>
                <a:latin typeface="Arial" pitchFamily="34" charset="0"/>
                <a:cs typeface="Arial" pitchFamily="34" charset="0"/>
              </a:rPr>
              <a:t>absorbovat a zadržet</a:t>
            </a:r>
            <a:r>
              <a:rPr lang="cs-CZ" sz="2800" b="1" dirty="0">
                <a:latin typeface="Arial" pitchFamily="34" charset="0"/>
                <a:cs typeface="Arial" pitchFamily="34" charset="0"/>
              </a:rPr>
              <a:t> tepelné záření ze slunce a bránit tak jeho odrazu zpět do </a:t>
            </a:r>
            <a:r>
              <a:rPr lang="cs-CZ" sz="2800" b="1" dirty="0" smtClean="0">
                <a:latin typeface="Arial" pitchFamily="34" charset="0"/>
                <a:cs typeface="Arial" pitchFamily="34" charset="0"/>
              </a:rPr>
              <a:t>vesmíru. </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sym typeface="Wingdings 3" pitchFamily="18" charset="2"/>
              </a:rPr>
              <a:t>Z toho plyne, že na koncentraci skleníkových plynů v atmosféře závisí, </a:t>
            </a:r>
            <a:r>
              <a:rPr lang="cs-CZ" sz="2800" b="1" dirty="0">
                <a:solidFill>
                  <a:srgbClr val="FFFF00"/>
                </a:solidFill>
                <a:latin typeface="Arial" pitchFamily="34" charset="0"/>
                <a:cs typeface="Arial" pitchFamily="34" charset="0"/>
                <a:sym typeface="Wingdings 3" pitchFamily="18" charset="2"/>
              </a:rPr>
              <a:t>nakolik se ohřívá atmosféra</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nakolik se od atmosféry zpětně ohřívá zemský </a:t>
            </a:r>
            <a:r>
              <a:rPr lang="cs-CZ" sz="2800" b="1" dirty="0" smtClean="0">
                <a:solidFill>
                  <a:srgbClr val="FF0000"/>
                </a:solidFill>
                <a:latin typeface="Arial" pitchFamily="34" charset="0"/>
                <a:cs typeface="Arial" pitchFamily="34" charset="0"/>
                <a:sym typeface="Wingdings 3" pitchFamily="18" charset="2"/>
              </a:rPr>
              <a:t>povrch.</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0" y="152400"/>
            <a:ext cx="9144000" cy="6705600"/>
          </a:xfrm>
        </p:spPr>
        <p:txBody>
          <a:bodyPr/>
          <a:lstStyle/>
          <a:p>
            <a:pPr>
              <a:buSzPct val="90000"/>
              <a:buFontTx/>
              <a:buBlip>
                <a:blip r:embed="rId2"/>
              </a:buBlip>
            </a:pPr>
            <a:r>
              <a:rPr lang="cs-CZ" sz="2800" b="1" dirty="0">
                <a:latin typeface="Arial" pitchFamily="34" charset="0"/>
                <a:cs typeface="Arial" pitchFamily="34" charset="0"/>
                <a:sym typeface="Wingdings 3" pitchFamily="18" charset="2"/>
              </a:rPr>
              <a:t>Bez výskytu přirozených skleníkových plynů by průměrná teplota při povrchu Země byla </a:t>
            </a:r>
            <a:r>
              <a:rPr lang="cs-CZ" sz="2800" b="1" dirty="0">
                <a:solidFill>
                  <a:srgbClr val="FFFF00"/>
                </a:solidFill>
                <a:latin typeface="Arial" pitchFamily="34" charset="0"/>
                <a:cs typeface="Arial" pitchFamily="34" charset="0"/>
                <a:sym typeface="Wingdings 3" pitchFamily="18" charset="2"/>
              </a:rPr>
              <a:t>−18 °</a:t>
            </a:r>
            <a:r>
              <a:rPr lang="cs-CZ" sz="2800" b="1" dirty="0" smtClean="0">
                <a:solidFill>
                  <a:srgbClr val="FFFF00"/>
                </a:solidFill>
                <a:latin typeface="Arial" pitchFamily="34" charset="0"/>
                <a:cs typeface="Arial" pitchFamily="34" charset="0"/>
                <a:sym typeface="Wingdings 3" pitchFamily="18" charset="2"/>
              </a:rPr>
              <a:t>C.</a:t>
            </a:r>
            <a:endParaRPr lang="cs-CZ" sz="2800" b="1" dirty="0">
              <a:solidFill>
                <a:srgbClr val="FFFF00"/>
              </a:solidFill>
              <a:latin typeface="Arial" pitchFamily="34" charset="0"/>
              <a:cs typeface="Arial" pitchFamily="34" charset="0"/>
              <a:sym typeface="Wingdings 3" pitchFamily="18" charset="2"/>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smtClean="0">
                <a:latin typeface="Arial" pitchFamily="34" charset="0"/>
                <a:cs typeface="Arial" pitchFamily="34" charset="0"/>
              </a:rPr>
              <a:t>Skleníkový efekt přirozeně reguluje </a:t>
            </a:r>
            <a:r>
              <a:rPr lang="cs-CZ" sz="2800" b="1" dirty="0" smtClean="0">
                <a:solidFill>
                  <a:srgbClr val="FFFF00"/>
                </a:solidFill>
                <a:latin typeface="Arial" pitchFamily="34" charset="0"/>
                <a:cs typeface="Arial" pitchFamily="34" charset="0"/>
              </a:rPr>
              <a:t>hydrosféra</a:t>
            </a:r>
            <a:r>
              <a:rPr lang="cs-CZ" sz="2800" b="1" dirty="0" smtClean="0">
                <a:latin typeface="Arial" pitchFamily="34" charset="0"/>
                <a:cs typeface="Arial" pitchFamily="34" charset="0"/>
              </a:rPr>
              <a:t> </a:t>
            </a:r>
            <a:r>
              <a:rPr lang="cs-CZ" sz="2800" b="1" dirty="0">
                <a:latin typeface="Arial" pitchFamily="34" charset="0"/>
                <a:cs typeface="Arial" pitchFamily="34" charset="0"/>
              </a:rPr>
              <a:t>a </a:t>
            </a:r>
            <a:r>
              <a:rPr lang="cs-CZ" sz="2800" b="1" dirty="0">
                <a:solidFill>
                  <a:srgbClr val="FFFF00"/>
                </a:solidFill>
                <a:latin typeface="Arial" pitchFamily="34" charset="0"/>
                <a:cs typeface="Arial" pitchFamily="34" charset="0"/>
              </a:rPr>
              <a:t>biosféra</a:t>
            </a:r>
            <a:r>
              <a:rPr lang="cs-CZ" sz="2800" b="1" dirty="0">
                <a:latin typeface="Arial" pitchFamily="34" charset="0"/>
                <a:cs typeface="Arial" pitchFamily="34" charset="0"/>
              </a:rPr>
              <a:t> reagující na vyšší teploty rychlejším </a:t>
            </a:r>
            <a:r>
              <a:rPr lang="cs-CZ" sz="2800" b="1" dirty="0">
                <a:solidFill>
                  <a:srgbClr val="FF0000"/>
                </a:solidFill>
                <a:latin typeface="Arial" pitchFamily="34" charset="0"/>
                <a:cs typeface="Arial" pitchFamily="34" charset="0"/>
              </a:rPr>
              <a:t>pohlcováním oxidu uhličitého</a:t>
            </a:r>
            <a:r>
              <a:rPr lang="cs-CZ" sz="2800" b="1" dirty="0">
                <a:latin typeface="Arial" pitchFamily="34" charset="0"/>
                <a:cs typeface="Arial" pitchFamily="34" charset="0"/>
              </a:rPr>
              <a:t> z atmosféry (rychlost účinku se pohybuje v řádu stovek let</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a:latin typeface="Arial" pitchFamily="34" charset="0"/>
                <a:cs typeface="Arial" pitchFamily="34" charset="0"/>
              </a:rPr>
              <a:t>Tyto regulační mechanismy fungují už po mnoho stovek miliónů let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rPr>
              <a:t> jinak by vlivem </a:t>
            </a:r>
            <a:r>
              <a:rPr lang="cs-CZ" sz="2800" b="1" dirty="0">
                <a:solidFill>
                  <a:srgbClr val="FFFF00"/>
                </a:solidFill>
                <a:latin typeface="Arial" pitchFamily="34" charset="0"/>
                <a:cs typeface="Arial" pitchFamily="34" charset="0"/>
              </a:rPr>
              <a:t>zvyšování teploty stárnoucího Slunce</a:t>
            </a:r>
            <a:r>
              <a:rPr lang="cs-CZ" sz="2800" b="1" dirty="0">
                <a:latin typeface="Arial" pitchFamily="34" charset="0"/>
                <a:cs typeface="Arial" pitchFamily="34" charset="0"/>
              </a:rPr>
              <a:t> došlo k podobnému jevu jako na Venuši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přehřátí planety na teplotu </a:t>
            </a:r>
            <a:r>
              <a:rPr lang="cs-CZ" sz="2800" b="1" dirty="0">
                <a:solidFill>
                  <a:srgbClr val="FF0000"/>
                </a:solidFill>
                <a:latin typeface="Arial" pitchFamily="34" charset="0"/>
                <a:cs typeface="Arial" pitchFamily="34" charset="0"/>
                <a:sym typeface="Wingdings 3" pitchFamily="18" charset="2"/>
              </a:rPr>
              <a:t>neslučitelnou se </a:t>
            </a:r>
            <a:r>
              <a:rPr lang="cs-CZ" sz="2800" b="1" dirty="0" smtClean="0">
                <a:solidFill>
                  <a:srgbClr val="FF0000"/>
                </a:solidFill>
                <a:latin typeface="Arial" pitchFamily="34" charset="0"/>
                <a:cs typeface="Arial" pitchFamily="34" charset="0"/>
                <a:sym typeface="Wingdings 3" pitchFamily="18" charset="2"/>
              </a:rPr>
              <a:t>životem.</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0" y="0"/>
            <a:ext cx="9144000" cy="6705600"/>
          </a:xfrm>
        </p:spPr>
        <p:txBody>
          <a:bodyPr/>
          <a:lstStyle/>
          <a:p>
            <a:pPr>
              <a:buSzPct val="90000"/>
              <a:buFontTx/>
              <a:buBlip>
                <a:blip r:embed="rId2"/>
              </a:buBlip>
            </a:pPr>
            <a:r>
              <a:rPr lang="cs-CZ" sz="2800" b="1" dirty="0">
                <a:latin typeface="Arial" pitchFamily="34" charset="0"/>
                <a:cs typeface="Arial" pitchFamily="34" charset="0"/>
              </a:rPr>
              <a:t>Mikroskopické snímky mořských planktonních živočichů (jejich schránek) </a:t>
            </a:r>
            <a:r>
              <a:rPr lang="cs-CZ" sz="2800" b="1" dirty="0">
                <a:solidFill>
                  <a:srgbClr val="FFFF00"/>
                </a:solidFill>
                <a:latin typeface="Arial" pitchFamily="34" charset="0"/>
                <a:cs typeface="Arial" pitchFamily="34" charset="0"/>
              </a:rPr>
              <a:t>ze kterých vznikl vápenec</a:t>
            </a:r>
            <a:r>
              <a:rPr lang="cs-CZ" sz="2800" b="1" dirty="0">
                <a:latin typeface="Arial" pitchFamily="34" charset="0"/>
                <a:cs typeface="Arial" pitchFamily="34" charset="0"/>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toto jsou </a:t>
            </a:r>
            <a:r>
              <a:rPr lang="cs-CZ" sz="2800" b="1" dirty="0">
                <a:solidFill>
                  <a:srgbClr val="FF0000"/>
                </a:solidFill>
                <a:latin typeface="Arial" pitchFamily="34" charset="0"/>
                <a:cs typeface="Arial" pitchFamily="34" charset="0"/>
                <a:sym typeface="Wingdings 3" pitchFamily="18" charset="2"/>
              </a:rPr>
              <a:t>vazači</a:t>
            </a:r>
            <a:r>
              <a:rPr lang="cs-CZ" sz="2800" b="1" dirty="0">
                <a:latin typeface="Arial" pitchFamily="34" charset="0"/>
                <a:cs typeface="Arial" pitchFamily="34" charset="0"/>
                <a:sym typeface="Wingdings 3" pitchFamily="18" charset="2"/>
              </a:rPr>
              <a:t> </a:t>
            </a:r>
            <a:r>
              <a:rPr lang="cs-CZ" sz="2800" b="1" dirty="0" err="1">
                <a:latin typeface="Arial" pitchFamily="34" charset="0"/>
                <a:cs typeface="Arial" pitchFamily="34" charset="0"/>
                <a:sym typeface="Wingdings 3" pitchFamily="18" charset="2"/>
              </a:rPr>
              <a:t>atmosferického</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CO</a:t>
            </a:r>
            <a:r>
              <a:rPr lang="cs-CZ" sz="2800" b="1" baseline="-25000" dirty="0">
                <a:solidFill>
                  <a:srgbClr val="FF0000"/>
                </a:solidFill>
                <a:latin typeface="Arial" pitchFamily="34" charset="0"/>
                <a:cs typeface="Arial" pitchFamily="34" charset="0"/>
                <a:sym typeface="Wingdings 3" pitchFamily="18" charset="2"/>
              </a:rPr>
              <a:t>2</a:t>
            </a:r>
            <a:r>
              <a:rPr lang="cs-CZ" sz="2800" b="1" dirty="0">
                <a:solidFill>
                  <a:srgbClr val="FF0000"/>
                </a:solidFill>
                <a:latin typeface="Arial" pitchFamily="34" charset="0"/>
                <a:cs typeface="Arial" pitchFamily="34" charset="0"/>
                <a:sym typeface="Wingdings 3" pitchFamily="18" charset="2"/>
              </a:rPr>
              <a:t> </a:t>
            </a:r>
            <a:r>
              <a:rPr lang="cs-CZ" sz="2800" b="1" dirty="0">
                <a:latin typeface="Arial" pitchFamily="34" charset="0"/>
                <a:cs typeface="Arial" pitchFamily="34" charset="0"/>
                <a:sym typeface="Wingdings 3" pitchFamily="18" charset="2"/>
              </a:rPr>
              <a:t>a </a:t>
            </a:r>
            <a:r>
              <a:rPr lang="cs-CZ" sz="2800" b="1" dirty="0">
                <a:solidFill>
                  <a:srgbClr val="FF0000"/>
                </a:solidFill>
                <a:latin typeface="Arial" pitchFamily="34" charset="0"/>
                <a:cs typeface="Arial" pitchFamily="34" charset="0"/>
                <a:sym typeface="Wingdings 3" pitchFamily="18" charset="2"/>
              </a:rPr>
              <a:t>regulátoři skleníkového efektu na </a:t>
            </a:r>
            <a:r>
              <a:rPr lang="cs-CZ" sz="2800" b="1" dirty="0" smtClean="0">
                <a:solidFill>
                  <a:srgbClr val="FF0000"/>
                </a:solidFill>
                <a:latin typeface="Arial" pitchFamily="34" charset="0"/>
                <a:cs typeface="Arial" pitchFamily="34" charset="0"/>
                <a:sym typeface="Wingdings 3" pitchFamily="18" charset="2"/>
              </a:rPr>
              <a:t>Zemi.</a:t>
            </a:r>
            <a:endParaRPr lang="cs-CZ" sz="2800" b="1" dirty="0">
              <a:solidFill>
                <a:srgbClr val="FF0000"/>
              </a:solidFill>
              <a:latin typeface="Arial" pitchFamily="34" charset="0"/>
              <a:cs typeface="Arial" pitchFamily="34" charset="0"/>
              <a:sym typeface="Wingdings 3" pitchFamily="18" charset="2"/>
            </a:endParaRPr>
          </a:p>
        </p:txBody>
      </p:sp>
      <p:pic>
        <p:nvPicPr>
          <p:cNvPr id="62469" name="Picture 5" descr="Dírkonošec Ammonia tepida s panožkami">
            <a:hlinkClick r:id="rId3" tooltip="Dírkonošec Ammonia tepida s panožkami"/>
          </p:cNvPr>
          <p:cNvPicPr>
            <a:picLocks noChangeAspect="1" noChangeArrowheads="1"/>
          </p:cNvPicPr>
          <p:nvPr/>
        </p:nvPicPr>
        <p:blipFill>
          <a:blip r:embed="rId4" cstate="print"/>
          <a:srcRect/>
          <a:stretch>
            <a:fillRect/>
          </a:stretch>
        </p:blipFill>
        <p:spPr bwMode="auto">
          <a:xfrm>
            <a:off x="152400" y="2590800"/>
            <a:ext cx="4114800" cy="4114800"/>
          </a:xfrm>
          <a:prstGeom prst="rect">
            <a:avLst/>
          </a:prstGeom>
          <a:noFill/>
        </p:spPr>
      </p:pic>
      <p:pic>
        <p:nvPicPr>
          <p:cNvPr id="62471" name="Picture 7" descr="180px-Benthic_foraminifera">
            <a:hlinkClick r:id="rId5"/>
          </p:cNvPr>
          <p:cNvPicPr>
            <a:picLocks noChangeAspect="1" noChangeArrowheads="1"/>
          </p:cNvPicPr>
          <p:nvPr/>
        </p:nvPicPr>
        <p:blipFill>
          <a:blip r:embed="rId6" cstate="print"/>
          <a:srcRect/>
          <a:stretch>
            <a:fillRect/>
          </a:stretch>
        </p:blipFill>
        <p:spPr bwMode="auto">
          <a:xfrm>
            <a:off x="4495800" y="2590800"/>
            <a:ext cx="4191000" cy="4114800"/>
          </a:xfrm>
          <a:prstGeom prst="rect">
            <a:avLst/>
          </a:prstGeom>
          <a:noFill/>
        </p:spPr>
      </p:pic>
      <p:sp>
        <p:nvSpPr>
          <p:cNvPr id="62472" name="Text Box 8"/>
          <p:cNvSpPr txBox="1">
            <a:spLocks noChangeArrowheads="1"/>
          </p:cNvSpPr>
          <p:nvPr/>
        </p:nvSpPr>
        <p:spPr bwMode="auto">
          <a:xfrm>
            <a:off x="395536" y="2133600"/>
            <a:ext cx="3947864" cy="457200"/>
          </a:xfrm>
          <a:prstGeom prst="rect">
            <a:avLst/>
          </a:prstGeom>
          <a:noFill/>
          <a:ln w="9525">
            <a:noFill/>
            <a:miter lim="800000"/>
            <a:headEnd/>
            <a:tailEnd/>
          </a:ln>
          <a:effectLst/>
        </p:spPr>
        <p:txBody>
          <a:bodyPr wrap="square">
            <a:spAutoFit/>
          </a:bodyPr>
          <a:lstStyle/>
          <a:p>
            <a:pPr>
              <a:spcBef>
                <a:spcPct val="50000"/>
              </a:spcBef>
            </a:pPr>
            <a:r>
              <a:rPr lang="cs-CZ" sz="2400" b="1" dirty="0" smtClean="0">
                <a:solidFill>
                  <a:srgbClr val="FFFF00"/>
                </a:solidFill>
              </a:rPr>
              <a:t> Živý </a:t>
            </a:r>
            <a:r>
              <a:rPr lang="cs-CZ" sz="2400" b="1" dirty="0" err="1">
                <a:solidFill>
                  <a:srgbClr val="FFFF00"/>
                </a:solidFill>
              </a:rPr>
              <a:t>dírkonošec</a:t>
            </a:r>
            <a:endParaRPr lang="cs-CZ" sz="2400" b="1" dirty="0">
              <a:solidFill>
                <a:srgbClr val="FFFF00"/>
              </a:solidFill>
            </a:endParaRPr>
          </a:p>
        </p:txBody>
      </p:sp>
      <p:sp>
        <p:nvSpPr>
          <p:cNvPr id="62473" name="Text Box 9"/>
          <p:cNvSpPr txBox="1">
            <a:spLocks noChangeArrowheads="1"/>
          </p:cNvSpPr>
          <p:nvPr/>
        </p:nvSpPr>
        <p:spPr bwMode="auto">
          <a:xfrm>
            <a:off x="4724400" y="1828800"/>
            <a:ext cx="4191000" cy="822325"/>
          </a:xfrm>
          <a:prstGeom prst="rect">
            <a:avLst/>
          </a:prstGeom>
          <a:noFill/>
          <a:ln w="9525">
            <a:noFill/>
            <a:miter lim="800000"/>
            <a:headEnd/>
            <a:tailEnd/>
          </a:ln>
          <a:effectLst/>
        </p:spPr>
        <p:txBody>
          <a:bodyPr>
            <a:spAutoFit/>
          </a:bodyPr>
          <a:lstStyle/>
          <a:p>
            <a:pPr>
              <a:spcBef>
                <a:spcPct val="50000"/>
              </a:spcBef>
            </a:pPr>
            <a:r>
              <a:rPr lang="cs-CZ" sz="2400" b="1">
                <a:solidFill>
                  <a:srgbClr val="FFFF00"/>
                </a:solidFill>
              </a:rPr>
              <a:t>Vápencové schránky mrtvých dírkonošců</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0" y="0"/>
            <a:ext cx="9144000" cy="6858000"/>
          </a:xfrm>
        </p:spPr>
        <p:txBody>
          <a:bodyPr/>
          <a:lstStyle/>
          <a:p>
            <a:pPr>
              <a:buSzPct val="90000"/>
              <a:buFontTx/>
              <a:buBlip>
                <a:blip r:embed="rId2"/>
              </a:buBlip>
            </a:pPr>
            <a:r>
              <a:rPr lang="cs-CZ" sz="2800" b="1" dirty="0">
                <a:solidFill>
                  <a:srgbClr val="FFFF00"/>
                </a:solidFill>
              </a:rPr>
              <a:t>Největší producenti CO</a:t>
            </a:r>
            <a:r>
              <a:rPr lang="cs-CZ" sz="2800" b="1" baseline="-25000" dirty="0">
                <a:solidFill>
                  <a:srgbClr val="FFFF00"/>
                </a:solidFill>
              </a:rPr>
              <a:t>2 </a:t>
            </a:r>
            <a:r>
              <a:rPr lang="cs-CZ" sz="2800" b="1" dirty="0">
                <a:solidFill>
                  <a:srgbClr val="FFFF00"/>
                </a:solidFill>
              </a:rPr>
              <a:t>(nejvýznamnějšího skleníkového plynu) </a:t>
            </a:r>
            <a:r>
              <a:rPr lang="cs-CZ" sz="2800" b="1" dirty="0">
                <a:solidFill>
                  <a:srgbClr val="FFFF00"/>
                </a:solidFill>
                <a:sym typeface="Wingdings 3" pitchFamily="18" charset="2"/>
              </a:rPr>
              <a:t></a:t>
            </a:r>
            <a:r>
              <a:rPr lang="cs-CZ" sz="2800" b="1" dirty="0">
                <a:solidFill>
                  <a:srgbClr val="FFFF00"/>
                </a:solidFill>
              </a:rPr>
              <a:t> </a:t>
            </a:r>
            <a:r>
              <a:rPr lang="cs-CZ" sz="2800" b="1" dirty="0" smtClean="0">
                <a:solidFill>
                  <a:srgbClr val="FF0000"/>
                </a:solidFill>
              </a:rPr>
              <a:t>vulkány.</a:t>
            </a:r>
            <a:endParaRPr lang="cs-CZ" sz="2800" b="1" dirty="0">
              <a:solidFill>
                <a:srgbClr val="FF0000"/>
              </a:solidFill>
            </a:endParaRPr>
          </a:p>
        </p:txBody>
      </p:sp>
      <p:pic>
        <p:nvPicPr>
          <p:cNvPr id="63493" name="Picture 5" descr="Soubor:Tectonic plate boundaries.png">
            <a:hlinkClick r:id="rId3"/>
          </p:cNvPr>
          <p:cNvPicPr>
            <a:picLocks noChangeAspect="1" noChangeArrowheads="1"/>
          </p:cNvPicPr>
          <p:nvPr/>
        </p:nvPicPr>
        <p:blipFill>
          <a:blip r:embed="rId4" cstate="print"/>
          <a:srcRect/>
          <a:stretch>
            <a:fillRect/>
          </a:stretch>
        </p:blipFill>
        <p:spPr bwMode="auto">
          <a:xfrm>
            <a:off x="0" y="1066800"/>
            <a:ext cx="9144000" cy="57912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0" y="0"/>
            <a:ext cx="9144000" cy="6553200"/>
          </a:xfrm>
        </p:spPr>
        <p:txBody>
          <a:bodyPr/>
          <a:lstStyle/>
          <a:p>
            <a:pPr>
              <a:buSzPct val="90000"/>
              <a:buFontTx/>
              <a:buBlip>
                <a:blip r:embed="rId2"/>
              </a:buBlip>
            </a:pPr>
            <a:r>
              <a:rPr lang="cs-CZ" sz="2800" b="1" dirty="0">
                <a:sym typeface="Wingdings 3" pitchFamily="18" charset="2"/>
              </a:rPr>
              <a:t>Tzv. </a:t>
            </a:r>
            <a:r>
              <a:rPr lang="cs-CZ" sz="2800" b="1" dirty="0">
                <a:solidFill>
                  <a:srgbClr val="FF0000"/>
                </a:solidFill>
                <a:sym typeface="Wingdings 3" pitchFamily="18" charset="2"/>
              </a:rPr>
              <a:t>antropogenní skleníkový efekt</a:t>
            </a:r>
            <a:r>
              <a:rPr lang="cs-CZ" sz="2800" b="1" dirty="0">
                <a:sym typeface="Wingdings 3" pitchFamily="18" charset="2"/>
              </a:rPr>
              <a:t> = </a:t>
            </a:r>
            <a:r>
              <a:rPr lang="cs-CZ" sz="2800" b="1" dirty="0">
                <a:solidFill>
                  <a:srgbClr val="FFFF00"/>
                </a:solidFill>
                <a:sym typeface="Wingdings 3" pitchFamily="18" charset="2"/>
              </a:rPr>
              <a:t>příspěvek skleníkových plynů produkovaných do atmosféry lidskou </a:t>
            </a:r>
            <a:r>
              <a:rPr lang="cs-CZ" sz="2800" b="1" dirty="0" smtClean="0">
                <a:solidFill>
                  <a:srgbClr val="FFFF00"/>
                </a:solidFill>
                <a:sym typeface="Wingdings 3" pitchFamily="18" charset="2"/>
              </a:rPr>
              <a:t>činností.</a:t>
            </a:r>
            <a:endParaRPr lang="cs-CZ" sz="2800" b="1" dirty="0">
              <a:solidFill>
                <a:srgbClr val="FFFF00"/>
              </a:solidFill>
              <a:sym typeface="Wingdings 3" pitchFamily="18" charset="2"/>
            </a:endParaRPr>
          </a:p>
        </p:txBody>
      </p:sp>
      <p:pic>
        <p:nvPicPr>
          <p:cNvPr id="64521" name="Picture 9" descr="obr14"/>
          <p:cNvPicPr>
            <a:picLocks noChangeAspect="1" noChangeArrowheads="1"/>
          </p:cNvPicPr>
          <p:nvPr/>
        </p:nvPicPr>
        <p:blipFill>
          <a:blip r:embed="rId3" cstate="print"/>
          <a:srcRect/>
          <a:stretch>
            <a:fillRect/>
          </a:stretch>
        </p:blipFill>
        <p:spPr bwMode="auto">
          <a:xfrm>
            <a:off x="1219200" y="1600200"/>
            <a:ext cx="6934200" cy="52578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856662" cy="6337300"/>
          </a:xfrm>
        </p:spPr>
        <p:txBody>
          <a:bodyPr>
            <a:normAutofit/>
          </a:bodyPr>
          <a:lstStyle/>
          <a:p>
            <a:pPr algn="ctr">
              <a:buFont typeface="Wingdings" pitchFamily="2" charset="2"/>
              <a:buNone/>
              <a:defRPr/>
            </a:pPr>
            <a:r>
              <a:rPr lang="cs-CZ" sz="3200" b="1" dirty="0" smtClean="0">
                <a:solidFill>
                  <a:srgbClr val="FFFF00"/>
                </a:solidFill>
                <a:latin typeface="Arial" pitchFamily="34" charset="0"/>
                <a:cs typeface="Arial" pitchFamily="34" charset="0"/>
              </a:rPr>
              <a:t>POLUTANTY V HYDROSFÉŘE</a:t>
            </a:r>
          </a:p>
          <a:p>
            <a:pPr>
              <a:buFont typeface="Wingdings" pitchFamily="2" charset="2"/>
              <a:buBlip>
                <a:blip r:embed="rId2"/>
              </a:buBlip>
              <a:defRPr/>
            </a:pPr>
            <a:r>
              <a:rPr lang="cs-CZ" sz="2400" b="1" dirty="0" smtClean="0">
                <a:latin typeface="Arial" pitchFamily="34" charset="0"/>
                <a:cs typeface="Arial" pitchFamily="34" charset="0"/>
              </a:rPr>
              <a:t>Jako znečištění označujeme obecně každou změnu </a:t>
            </a:r>
            <a:r>
              <a:rPr lang="cs-CZ" sz="2400" b="1" dirty="0" smtClean="0">
                <a:solidFill>
                  <a:schemeClr val="accent2">
                    <a:lumMod val="60000"/>
                    <a:lumOff val="40000"/>
                  </a:schemeClr>
                </a:solidFill>
                <a:latin typeface="Arial" pitchFamily="34" charset="0"/>
                <a:cs typeface="Arial" pitchFamily="34" charset="0"/>
              </a:rPr>
              <a:t>přirozených fyzikálních a chemických vlastností vody</a:t>
            </a:r>
            <a:r>
              <a:rPr lang="cs-CZ" sz="2400" b="1" dirty="0" smtClean="0">
                <a:latin typeface="Arial" pitchFamily="34" charset="0"/>
                <a:cs typeface="Arial" pitchFamily="34" charset="0"/>
              </a:rPr>
              <a:t>, </a:t>
            </a:r>
            <a:r>
              <a:rPr lang="cs-CZ" sz="2400" b="1" dirty="0" smtClean="0">
                <a:solidFill>
                  <a:schemeClr val="accent2">
                    <a:lumMod val="75000"/>
                  </a:schemeClr>
                </a:solidFill>
                <a:latin typeface="Arial" pitchFamily="34" charset="0"/>
                <a:cs typeface="Arial" pitchFamily="34" charset="0"/>
              </a:rPr>
              <a:t>která snižuje její kvalitu se zřetelem k použitelnosti.</a:t>
            </a:r>
          </a:p>
          <a:p>
            <a:pPr>
              <a:buNone/>
              <a:defRPr/>
            </a:pPr>
            <a:endParaRPr lang="cs-CZ" sz="2400" b="1" dirty="0" smtClean="0">
              <a:solidFill>
                <a:schemeClr val="accent2">
                  <a:lumMod val="75000"/>
                </a:schemeClr>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Jako znečištěnou označujeme </a:t>
            </a:r>
            <a:r>
              <a:rPr lang="cs-CZ" sz="2400" b="1" dirty="0" smtClean="0">
                <a:solidFill>
                  <a:srgbClr val="FF0000"/>
                </a:solidFill>
                <a:latin typeface="Arial" pitchFamily="34" charset="0"/>
                <a:cs typeface="Arial" pitchFamily="34" charset="0"/>
              </a:rPr>
              <a:t>vodu, která není pitná.</a:t>
            </a:r>
          </a:p>
          <a:p>
            <a:pPr>
              <a:buNone/>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Obecně můžeme ve vodách rozlišit znečištění dvojího typu:</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 </a:t>
            </a:r>
            <a:r>
              <a:rPr lang="cs-CZ" sz="2400" b="1" dirty="0" err="1" smtClean="0">
                <a:solidFill>
                  <a:srgbClr val="FFFF00"/>
                </a:solidFill>
                <a:latin typeface="Arial" pitchFamily="34" charset="0"/>
                <a:cs typeface="Arial" pitchFamily="34" charset="0"/>
              </a:rPr>
              <a:t>allochtonní</a:t>
            </a:r>
            <a:r>
              <a:rPr lang="cs-CZ" sz="2400" b="1" dirty="0" smtClean="0">
                <a:solidFill>
                  <a:srgbClr val="FFFF00"/>
                </a:solidFill>
                <a:latin typeface="Arial" pitchFamily="34" charset="0"/>
                <a:cs typeface="Arial" pitchFamily="34" charset="0"/>
              </a:rPr>
              <a:t> (nepůvodní, cizí) </a:t>
            </a:r>
            <a:r>
              <a:rPr lang="cs-CZ" sz="2400" b="1" dirty="0" smtClean="0">
                <a:latin typeface="Arial" pitchFamily="34" charset="0"/>
                <a:cs typeface="Arial" pitchFamily="34" charset="0"/>
              </a:rPr>
              <a:t>- takové znečištění, které se do povrchových i podzemních vod dostává </a:t>
            </a:r>
            <a:r>
              <a:rPr lang="cs-CZ" sz="2400" b="1" dirty="0" smtClean="0">
                <a:solidFill>
                  <a:srgbClr val="00B0F0"/>
                </a:solidFill>
                <a:latin typeface="Arial" pitchFamily="34" charset="0"/>
                <a:cs typeface="Arial" pitchFamily="34" charset="0"/>
              </a:rPr>
              <a:t>zvenčí, z okolních systémů, obklopujících zmíněné vody, např. antropogenní znečištění.</a:t>
            </a:r>
          </a:p>
          <a:p>
            <a:pPr>
              <a:defRPr/>
            </a:pPr>
            <a:endParaRPr lang="cs-CZ" sz="2400" b="1" dirty="0" smtClean="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260351"/>
            <a:ext cx="8569325" cy="6597650"/>
          </a:xfrm>
        </p:spPr>
        <p:txBody>
          <a:bodyPr/>
          <a:lstStyle/>
          <a:p>
            <a:pPr>
              <a:buFont typeface="Wingdings" pitchFamily="2" charset="2"/>
              <a:buNone/>
              <a:defRPr/>
            </a:pPr>
            <a:r>
              <a:rPr lang="cs-CZ" b="1" dirty="0" smtClean="0">
                <a:solidFill>
                  <a:srgbClr val="00FF00"/>
                </a:solidFill>
                <a:latin typeface="Arial" pitchFamily="34" charset="0"/>
                <a:cs typeface="Arial" pitchFamily="34" charset="0"/>
              </a:rPr>
              <a:t>Polutanty</a:t>
            </a:r>
          </a:p>
          <a:p>
            <a:pPr>
              <a:buFont typeface="Wingdings" pitchFamily="2" charset="2"/>
              <a:buBlip>
                <a:blip r:embed="rId2"/>
              </a:buBlip>
              <a:defRPr/>
            </a:pPr>
            <a:r>
              <a:rPr lang="cs-CZ" sz="2400" b="1" dirty="0" smtClean="0">
                <a:latin typeface="Arial" pitchFamily="34" charset="0"/>
                <a:cs typeface="Arial" pitchFamily="34" charset="0"/>
              </a:rPr>
              <a:t>Polutant je plynná, tekutá či pevná </a:t>
            </a:r>
            <a:r>
              <a:rPr lang="cs-CZ" sz="2400" b="1" dirty="0" smtClean="0">
                <a:solidFill>
                  <a:srgbClr val="FFFF00"/>
                </a:solidFill>
                <a:latin typeface="Arial" pitchFamily="34" charset="0"/>
                <a:cs typeface="Arial" pitchFamily="34" charset="0"/>
              </a:rPr>
              <a:t>chemická</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látka</a:t>
            </a:r>
            <a:r>
              <a:rPr lang="cs-CZ" sz="2400" b="1" dirty="0" smtClean="0">
                <a:latin typeface="Arial" pitchFamily="34" charset="0"/>
                <a:cs typeface="Arial" pitchFamily="34" charset="0"/>
              </a:rPr>
              <a:t>, která má v určitých koncentracích a délce působení </a:t>
            </a:r>
            <a:r>
              <a:rPr lang="cs-CZ" sz="2400" b="1" dirty="0" smtClean="0">
                <a:solidFill>
                  <a:srgbClr val="FFFF00"/>
                </a:solidFill>
                <a:latin typeface="Arial" pitchFamily="34" charset="0"/>
                <a:cs typeface="Arial" pitchFamily="34" charset="0"/>
              </a:rPr>
              <a:t>škodlivý vliv </a:t>
            </a:r>
            <a:r>
              <a:rPr lang="cs-CZ" sz="2400" b="1" dirty="0" smtClean="0">
                <a:latin typeface="Arial" pitchFamily="34" charset="0"/>
                <a:cs typeface="Arial" pitchFamily="34" charset="0"/>
              </a:rPr>
              <a:t>na živé organismy.</a:t>
            </a:r>
          </a:p>
          <a:p>
            <a:pPr>
              <a:buFont typeface="Wingdings" pitchFamily="2" charset="2"/>
              <a:buBlip>
                <a:blip r:embed="rId2"/>
              </a:buBlip>
              <a:defRPr/>
            </a:pPr>
            <a:r>
              <a:rPr lang="cs-CZ" sz="2400" b="1" dirty="0" smtClean="0">
                <a:latin typeface="Arial" pitchFamily="34" charset="0"/>
                <a:cs typeface="Arial" pitchFamily="34" charset="0"/>
              </a:rPr>
              <a:t>Polutanty mohou být antropogenního nebo přírodního původu a znečišťují všechny složky životního prostředí.</a:t>
            </a:r>
          </a:p>
          <a:p>
            <a:pPr>
              <a:buFont typeface="Wingdings" pitchFamily="2" charset="2"/>
              <a:buBlip>
                <a:blip r:embed="rId2"/>
              </a:buBlip>
              <a:defRPr/>
            </a:pPr>
            <a:r>
              <a:rPr lang="cs-CZ" sz="2400" b="1" dirty="0" smtClean="0">
                <a:latin typeface="Arial" pitchFamily="34" charset="0"/>
                <a:cs typeface="Arial" pitchFamily="34" charset="0"/>
              </a:rPr>
              <a:t>jakákoliv lidská aktivita je potenciálním zdrojem znečištění životního prostředí.</a:t>
            </a:r>
            <a:endParaRPr lang="cs-CZ" sz="2400" b="1" dirty="0" smtClean="0">
              <a:solidFill>
                <a:srgbClr val="00FF00"/>
              </a:solidFill>
              <a:latin typeface="Arial" pitchFamily="34" charset="0"/>
              <a:cs typeface="Arial" pitchFamily="34" charset="0"/>
            </a:endParaRPr>
          </a:p>
          <a:p>
            <a:pPr>
              <a:buFont typeface="Wingdings" pitchFamily="2" charset="2"/>
              <a:buNone/>
              <a:defRPr/>
            </a:pPr>
            <a:r>
              <a:rPr lang="cs-CZ" sz="2400" b="1" dirty="0" smtClean="0">
                <a:solidFill>
                  <a:srgbClr val="FFFF00"/>
                </a:solidFill>
                <a:latin typeface="Arial" pitchFamily="34" charset="0"/>
                <a:cs typeface="Arial" pitchFamily="34" charset="0"/>
              </a:rPr>
              <a:t>Rozdělení polutantů z hlediska vzniku: </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Primární polutanty – </a:t>
            </a:r>
            <a:r>
              <a:rPr lang="cs-CZ" sz="2400" b="1" dirty="0" err="1" smtClean="0">
                <a:latin typeface="Arial" pitchFamily="34" charset="0"/>
                <a:cs typeface="Arial" pitchFamily="34" charset="0"/>
              </a:rPr>
              <a:t>polutanty</a:t>
            </a:r>
            <a:r>
              <a:rPr lang="cs-CZ" sz="2400" b="1" dirty="0" smtClean="0">
                <a:latin typeface="Arial" pitchFamily="34" charset="0"/>
                <a:cs typeface="Arial" pitchFamily="34" charset="0"/>
              </a:rPr>
              <a:t> vypouštěné (z různých zdrojů) přímo do životního prostředí.</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Sekundární polutanty – </a:t>
            </a:r>
            <a:r>
              <a:rPr lang="cs-CZ" sz="2400" b="1" dirty="0" smtClean="0">
                <a:latin typeface="Arial" pitchFamily="34" charset="0"/>
                <a:cs typeface="Arial" pitchFamily="34" charset="0"/>
              </a:rPr>
              <a:t>vznikají v životním prostředí účinkem fyzikálních dějů nebo chemickými reakcemi z primárních polutantů. </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85225" cy="5870575"/>
          </a:xfrm>
        </p:spPr>
        <p:txBody>
          <a:bodyPr>
            <a:normAutofit lnSpcReduction="10000"/>
          </a:bodyPr>
          <a:lstStyle/>
          <a:p>
            <a:pPr>
              <a:buFont typeface="Wingdings" pitchFamily="2" charset="2"/>
              <a:buNone/>
              <a:defRPr/>
            </a:pPr>
            <a:endParaRPr lang="cs-CZ" sz="2400" b="1" dirty="0" smtClean="0"/>
          </a:p>
          <a:p>
            <a:pPr>
              <a:buFont typeface="Wingdings" pitchFamily="2" charset="2"/>
              <a:buBlip>
                <a:blip r:embed="rId2"/>
              </a:buBlip>
              <a:defRPr/>
            </a:pPr>
            <a:r>
              <a:rPr lang="cs-CZ" sz="2400" b="1" dirty="0" smtClean="0">
                <a:solidFill>
                  <a:srgbClr val="00FFFF"/>
                </a:solidFill>
                <a:latin typeface="Arial" pitchFamily="34" charset="0"/>
                <a:cs typeface="Arial" pitchFamily="34" charset="0"/>
              </a:rPr>
              <a:t>Podle charakteru přísunu</a:t>
            </a:r>
            <a:r>
              <a:rPr lang="cs-CZ" sz="2400" b="1" dirty="0" smtClean="0">
                <a:latin typeface="Arial" pitchFamily="34" charset="0"/>
                <a:cs typeface="Arial" pitchFamily="34" charset="0"/>
              </a:rPr>
              <a:t>, kterým se antropogenní znečištění dostává do vod se ve vodohospodářské praxi dělí znečištění na:</a:t>
            </a:r>
            <a:r>
              <a:rPr lang="cs-CZ" sz="2400"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bodové</a:t>
            </a:r>
            <a:r>
              <a:rPr lang="cs-CZ" sz="2400" b="1" dirty="0" smtClean="0">
                <a:latin typeface="Arial" pitchFamily="34" charset="0"/>
                <a:cs typeface="Arial" pitchFamily="34" charset="0"/>
              </a:rPr>
              <a:t> - odpadní vody ze závodů nebo větších sídlištních celků </a:t>
            </a:r>
            <a:r>
              <a:rPr lang="cs-CZ" sz="2400" b="1" dirty="0" smtClean="0">
                <a:solidFill>
                  <a:srgbClr val="00FFFF"/>
                </a:solidFill>
                <a:latin typeface="Arial" pitchFamily="34" charset="0"/>
                <a:cs typeface="Arial" pitchFamily="34" charset="0"/>
              </a:rPr>
              <a:t>jsou soustředěny do jedné kanalizace, </a:t>
            </a:r>
            <a:r>
              <a:rPr lang="cs-CZ" sz="2400" b="1" dirty="0" smtClean="0">
                <a:latin typeface="Arial" pitchFamily="34" charset="0"/>
                <a:cs typeface="Arial" pitchFamily="34" charset="0"/>
              </a:rPr>
              <a:t>která pak vyúsťuje do recipientu.</a:t>
            </a:r>
          </a:p>
          <a:p>
            <a:pPr>
              <a:buFont typeface="Wingdings" pitchFamily="2" charset="2"/>
              <a:buBlip>
                <a:blip r:embed="rId3"/>
              </a:buBlip>
              <a:defRPr/>
            </a:pPr>
            <a:endParaRPr lang="cs-CZ" sz="2400" b="1" dirty="0" smtClean="0">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rozptýlené</a:t>
            </a:r>
            <a:r>
              <a:rPr lang="cs-CZ" sz="2400" b="1" dirty="0" smtClean="0">
                <a:latin typeface="Arial" pitchFamily="34" charset="0"/>
                <a:cs typeface="Arial" pitchFamily="34" charset="0"/>
              </a:rPr>
              <a:t> - odpadní vody z domů či menších celků ústí jednotlivě </a:t>
            </a:r>
            <a:r>
              <a:rPr lang="cs-CZ" sz="2400" b="1" dirty="0" smtClean="0">
                <a:solidFill>
                  <a:srgbClr val="00FFFF"/>
                </a:solidFill>
                <a:latin typeface="Arial" pitchFamily="34" charset="0"/>
                <a:cs typeface="Arial" pitchFamily="34" charset="0"/>
              </a:rPr>
              <a:t>na delším úseku toku.</a:t>
            </a:r>
          </a:p>
          <a:p>
            <a:pPr>
              <a:buFont typeface="Wingdings" pitchFamily="2" charset="2"/>
              <a:buNone/>
              <a:defRPr/>
            </a:pPr>
            <a:r>
              <a:rPr lang="cs-CZ" sz="2400" b="1"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plošné</a:t>
            </a:r>
            <a:r>
              <a:rPr lang="cs-CZ" sz="2400" b="1" dirty="0" smtClean="0">
                <a:latin typeface="Arial" pitchFamily="34" charset="0"/>
                <a:cs typeface="Arial" pitchFamily="34" charset="0"/>
              </a:rPr>
              <a:t> - např. </a:t>
            </a:r>
            <a:r>
              <a:rPr lang="cs-CZ" sz="2400" b="1" dirty="0" err="1" smtClean="0">
                <a:latin typeface="Arial" pitchFamily="34" charset="0"/>
                <a:cs typeface="Arial" pitchFamily="34" charset="0"/>
              </a:rPr>
              <a:t>splachy</a:t>
            </a:r>
            <a:r>
              <a:rPr lang="cs-CZ" sz="2400" b="1" dirty="0" smtClean="0">
                <a:latin typeface="Arial" pitchFamily="34" charset="0"/>
                <a:cs typeface="Arial" pitchFamily="34" charset="0"/>
              </a:rPr>
              <a:t> z hnojených polí.</a:t>
            </a:r>
          </a:p>
          <a:p>
            <a:pPr>
              <a:buFont typeface="Wingdings" pitchFamily="2" charset="2"/>
              <a:buNone/>
              <a:defRPr/>
            </a:pPr>
            <a:endParaRPr lang="cs-CZ" sz="2400" b="1" dirty="0" smtClean="0">
              <a:latin typeface="Arial" pitchFamily="34" charset="0"/>
              <a:cs typeface="Arial" pitchFamily="34" charset="0"/>
            </a:endParaRPr>
          </a:p>
          <a:p>
            <a:pPr>
              <a:buNone/>
              <a:defRPr/>
            </a:pPr>
            <a:r>
              <a:rPr lang="cs-CZ" sz="2400" b="1" dirty="0" smtClean="0">
                <a:solidFill>
                  <a:srgbClr val="FFFF00"/>
                </a:solidFill>
                <a:latin typeface="Arial" pitchFamily="34" charset="0"/>
                <a:cs typeface="Arial" pitchFamily="34" charset="0"/>
              </a:rPr>
              <a:t>b) autochtonní </a:t>
            </a:r>
            <a:r>
              <a:rPr lang="cs-CZ" sz="2400" b="1" dirty="0" smtClean="0">
                <a:latin typeface="Arial" pitchFamily="34" charset="0"/>
                <a:cs typeface="Arial" pitchFamily="34" charset="0"/>
              </a:rPr>
              <a:t>- znečištění, které má </a:t>
            </a:r>
            <a:r>
              <a:rPr lang="cs-CZ" sz="2400" b="1" dirty="0" smtClean="0">
                <a:solidFill>
                  <a:srgbClr val="00B0F0"/>
                </a:solidFill>
                <a:latin typeface="Arial" pitchFamily="34" charset="0"/>
                <a:cs typeface="Arial" pitchFamily="34" charset="0"/>
              </a:rPr>
              <a:t>zdroj uvnitř systému </a:t>
            </a:r>
            <a:r>
              <a:rPr lang="cs-CZ" sz="2400" b="1" dirty="0" smtClean="0">
                <a:latin typeface="Arial" pitchFamily="34" charset="0"/>
                <a:cs typeface="Arial" pitchFamily="34" charset="0"/>
              </a:rPr>
              <a:t>(odumření rostlinných či živočišných organismů).</a:t>
            </a:r>
          </a:p>
          <a:p>
            <a:pPr>
              <a:buFont typeface="Wingdings" pitchFamily="2" charset="2"/>
              <a:buNone/>
              <a:defRPr/>
            </a:pPr>
            <a:endParaRPr lang="cs-CZ" sz="2400" b="1" dirty="0" smtClean="0"/>
          </a:p>
          <a:p>
            <a:pPr>
              <a:defRPr/>
            </a:pP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normAutofit lnSpcReduction="10000"/>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Z hlediska časového rozlišujeme:</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znečištění havarijní (akutní)</a:t>
            </a:r>
            <a:r>
              <a:rPr lang="cs-CZ" sz="2400" b="1" dirty="0" smtClean="0">
                <a:latin typeface="Arial" pitchFamily="34" charset="0"/>
                <a:cs typeface="Arial" pitchFamily="34" charset="0"/>
              </a:rPr>
              <a:t> - havárie nebo úniky znečišťujících látek.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trvalé (chronické) </a:t>
            </a:r>
            <a:r>
              <a:rPr lang="cs-CZ" sz="2400" b="1" dirty="0" smtClean="0">
                <a:latin typeface="Arial" pitchFamily="34" charset="0"/>
                <a:cs typeface="Arial" pitchFamily="34" charset="0"/>
              </a:rPr>
              <a:t>- např. vypouštění vyčištěné odpadní vody se zbytkovým znečištěním.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periodické (kampaňové) </a:t>
            </a:r>
            <a:r>
              <a:rPr lang="cs-CZ" sz="2400" b="1" dirty="0" smtClean="0">
                <a:latin typeface="Arial" pitchFamily="34" charset="0"/>
                <a:cs typeface="Arial" pitchFamily="34" charset="0"/>
              </a:rPr>
              <a:t>- dočasně produkované znečištění, např. odpadní vody z cukrovarů.</a:t>
            </a: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Mezi polutanty patří velké množství látek rozmanitého chemického složení (anorganické, organické) a  původu (přírodní, antropogenní). </a:t>
            </a:r>
          </a:p>
          <a:p>
            <a:pPr>
              <a:buFont typeface="Wingdings" pitchFamily="2" charset="2"/>
              <a:buBlip>
                <a:blip r:embed="rId2"/>
              </a:buBlip>
              <a:defRPr/>
            </a:pPr>
            <a:r>
              <a:rPr lang="cs-CZ" sz="2400" b="1" dirty="0" smtClean="0">
                <a:latin typeface="Arial" pitchFamily="34" charset="0"/>
                <a:cs typeface="Arial" pitchFamily="34" charset="0"/>
              </a:rPr>
              <a:t>Stručný přehled základních skupin polutantů, které se dostávají do vodního prostředí jako součást nejrůznějších odpadů a odpadních vod uvádí následující tabulka:</a:t>
            </a:r>
          </a:p>
          <a:p>
            <a:pPr>
              <a:defRPr/>
            </a:pPr>
            <a:r>
              <a:rPr lang="cs-CZ" sz="2400" b="1" dirty="0" smtClean="0">
                <a:latin typeface="Arial" pitchFamily="34" charset="0"/>
                <a:cs typeface="Arial" pitchFamily="34" charset="0"/>
              </a:rPr>
              <a:t> </a:t>
            </a:r>
          </a:p>
          <a:p>
            <a:pPr>
              <a:defRPr/>
            </a:pP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288" y="188913"/>
            <a:ext cx="8353425" cy="6553200"/>
          </a:xfrm>
        </p:spPr>
        <p:txBody>
          <a:bodyPr>
            <a:normAutofit lnSpcReduction="10000"/>
          </a:bodyPr>
          <a:lstStyle/>
          <a:p>
            <a:pPr>
              <a:buFont typeface="Wingdings" pitchFamily="2" charset="2"/>
              <a:buNone/>
              <a:defRPr/>
            </a:pPr>
            <a:r>
              <a:rPr lang="cs-CZ" sz="2000" b="1" dirty="0" smtClean="0">
                <a:solidFill>
                  <a:srgbClr val="FF0066"/>
                </a:solidFill>
                <a:latin typeface="Arial" pitchFamily="34" charset="0"/>
                <a:cs typeface="Arial" pitchFamily="34" charset="0"/>
              </a:rPr>
              <a:t>Kategorie polutantů vyskytujících se ve vodním prostředí</a:t>
            </a:r>
          </a:p>
          <a:p>
            <a:pPr>
              <a:buFont typeface="Wingdings" pitchFamily="2" charset="2"/>
              <a:buBlip>
                <a:blip r:embed="rId2"/>
              </a:buBlip>
              <a:defRPr/>
            </a:pPr>
            <a:r>
              <a:rPr lang="cs-CZ" sz="2000" b="1" dirty="0" smtClean="0">
                <a:latin typeface="Arial" pitchFamily="34" charset="0"/>
                <a:cs typeface="Arial" pitchFamily="34" charset="0"/>
              </a:rPr>
              <a:t>Kyseliny a zásady</a:t>
            </a:r>
          </a:p>
          <a:p>
            <a:pPr>
              <a:buFont typeface="Wingdings" pitchFamily="2" charset="2"/>
              <a:buBlip>
                <a:blip r:embed="rId2"/>
              </a:buBlip>
              <a:defRPr/>
            </a:pPr>
            <a:r>
              <a:rPr lang="cs-CZ" sz="2000" b="1" dirty="0" smtClean="0">
                <a:latin typeface="Arial" pitchFamily="34" charset="0"/>
                <a:cs typeface="Arial" pitchFamily="34" charset="0"/>
              </a:rPr>
              <a:t>Anionty (např. sulfidy, sulfáty, kyanidy)</a:t>
            </a:r>
          </a:p>
          <a:p>
            <a:pPr>
              <a:buFont typeface="Wingdings" pitchFamily="2" charset="2"/>
              <a:buBlip>
                <a:blip r:embed="rId2"/>
              </a:buBlip>
              <a:defRPr/>
            </a:pPr>
            <a:r>
              <a:rPr lang="cs-CZ" sz="2000" b="1" dirty="0" smtClean="0">
                <a:latin typeface="Arial" pitchFamily="34" charset="0"/>
                <a:cs typeface="Arial" pitchFamily="34" charset="0"/>
              </a:rPr>
              <a:t>Detergenty</a:t>
            </a:r>
          </a:p>
          <a:p>
            <a:pPr>
              <a:buFont typeface="Wingdings" pitchFamily="2" charset="2"/>
              <a:buBlip>
                <a:blip r:embed="rId2"/>
              </a:buBlip>
              <a:defRPr/>
            </a:pPr>
            <a:r>
              <a:rPr lang="cs-CZ" sz="2000" b="1" dirty="0" smtClean="0">
                <a:latin typeface="Arial" pitchFamily="34" charset="0"/>
                <a:cs typeface="Arial" pitchFamily="34" charset="0"/>
              </a:rPr>
              <a:t>Splašky a zemědělská hnojiva</a:t>
            </a:r>
          </a:p>
          <a:p>
            <a:pPr>
              <a:buFont typeface="Wingdings" pitchFamily="2" charset="2"/>
              <a:buBlip>
                <a:blip r:embed="rId2"/>
              </a:buBlip>
              <a:defRPr/>
            </a:pPr>
            <a:r>
              <a:rPr lang="cs-CZ" sz="2000" b="1" dirty="0" smtClean="0">
                <a:latin typeface="Arial" pitchFamily="34" charset="0"/>
                <a:cs typeface="Arial" pitchFamily="34" charset="0"/>
              </a:rPr>
              <a:t>Potravinářské odpadní vody</a:t>
            </a:r>
          </a:p>
          <a:p>
            <a:pPr>
              <a:buFont typeface="Wingdings" pitchFamily="2" charset="2"/>
              <a:buBlip>
                <a:blip r:embed="rId2"/>
              </a:buBlip>
              <a:defRPr/>
            </a:pPr>
            <a:r>
              <a:rPr lang="cs-CZ" sz="2000" b="1" dirty="0" smtClean="0">
                <a:latin typeface="Arial" pitchFamily="34" charset="0"/>
                <a:cs typeface="Arial" pitchFamily="34" charset="0"/>
              </a:rPr>
              <a:t>Plyny (např. chlór, amoniak)</a:t>
            </a:r>
          </a:p>
          <a:p>
            <a:pPr>
              <a:buFont typeface="Wingdings" pitchFamily="2" charset="2"/>
              <a:buBlip>
                <a:blip r:embed="rId2"/>
              </a:buBlip>
              <a:defRPr/>
            </a:pPr>
            <a:r>
              <a:rPr lang="cs-CZ" sz="2000" b="1" dirty="0" smtClean="0">
                <a:latin typeface="Arial" pitchFamily="34" charset="0"/>
                <a:cs typeface="Arial" pitchFamily="34" charset="0"/>
              </a:rPr>
              <a:t>Oteplené vody</a:t>
            </a:r>
          </a:p>
          <a:p>
            <a:pPr>
              <a:buFont typeface="Wingdings" pitchFamily="2" charset="2"/>
              <a:buBlip>
                <a:blip r:embed="rId2"/>
              </a:buBlip>
              <a:defRPr/>
            </a:pPr>
            <a:r>
              <a:rPr lang="cs-CZ" sz="2000" b="1" dirty="0" smtClean="0">
                <a:latin typeface="Arial" pitchFamily="34" charset="0"/>
                <a:cs typeface="Arial" pitchFamily="34" charset="0"/>
              </a:rPr>
              <a:t>Kovy (např. kadmium, zinek, olovo)</a:t>
            </a:r>
          </a:p>
          <a:p>
            <a:pPr>
              <a:buFont typeface="Wingdings" pitchFamily="2" charset="2"/>
              <a:buBlip>
                <a:blip r:embed="rId2"/>
              </a:buBlip>
              <a:defRPr/>
            </a:pPr>
            <a:r>
              <a:rPr lang="cs-CZ" sz="2000" b="1" dirty="0" smtClean="0">
                <a:latin typeface="Arial" pitchFamily="34" charset="0"/>
                <a:cs typeface="Arial" pitchFamily="34" charset="0"/>
              </a:rPr>
              <a:t>Živiny (zejména fosfáty a dusičnany)</a:t>
            </a:r>
          </a:p>
          <a:p>
            <a:pPr>
              <a:buFont typeface="Wingdings" pitchFamily="2" charset="2"/>
              <a:buBlip>
                <a:blip r:embed="rId2"/>
              </a:buBlip>
              <a:defRPr/>
            </a:pPr>
            <a:r>
              <a:rPr lang="cs-CZ" sz="2000" b="1" dirty="0" smtClean="0">
                <a:latin typeface="Arial" pitchFamily="34" charset="0"/>
                <a:cs typeface="Arial" pitchFamily="34" charset="0"/>
              </a:rPr>
              <a:t>Oleje a olejové </a:t>
            </a:r>
            <a:r>
              <a:rPr lang="cs-CZ" sz="2000" b="1" dirty="0" err="1" smtClean="0">
                <a:latin typeface="Arial" pitchFamily="34" charset="0"/>
                <a:cs typeface="Arial" pitchFamily="34" charset="0"/>
              </a:rPr>
              <a:t>disperzanty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Organické toxické odpady (např. formaldehydy, fenoly)</a:t>
            </a:r>
          </a:p>
          <a:p>
            <a:pPr>
              <a:buFont typeface="Wingdings" pitchFamily="2" charset="2"/>
              <a:buBlip>
                <a:blip r:embed="rId2"/>
              </a:buBlip>
              <a:defRPr/>
            </a:pPr>
            <a:r>
              <a:rPr lang="cs-CZ" sz="2000" b="1" dirty="0" smtClean="0">
                <a:latin typeface="Arial" pitchFamily="34" charset="0"/>
                <a:cs typeface="Arial" pitchFamily="34" charset="0"/>
              </a:rPr>
              <a:t>Patogeny</a:t>
            </a:r>
          </a:p>
          <a:p>
            <a:pPr>
              <a:buFont typeface="Wingdings" pitchFamily="2" charset="2"/>
              <a:buBlip>
                <a:blip r:embed="rId2"/>
              </a:buBlip>
              <a:defRPr/>
            </a:pPr>
            <a:r>
              <a:rPr lang="cs-CZ" sz="2000" b="1" dirty="0" smtClean="0">
                <a:latin typeface="Arial" pitchFamily="34" charset="0"/>
                <a:cs typeface="Arial" pitchFamily="34" charset="0"/>
              </a:rPr>
              <a:t>Pesticidy</a:t>
            </a:r>
          </a:p>
          <a:p>
            <a:pPr>
              <a:buFont typeface="Wingdings" pitchFamily="2" charset="2"/>
              <a:buBlip>
                <a:blip r:embed="rId2"/>
              </a:buBlip>
              <a:defRPr/>
            </a:pPr>
            <a:r>
              <a:rPr lang="cs-CZ" sz="2000" b="1" dirty="0" smtClean="0">
                <a:latin typeface="Arial" pitchFamily="34" charset="0"/>
                <a:cs typeface="Arial" pitchFamily="34" charset="0"/>
              </a:rPr>
              <a:t>PCB</a:t>
            </a:r>
          </a:p>
          <a:p>
            <a:pPr>
              <a:buFont typeface="Wingdings" pitchFamily="2" charset="2"/>
              <a:buBlip>
                <a:blip r:embed="rId2"/>
              </a:buBlip>
              <a:defRPr/>
            </a:pPr>
            <a:r>
              <a:rPr lang="cs-CZ" sz="2000" b="1" dirty="0" err="1" smtClean="0">
                <a:latin typeface="Arial" pitchFamily="34" charset="0"/>
                <a:cs typeface="Arial" pitchFamily="34" charset="0"/>
              </a:rPr>
              <a:t>Radionuklidy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Toxické metabolity produkované mikroorganismy</a:t>
            </a:r>
          </a:p>
          <a:p>
            <a:pPr>
              <a:buFont typeface="Wingdings" pitchFamily="2" charset="2"/>
              <a:buNone/>
              <a:defRPr/>
            </a:pPr>
            <a:r>
              <a:rPr lang="cs-CZ" sz="2000" b="1" dirty="0" smtClean="0">
                <a:latin typeface="Arial" pitchFamily="34" charset="0"/>
                <a:cs typeface="Arial" pitchFamily="34" charset="0"/>
              </a:rPr>
              <a:t> </a:t>
            </a:r>
          </a:p>
          <a:p>
            <a:pPr>
              <a:buFont typeface="Wingdings" pitchFamily="2" charset="2"/>
              <a:buBlip>
                <a:blip r:embed="rId2"/>
              </a:buBlip>
              <a:defRPr/>
            </a:pPr>
            <a:endParaRPr lang="cs-CZ" sz="2000" b="1"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408737"/>
          </a:xfrm>
        </p:spPr>
        <p:txBody>
          <a:bodyPr>
            <a:normAutofit lnSpcReduction="10000"/>
          </a:bodyPr>
          <a:lstStyle/>
          <a:p>
            <a:pPr algn="ctr">
              <a:buFont typeface="Wingdings" pitchFamily="2" charset="2"/>
              <a:buNone/>
              <a:defRPr/>
            </a:pPr>
            <a:r>
              <a:rPr lang="cs-CZ" b="1" dirty="0" smtClean="0">
                <a:solidFill>
                  <a:srgbClr val="FFFF00"/>
                </a:solidFill>
                <a:latin typeface="Arial" pitchFamily="34" charset="0"/>
                <a:cs typeface="Arial" pitchFamily="34" charset="0"/>
              </a:rPr>
              <a:t>POLUTANTY V PEDOSFÉŘE</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půdy je způsobena pronikáním </a:t>
            </a:r>
            <a:r>
              <a:rPr lang="cs-CZ" sz="2400" b="1" dirty="0" smtClean="0">
                <a:solidFill>
                  <a:srgbClr val="FFFF00"/>
                </a:solidFill>
                <a:latin typeface="Arial" pitchFamily="34" charset="0"/>
                <a:cs typeface="Arial" pitchFamily="34" charset="0"/>
              </a:rPr>
              <a:t>lidmi vyrobených chemikálií</a:t>
            </a:r>
            <a:r>
              <a:rPr lang="cs-CZ" sz="2400" b="1" dirty="0" smtClean="0">
                <a:latin typeface="Arial" pitchFamily="34" charset="0"/>
                <a:cs typeface="Arial" pitchFamily="34" charset="0"/>
              </a:rPr>
              <a:t> do půdy nebo jiným pozměněním přírodního prostředí půd.</a:t>
            </a: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 vede k závažným ekologickým důsledkům jako: </a:t>
            </a:r>
            <a:r>
              <a:rPr lang="cs-CZ" sz="2400" b="1" dirty="0" smtClean="0">
                <a:solidFill>
                  <a:srgbClr val="00FFFF"/>
                </a:solidFill>
                <a:latin typeface="Arial" pitchFamily="34" charset="0"/>
                <a:cs typeface="Arial" pitchFamily="34" charset="0"/>
              </a:rPr>
              <a:t>vodní a větrná eroze, degradace půdy, úbytek organické hmoty, narušení vodního režimu a acidifikace půd,</a:t>
            </a:r>
            <a:r>
              <a:rPr lang="cs-CZ" sz="2400" b="1" dirty="0" smtClean="0">
                <a:latin typeface="Arial" pitchFamily="34" charset="0"/>
                <a:cs typeface="Arial" pitchFamily="34" charset="0"/>
              </a:rPr>
              <a:t> tedy k procesům, které nepříznivě ovlivňují </a:t>
            </a:r>
            <a:r>
              <a:rPr lang="cs-CZ" sz="2400" b="1" dirty="0" smtClean="0">
                <a:solidFill>
                  <a:srgbClr val="FF0000"/>
                </a:solidFill>
                <a:latin typeface="Arial" pitchFamily="34" charset="0"/>
                <a:cs typeface="Arial" pitchFamily="34" charset="0"/>
              </a:rPr>
              <a:t>produkční a ekologické funkce půdy.</a:t>
            </a:r>
          </a:p>
          <a:p>
            <a:pPr>
              <a:buFont typeface="Wingdings" pitchFamily="2" charset="2"/>
              <a:buBlip>
                <a:blip r:embed="rId2"/>
              </a:buBlip>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Největšími producenty polutantů v </a:t>
            </a:r>
            <a:r>
              <a:rPr lang="cs-CZ" sz="2400" b="1" dirty="0" err="1" smtClean="0">
                <a:latin typeface="Arial" pitchFamily="34" charset="0"/>
                <a:cs typeface="Arial" pitchFamily="34" charset="0"/>
              </a:rPr>
              <a:t>pedosféře</a:t>
            </a:r>
            <a:r>
              <a:rPr lang="cs-CZ" sz="2400" b="1" dirty="0" smtClean="0">
                <a:latin typeface="Arial" pitchFamily="34" charset="0"/>
                <a:cs typeface="Arial" pitchFamily="34" charset="0"/>
              </a:rPr>
              <a:t> jsou </a:t>
            </a:r>
            <a:r>
              <a:rPr lang="cs-CZ" sz="2400" b="1" dirty="0" smtClean="0">
                <a:solidFill>
                  <a:srgbClr val="FFFF00"/>
                </a:solidFill>
                <a:latin typeface="Arial" pitchFamily="34" charset="0"/>
                <a:cs typeface="Arial" pitchFamily="34" charset="0"/>
              </a:rPr>
              <a:t>průmysl</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(těžba a zpracování nerostných surovin, ukládání odpadů, havárie) </a:t>
            </a:r>
            <a:r>
              <a:rPr lang="cs-CZ" sz="2400" b="1" dirty="0" smtClean="0">
                <a:latin typeface="Arial" pitchFamily="34" charset="0"/>
                <a:cs typeface="Arial" pitchFamily="34" charset="0"/>
              </a:rPr>
              <a:t>a intenzivní zemědělství </a:t>
            </a:r>
            <a:r>
              <a:rPr lang="cs-CZ" sz="2400" b="1" dirty="0" smtClean="0">
                <a:solidFill>
                  <a:srgbClr val="FF0000"/>
                </a:solidFill>
                <a:latin typeface="Arial" pitchFamily="34" charset="0"/>
                <a:cs typeface="Arial" pitchFamily="34" charset="0"/>
              </a:rPr>
              <a:t>(umělá hnojiva, pesticidy, ropné produkty). </a:t>
            </a:r>
          </a:p>
          <a:p>
            <a:pPr>
              <a:buFont typeface="Wingdings" pitchFamily="2" charset="2"/>
              <a:buBlip>
                <a:blip r:embed="rId2"/>
              </a:buBlip>
              <a:defRPr/>
            </a:pPr>
            <a:endParaRPr lang="pl-PL" sz="2400" b="1" dirty="0" smtClean="0">
              <a:latin typeface="Arial" pitchFamily="34" charset="0"/>
              <a:cs typeface="Arial" pitchFamily="34" charset="0"/>
            </a:endParaRPr>
          </a:p>
          <a:p>
            <a:pPr>
              <a:defRPr/>
            </a:pP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333375"/>
            <a:ext cx="8712200" cy="5797550"/>
          </a:xfrm>
        </p:spPr>
        <p:txBody>
          <a:bodyPr>
            <a:normAutofit lnSpcReduction="10000"/>
          </a:bodyPr>
          <a:lstStyle/>
          <a:p>
            <a:pPr algn="ctr">
              <a:buFont typeface="Wingdings" pitchFamily="2" charset="2"/>
              <a:buNone/>
              <a:defRPr/>
            </a:pPr>
            <a:r>
              <a:rPr lang="cs-CZ" b="1" dirty="0" smtClean="0">
                <a:solidFill>
                  <a:srgbClr val="00FF00"/>
                </a:solidFill>
                <a:latin typeface="Arial" pitchFamily="34" charset="0"/>
                <a:cs typeface="Arial" pitchFamily="34" charset="0"/>
              </a:rPr>
              <a:t>Toxicita</a:t>
            </a:r>
          </a:p>
          <a:p>
            <a:pPr>
              <a:buFont typeface="Wingdings" pitchFamily="2" charset="2"/>
              <a:buBlip>
                <a:blip r:embed="rId2"/>
              </a:buBlip>
              <a:defRPr/>
            </a:pPr>
            <a:r>
              <a:rPr lang="cs-CZ" sz="2400" b="1" dirty="0" smtClean="0">
                <a:latin typeface="Arial" pitchFamily="34" charset="0"/>
                <a:cs typeface="Arial" pitchFamily="34" charset="0"/>
              </a:rPr>
              <a:t>Schopnost látky způsobovat </a:t>
            </a:r>
            <a:r>
              <a:rPr lang="cs-CZ" sz="2400" b="1" dirty="0" smtClean="0">
                <a:solidFill>
                  <a:srgbClr val="FF0000"/>
                </a:solidFill>
                <a:latin typeface="Arial" pitchFamily="34" charset="0"/>
                <a:cs typeface="Arial" pitchFamily="34" charset="0"/>
              </a:rPr>
              <a:t>poškození</a:t>
            </a:r>
            <a:r>
              <a:rPr lang="cs-CZ" sz="2400" b="1" dirty="0" smtClean="0">
                <a:latin typeface="Arial" pitchFamily="34" charset="0"/>
                <a:cs typeface="Arial" pitchFamily="34" charset="0"/>
              </a:rPr>
              <a:t> nebo </a:t>
            </a:r>
            <a:r>
              <a:rPr lang="cs-CZ" sz="2400" b="1" dirty="0" smtClean="0">
                <a:solidFill>
                  <a:srgbClr val="FF0000"/>
                </a:solidFill>
                <a:latin typeface="Arial" pitchFamily="34" charset="0"/>
                <a:cs typeface="Arial" pitchFamily="34" charset="0"/>
              </a:rPr>
              <a:t>smrt</a:t>
            </a:r>
            <a:r>
              <a:rPr lang="cs-CZ" sz="2400" b="1" dirty="0" smtClean="0">
                <a:latin typeface="Arial" pitchFamily="34" charset="0"/>
                <a:cs typeface="Arial" pitchFamily="34" charset="0"/>
              </a:rPr>
              <a:t> </a:t>
            </a:r>
            <a:r>
              <a:rPr lang="cs-CZ" sz="2400" b="1" dirty="0" smtClean="0">
                <a:solidFill>
                  <a:srgbClr val="FF0000"/>
                </a:solidFill>
                <a:latin typeface="Arial" pitchFamily="34" charset="0"/>
                <a:cs typeface="Arial" pitchFamily="34" charset="0"/>
              </a:rPr>
              <a:t>živých organismů.</a:t>
            </a:r>
          </a:p>
          <a:p>
            <a:pPr>
              <a:buFont typeface="Wingdings" pitchFamily="2" charset="2"/>
              <a:buBlip>
                <a:blip r:embed="rId2"/>
              </a:buBlip>
              <a:defRPr/>
            </a:pPr>
            <a:r>
              <a:rPr lang="cs-CZ" sz="2400" b="1" dirty="0" smtClean="0">
                <a:latin typeface="Arial" pitchFamily="34" charset="0"/>
                <a:cs typeface="Arial" pitchFamily="34" charset="0"/>
              </a:rPr>
              <a:t>Bývá rovněž definována jako </a:t>
            </a:r>
            <a:r>
              <a:rPr lang="cs-CZ" sz="2400" b="1" dirty="0" smtClean="0">
                <a:solidFill>
                  <a:srgbClr val="FFFF00"/>
                </a:solidFill>
                <a:latin typeface="Arial" pitchFamily="34" charset="0"/>
                <a:cs typeface="Arial" pitchFamily="34" charset="0"/>
              </a:rPr>
              <a:t>jedovatý účinek znečišťující látky</a:t>
            </a:r>
            <a:r>
              <a:rPr lang="cs-CZ" sz="2400" b="1" dirty="0" smtClean="0">
                <a:latin typeface="Arial" pitchFamily="34" charset="0"/>
                <a:cs typeface="Arial" pitchFamily="34" charset="0"/>
              </a:rPr>
              <a:t> (polutantu), který </a:t>
            </a:r>
            <a:r>
              <a:rPr lang="cs-CZ" sz="2400" b="1" dirty="0" smtClean="0">
                <a:solidFill>
                  <a:srgbClr val="FF0000"/>
                </a:solidFill>
                <a:latin typeface="Arial" pitchFamily="34" charset="0"/>
                <a:cs typeface="Arial" pitchFamily="34" charset="0"/>
              </a:rPr>
              <a:t>potlačuje až zcela ničí život konkrétních organismů </a:t>
            </a:r>
            <a:r>
              <a:rPr lang="cs-CZ" sz="2400" b="1" dirty="0" smtClean="0">
                <a:latin typeface="Arial" pitchFamily="34" charset="0"/>
                <a:cs typeface="Arial" pitchFamily="34" charset="0"/>
              </a:rPr>
              <a:t>v ekosystémech.</a:t>
            </a:r>
          </a:p>
          <a:p>
            <a:pPr>
              <a:buFont typeface="Wingdings" pitchFamily="2" charset="2"/>
              <a:buBlip>
                <a:blip r:embed="rId2"/>
              </a:buBlip>
              <a:defRPr/>
            </a:pPr>
            <a:r>
              <a:rPr lang="cs-CZ" sz="2400" b="1" dirty="0" smtClean="0">
                <a:latin typeface="Arial" pitchFamily="34" charset="0"/>
                <a:cs typeface="Arial" pitchFamily="34" charset="0"/>
              </a:rPr>
              <a:t>Vliv toxických látek závisí na jejich chemických vlastnostech a přírodním recipientu (voda, vzduch, půda) a biocenóze, která jej obývá.</a:t>
            </a:r>
          </a:p>
          <a:p>
            <a:pPr>
              <a:buFont typeface="Wingdings" pitchFamily="2" charset="2"/>
              <a:buBlip>
                <a:blip r:embed="rId2"/>
              </a:buBlip>
              <a:defRPr/>
            </a:pPr>
            <a:r>
              <a:rPr lang="cs-CZ" sz="2400" b="1" dirty="0" smtClean="0">
                <a:latin typeface="Arial" pitchFamily="34" charset="0"/>
                <a:cs typeface="Arial" pitchFamily="34" charset="0"/>
              </a:rPr>
              <a:t>Mechanismus  působení toxických látek je velmi mnohotvárný a může spočívat v </a:t>
            </a:r>
            <a:r>
              <a:rPr lang="cs-CZ" sz="2400" b="1" dirty="0" smtClean="0">
                <a:solidFill>
                  <a:srgbClr val="FFFF00"/>
                </a:solidFill>
                <a:latin typeface="Arial" pitchFamily="34" charset="0"/>
                <a:cs typeface="Arial" pitchFamily="34" charset="0"/>
              </a:rPr>
              <a:t>inhibici enzymů</a:t>
            </a:r>
            <a:r>
              <a:rPr lang="cs-CZ" sz="2400" b="1" dirty="0" smtClean="0">
                <a:latin typeface="Arial" pitchFamily="34" charset="0"/>
                <a:cs typeface="Arial" pitchFamily="34" charset="0"/>
              </a:rPr>
              <a:t>, katalyzujících biochemické reakce, ve </a:t>
            </a:r>
            <a:r>
              <a:rPr lang="cs-CZ" sz="2400" b="1" dirty="0" smtClean="0">
                <a:solidFill>
                  <a:srgbClr val="FFFF00"/>
                </a:solidFill>
                <a:latin typeface="Arial" pitchFamily="34" charset="0"/>
                <a:cs typeface="Arial" pitchFamily="34" charset="0"/>
              </a:rPr>
              <a:t>změně povrchového napětí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permeability buněčných membrán, </a:t>
            </a:r>
            <a:r>
              <a:rPr lang="cs-CZ" sz="2400" b="1" dirty="0" smtClean="0">
                <a:latin typeface="Arial" pitchFamily="34" charset="0"/>
                <a:cs typeface="Arial" pitchFamily="34" charset="0"/>
              </a:rPr>
              <a:t>v </a:t>
            </a:r>
            <a:r>
              <a:rPr lang="cs-CZ" sz="2400" b="1" dirty="0" smtClean="0">
                <a:solidFill>
                  <a:srgbClr val="FFFF00"/>
                </a:solidFill>
                <a:latin typeface="Arial" pitchFamily="34" charset="0"/>
                <a:cs typeface="Arial" pitchFamily="34" charset="0"/>
              </a:rPr>
              <a:t>denaturaci bílkovin</a:t>
            </a:r>
            <a:r>
              <a:rPr lang="cs-CZ" sz="2400" b="1" dirty="0" smtClean="0">
                <a:latin typeface="Arial" pitchFamily="34" charset="0"/>
                <a:cs typeface="Arial" pitchFamily="34" charset="0"/>
              </a:rPr>
              <a:t>, ve změnách vazebné afinity apod. V extrémním případě mohou být organismy </a:t>
            </a:r>
            <a:r>
              <a:rPr lang="cs-CZ" sz="2400" b="1" dirty="0" smtClean="0">
                <a:solidFill>
                  <a:srgbClr val="FF0000"/>
                </a:solidFill>
                <a:latin typeface="Arial" pitchFamily="34" charset="0"/>
                <a:cs typeface="Arial" pitchFamily="34" charset="0"/>
              </a:rPr>
              <a:t>usmrceny.</a:t>
            </a:r>
            <a:r>
              <a:rPr lang="cs-CZ" sz="2400" b="1" dirty="0" smtClean="0">
                <a:latin typeface="Arial" pitchFamily="34" charset="0"/>
                <a:cs typeface="Arial" pitchFamily="34" charset="0"/>
              </a:rPr>
              <a:t> </a:t>
            </a:r>
            <a:endParaRPr lang="cs-CZ" b="1" dirty="0">
              <a:solidFill>
                <a:srgbClr val="00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597650"/>
          </a:xfrm>
        </p:spPr>
        <p:txBody>
          <a:bodyPr/>
          <a:lstStyle/>
          <a:p>
            <a:pPr>
              <a:buFont typeface="Wingdings" pitchFamily="2" charset="2"/>
              <a:buBlip>
                <a:blip r:embed="rId2"/>
              </a:buBlip>
              <a:defRPr/>
            </a:pPr>
            <a:r>
              <a:rPr lang="cs-CZ" sz="2400" b="1" dirty="0" smtClean="0">
                <a:latin typeface="Arial" pitchFamily="34" charset="0"/>
                <a:cs typeface="Arial" pitchFamily="34" charset="0"/>
              </a:rPr>
              <a:t>Nízké koncentrace jedů mohou vykazovat </a:t>
            </a:r>
            <a:r>
              <a:rPr lang="cs-CZ" sz="2400" b="1" dirty="0" smtClean="0">
                <a:solidFill>
                  <a:srgbClr val="FFFF00"/>
                </a:solidFill>
                <a:latin typeface="Arial" pitchFamily="34" charset="0"/>
                <a:cs typeface="Arial" pitchFamily="34" charset="0"/>
              </a:rPr>
              <a:t>subletální toxické účinky (organismus je poškozen, ale není usmrcen a přežívá.</a:t>
            </a:r>
          </a:p>
          <a:p>
            <a:pPr>
              <a:buNone/>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Některé jedy se </a:t>
            </a:r>
            <a:r>
              <a:rPr lang="cs-CZ" sz="2400" b="1" dirty="0" smtClean="0">
                <a:solidFill>
                  <a:srgbClr val="FFFF00"/>
                </a:solidFill>
                <a:latin typeface="Arial" pitchFamily="34" charset="0"/>
                <a:cs typeface="Arial" pitchFamily="34" charset="0"/>
              </a:rPr>
              <a:t>kumulují</a:t>
            </a:r>
            <a:r>
              <a:rPr lang="cs-CZ" sz="2400" b="1" dirty="0" smtClean="0">
                <a:latin typeface="Arial" pitchFamily="34" charset="0"/>
                <a:cs typeface="Arial" pitchFamily="34" charset="0"/>
              </a:rPr>
              <a:t> v tkáních organismů během jejich života a vykazují toxické vlivy až po prodloužené době expozice.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Z biologického pohledu je jakýkoliv toxický vliv </a:t>
            </a:r>
            <a:r>
              <a:rPr lang="cs-CZ" sz="2400" b="1" dirty="0" smtClean="0">
                <a:solidFill>
                  <a:srgbClr val="FF0000"/>
                </a:solidFill>
                <a:latin typeface="Arial" pitchFamily="34" charset="0"/>
                <a:cs typeface="Arial" pitchFamily="34" charset="0"/>
              </a:rPr>
              <a:t>významný</a:t>
            </a:r>
            <a:r>
              <a:rPr lang="cs-CZ" sz="2400" b="1" dirty="0" smtClean="0">
                <a:latin typeface="Arial" pitchFamily="34" charset="0"/>
                <a:cs typeface="Arial" pitchFamily="34" charset="0"/>
              </a:rPr>
              <a:t>, pokud ovlivňuje, nebo je pravděpodobné, že ovlivní </a:t>
            </a:r>
            <a:r>
              <a:rPr lang="cs-CZ" sz="2400" b="1" dirty="0" smtClean="0">
                <a:solidFill>
                  <a:srgbClr val="FFFF00"/>
                </a:solidFill>
                <a:latin typeface="Arial" pitchFamily="34" charset="0"/>
                <a:cs typeface="Arial" pitchFamily="34" charset="0"/>
              </a:rPr>
              <a:t>fyziologii</a:t>
            </a:r>
            <a:r>
              <a:rPr lang="cs-CZ" sz="2400" b="1" dirty="0" smtClean="0">
                <a:latin typeface="Arial" pitchFamily="34" charset="0"/>
                <a:cs typeface="Arial" pitchFamily="34" charset="0"/>
              </a:rPr>
              <a:t> nebo </a:t>
            </a:r>
            <a:r>
              <a:rPr lang="cs-CZ" sz="2400" b="1" dirty="0" smtClean="0">
                <a:solidFill>
                  <a:srgbClr val="FFFF00"/>
                </a:solidFill>
                <a:latin typeface="Arial" pitchFamily="34" charset="0"/>
                <a:cs typeface="Arial" pitchFamily="34" charset="0"/>
              </a:rPr>
              <a:t>chování</a:t>
            </a:r>
            <a:r>
              <a:rPr lang="cs-CZ" sz="2400" b="1" dirty="0" smtClean="0">
                <a:latin typeface="Arial" pitchFamily="34" charset="0"/>
                <a:cs typeface="Arial" pitchFamily="34" charset="0"/>
              </a:rPr>
              <a:t> organismu v takové míře, že to změní jeho </a:t>
            </a:r>
            <a:r>
              <a:rPr lang="cs-CZ" sz="2400" b="1" dirty="0" smtClean="0">
                <a:solidFill>
                  <a:srgbClr val="FF0000"/>
                </a:solidFill>
                <a:latin typeface="Arial" pitchFamily="34" charset="0"/>
                <a:cs typeface="Arial" pitchFamily="34" charset="0"/>
              </a:rPr>
              <a:t>schopnost růstu, rozmnožování nebo mortalitu</a:t>
            </a:r>
            <a:r>
              <a:rPr lang="cs-CZ" sz="2400" b="1" dirty="0" smtClean="0">
                <a:latin typeface="Arial" pitchFamily="34" charset="0"/>
                <a:cs typeface="Arial" pitchFamily="34" charset="0"/>
              </a:rPr>
              <a:t>, nebo jeho </a:t>
            </a:r>
            <a:r>
              <a:rPr lang="cs-CZ" sz="2400" b="1" dirty="0" smtClean="0">
                <a:solidFill>
                  <a:srgbClr val="FF0000"/>
                </a:solidFill>
                <a:latin typeface="Arial" pitchFamily="34" charset="0"/>
                <a:cs typeface="Arial" pitchFamily="34" charset="0"/>
              </a:rPr>
              <a:t>disperzi.</a:t>
            </a:r>
            <a:endParaRPr lang="cs-CZ" sz="24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480175"/>
          </a:xfrm>
        </p:spPr>
        <p:txBody>
          <a:bodyPr>
            <a:normAutofit lnSpcReduction="10000"/>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hlediska účinku </a:t>
            </a:r>
            <a:r>
              <a:rPr lang="cs-CZ" sz="2400" b="1" dirty="0" smtClean="0">
                <a:latin typeface="Arial" pitchFamily="34" charset="0"/>
                <a:cs typeface="Arial" pitchFamily="34" charset="0"/>
              </a:rPr>
              <a:t>rozlišujeme dvě základní kategorie toxických vlivů. </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Akutní toxicita </a:t>
            </a:r>
            <a:r>
              <a:rPr lang="cs-CZ" sz="2400" b="1" dirty="0" smtClean="0">
                <a:latin typeface="Arial" pitchFamily="34" charset="0"/>
                <a:cs typeface="Arial" pitchFamily="34" charset="0"/>
              </a:rPr>
              <a:t>(velká dávka jedu krátkého trvání) je obvykle </a:t>
            </a:r>
            <a:r>
              <a:rPr lang="cs-CZ" sz="2400" b="1" dirty="0" smtClean="0">
                <a:solidFill>
                  <a:srgbClr val="FF0000"/>
                </a:solidFill>
                <a:latin typeface="Arial" pitchFamily="34" charset="0"/>
                <a:cs typeface="Arial" pitchFamily="34" charset="0"/>
              </a:rPr>
              <a:t>letální</a:t>
            </a:r>
            <a:r>
              <a:rPr lang="cs-CZ" sz="2400" b="1" dirty="0" smtClean="0">
                <a:latin typeface="Arial" pitchFamily="34" charset="0"/>
                <a:cs typeface="Arial" pitchFamily="34" charset="0"/>
              </a:rPr>
              <a:t>, tj. jedovatý účinek toxické látky projevuje okamžitě </a:t>
            </a:r>
            <a:r>
              <a:rPr lang="cs-CZ" sz="2400" b="1" dirty="0" smtClean="0">
                <a:solidFill>
                  <a:srgbClr val="FF0000"/>
                </a:solidFill>
                <a:latin typeface="Arial" pitchFamily="34" charset="0"/>
                <a:cs typeface="Arial" pitchFamily="34" charset="0"/>
              </a:rPr>
              <a:t>(smrtí).</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Chronická toxicita </a:t>
            </a:r>
            <a:r>
              <a:rPr lang="cs-CZ" sz="2400" b="1" dirty="0" smtClean="0">
                <a:latin typeface="Arial" pitchFamily="34" charset="0"/>
                <a:cs typeface="Arial" pitchFamily="34" charset="0"/>
              </a:rPr>
              <a:t>(nízká dávka jedu po dlouhou dobu) může  být buď </a:t>
            </a:r>
            <a:r>
              <a:rPr lang="cs-CZ" sz="2400" b="1" dirty="0" smtClean="0">
                <a:solidFill>
                  <a:srgbClr val="C00000"/>
                </a:solidFill>
                <a:latin typeface="Arial" pitchFamily="34" charset="0"/>
                <a:cs typeface="Arial" pitchFamily="34" charset="0"/>
              </a:rPr>
              <a:t>letální</a:t>
            </a:r>
            <a:r>
              <a:rPr lang="cs-CZ" sz="2400" b="1" dirty="0" smtClean="0">
                <a:solidFill>
                  <a:srgbClr val="7030A0"/>
                </a:solidFill>
                <a:latin typeface="Arial" pitchFamily="34" charset="0"/>
                <a:cs typeface="Arial" pitchFamily="34" charset="0"/>
              </a:rPr>
              <a:t> </a:t>
            </a:r>
            <a:r>
              <a:rPr lang="cs-CZ" sz="2400" b="1" dirty="0" smtClean="0">
                <a:latin typeface="Arial" pitchFamily="34" charset="0"/>
                <a:cs typeface="Arial" pitchFamily="34" charset="0"/>
              </a:rPr>
              <a:t>nebo </a:t>
            </a:r>
            <a:r>
              <a:rPr lang="cs-CZ" sz="2400" b="1" dirty="0" smtClean="0">
                <a:solidFill>
                  <a:srgbClr val="C00000"/>
                </a:solidFill>
                <a:latin typeface="Arial" pitchFamily="34" charset="0"/>
                <a:cs typeface="Arial" pitchFamily="34" charset="0"/>
              </a:rPr>
              <a:t>subletální</a:t>
            </a:r>
            <a:r>
              <a:rPr lang="cs-CZ" sz="2400" b="1" dirty="0" smtClean="0">
                <a:latin typeface="Arial" pitchFamily="34" charset="0"/>
                <a:cs typeface="Arial" pitchFamily="34" charset="0"/>
              </a:rPr>
              <a:t>, tj. účinek projevuje </a:t>
            </a:r>
            <a:r>
              <a:rPr lang="cs-CZ" sz="2400" b="1" dirty="0" smtClean="0">
                <a:solidFill>
                  <a:srgbClr val="00FFFF"/>
                </a:solidFill>
                <a:latin typeface="Arial" pitchFamily="34" charset="0"/>
                <a:cs typeface="Arial" pitchFamily="34" charset="0"/>
              </a:rPr>
              <a:t>až po několika měsících či rocích působení </a:t>
            </a:r>
            <a:r>
              <a:rPr lang="cs-CZ" sz="2400" b="1" dirty="0" smtClean="0">
                <a:latin typeface="Arial" pitchFamily="34" charset="0"/>
                <a:cs typeface="Arial" pitchFamily="34" charset="0"/>
              </a:rPr>
              <a:t>a kde často dochází k hromadění </a:t>
            </a:r>
            <a:r>
              <a:rPr lang="cs-CZ" sz="2400" b="1" dirty="0" smtClean="0">
                <a:solidFill>
                  <a:srgbClr val="00FFFF"/>
                </a:solidFill>
                <a:latin typeface="Arial" pitchFamily="34" charset="0"/>
                <a:cs typeface="Arial" pitchFamily="34" charset="0"/>
              </a:rPr>
              <a:t>(kumulaci) </a:t>
            </a:r>
            <a:r>
              <a:rPr lang="cs-CZ" sz="2400" b="1" dirty="0" smtClean="0">
                <a:latin typeface="Arial" pitchFamily="34" charset="0"/>
                <a:cs typeface="Arial" pitchFamily="34" charset="0"/>
              </a:rPr>
              <a:t>jedovatých látek v tělech organismů (a může a nemusí způsobit smrt).</a:t>
            </a:r>
          </a:p>
          <a:p>
            <a:pPr>
              <a:buFont typeface="Wingdings" pitchFamily="2" charset="2"/>
              <a:buBlip>
                <a:blip r:embed="rId2"/>
              </a:buBlip>
              <a:defRPr/>
            </a:pPr>
            <a:r>
              <a:rPr lang="cs-CZ" sz="2400" b="1" dirty="0" smtClean="0">
                <a:solidFill>
                  <a:schemeClr val="accent2">
                    <a:lumMod val="60000"/>
                    <a:lumOff val="40000"/>
                  </a:schemeClr>
                </a:solidFill>
                <a:latin typeface="Arial" pitchFamily="34" charset="0"/>
                <a:cs typeface="Arial" pitchFamily="34" charset="0"/>
              </a:rPr>
              <a:t>Pozn.: Zatímco při akutní toxicitě je ovlivněn přímo jí vystavený organismus, u chronické toxicity se její projevy zjišťují zpravidla až na dalších vývojových generacích (</a:t>
            </a:r>
            <a:r>
              <a:rPr lang="cs-CZ" sz="2400" b="1" dirty="0" err="1" smtClean="0">
                <a:solidFill>
                  <a:schemeClr val="accent2">
                    <a:lumMod val="60000"/>
                    <a:lumOff val="40000"/>
                  </a:schemeClr>
                </a:solidFill>
                <a:latin typeface="Arial" pitchFamily="34" charset="0"/>
                <a:cs typeface="Arial" pitchFamily="34" charset="0"/>
              </a:rPr>
              <a:t>např</a:t>
            </a:r>
            <a:r>
              <a:rPr lang="cs-CZ" sz="2400" b="1" dirty="0" smtClean="0">
                <a:solidFill>
                  <a:schemeClr val="accent2">
                    <a:lumMod val="60000"/>
                    <a:lumOff val="40000"/>
                  </a:schemeClr>
                </a:solidFill>
                <a:latin typeface="Arial" pitchFamily="34" charset="0"/>
                <a:cs typeface="Arial" pitchFamily="34" charset="0"/>
              </a:rPr>
              <a:t> problémy s plodností, degenerace na potomcích, atd.). </a:t>
            </a:r>
            <a:endParaRPr lang="cs-CZ" sz="2400" b="1" dirty="0">
              <a:solidFill>
                <a:schemeClr val="accent2">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časového </a:t>
            </a:r>
            <a:r>
              <a:rPr lang="cs-CZ" sz="2400" b="1" dirty="0" smtClean="0">
                <a:latin typeface="Arial" pitchFamily="34" charset="0"/>
                <a:cs typeface="Arial" pitchFamily="34" charset="0"/>
              </a:rPr>
              <a:t> hlediska hodnocení </a:t>
            </a:r>
            <a:r>
              <a:rPr lang="cs-CZ" sz="2400" b="1" dirty="0" smtClean="0">
                <a:solidFill>
                  <a:srgbClr val="FFFF00"/>
                </a:solidFill>
                <a:latin typeface="Arial" pitchFamily="34" charset="0"/>
                <a:cs typeface="Arial" pitchFamily="34" charset="0"/>
              </a:rPr>
              <a:t>možného poškození organismu</a:t>
            </a:r>
            <a:r>
              <a:rPr lang="cs-CZ" sz="2400" b="1" dirty="0" smtClean="0">
                <a:latin typeface="Arial" pitchFamily="34" charset="0"/>
                <a:cs typeface="Arial" pitchFamily="34" charset="0"/>
              </a:rPr>
              <a:t> vyvolaného účinkem toxických látek se dnes zavádějí dva nové pojmy, které charakterizují </a:t>
            </a:r>
            <a:r>
              <a:rPr lang="cs-CZ" sz="2400" b="1" dirty="0" smtClean="0">
                <a:solidFill>
                  <a:srgbClr val="FFFF00"/>
                </a:solidFill>
                <a:latin typeface="Arial" pitchFamily="34" charset="0"/>
                <a:cs typeface="Arial" pitchFamily="34" charset="0"/>
              </a:rPr>
              <a:t>dlouhodobé škodlivé účinky </a:t>
            </a:r>
            <a:r>
              <a:rPr lang="cs-CZ" sz="2400" b="1" dirty="0" smtClean="0">
                <a:latin typeface="Arial" pitchFamily="34" charset="0"/>
                <a:cs typeface="Arial" pitchFamily="34" charset="0"/>
              </a:rPr>
              <a:t>chemických látek, a to </a:t>
            </a:r>
            <a:r>
              <a:rPr lang="cs-CZ" sz="2400" b="1" dirty="0" smtClean="0">
                <a:solidFill>
                  <a:srgbClr val="C00000"/>
                </a:solidFill>
                <a:latin typeface="Arial" pitchFamily="34" charset="0"/>
                <a:cs typeface="Arial" pitchFamily="34" charset="0"/>
              </a:rPr>
              <a:t>terminální</a:t>
            </a:r>
            <a:r>
              <a:rPr lang="cs-CZ" sz="2400" b="1" dirty="0" smtClean="0">
                <a:latin typeface="Arial" pitchFamily="34" charset="0"/>
                <a:cs typeface="Arial" pitchFamily="34" charset="0"/>
              </a:rPr>
              <a:t> a </a:t>
            </a:r>
            <a:r>
              <a:rPr lang="cs-CZ" sz="2400" b="1" dirty="0" smtClean="0">
                <a:solidFill>
                  <a:srgbClr val="C00000"/>
                </a:solidFill>
                <a:latin typeface="Arial" pitchFamily="34" charset="0"/>
                <a:cs typeface="Arial" pitchFamily="34" charset="0"/>
              </a:rPr>
              <a:t>replikující</a:t>
            </a:r>
            <a:r>
              <a:rPr lang="cs-CZ" sz="2400" b="1" dirty="0" smtClean="0">
                <a:latin typeface="Arial" pitchFamily="34" charset="0"/>
                <a:cs typeface="Arial" pitchFamily="34" charset="0"/>
              </a:rPr>
              <a:t> toxicita.</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Terminální toxicita </a:t>
            </a:r>
            <a:r>
              <a:rPr lang="cs-CZ" sz="2400" b="1" dirty="0" smtClean="0">
                <a:latin typeface="Arial" pitchFamily="34" charset="0"/>
                <a:cs typeface="Arial" pitchFamily="34" charset="0"/>
              </a:rPr>
              <a:t>označuje stav, kdy v důsledku vysoké expozice toxické látky </a:t>
            </a:r>
            <a:r>
              <a:rPr lang="cs-CZ" sz="2400" b="1" dirty="0" smtClean="0">
                <a:solidFill>
                  <a:srgbClr val="00FFFF"/>
                </a:solidFill>
                <a:latin typeface="Arial" pitchFamily="34" charset="0"/>
                <a:cs typeface="Arial" pitchFamily="34" charset="0"/>
              </a:rPr>
              <a:t>dochází ke smrti organismu,</a:t>
            </a:r>
            <a:r>
              <a:rPr lang="cs-CZ" sz="2400" b="1" dirty="0" smtClean="0">
                <a:latin typeface="Arial" pitchFamily="34" charset="0"/>
                <a:cs typeface="Arial" pitchFamily="34" charset="0"/>
              </a:rPr>
              <a:t> protože počet poškozených buněk je větší než počet buněk schopných reparace.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Replikující toxicita </a:t>
            </a:r>
            <a:r>
              <a:rPr lang="cs-CZ" sz="2400" b="1" dirty="0" smtClean="0">
                <a:latin typeface="Arial" pitchFamily="34" charset="0"/>
                <a:cs typeface="Arial" pitchFamily="34" charset="0"/>
              </a:rPr>
              <a:t>označuje stav, </a:t>
            </a:r>
            <a:r>
              <a:rPr lang="cs-CZ" sz="2400" b="1" dirty="0" smtClean="0">
                <a:solidFill>
                  <a:srgbClr val="00FFFF"/>
                </a:solidFill>
                <a:latin typeface="Arial" pitchFamily="34" charset="0"/>
                <a:cs typeface="Arial" pitchFamily="34" charset="0"/>
              </a:rPr>
              <a:t>kdy se </a:t>
            </a:r>
            <a:r>
              <a:rPr lang="cs-CZ" sz="2400" b="1" dirty="0" err="1" smtClean="0">
                <a:solidFill>
                  <a:srgbClr val="00FFFF"/>
                </a:solidFill>
                <a:latin typeface="Arial" pitchFamily="34" charset="0"/>
                <a:cs typeface="Arial" pitchFamily="34" charset="0"/>
              </a:rPr>
              <a:t>genotoxické</a:t>
            </a:r>
            <a:r>
              <a:rPr lang="cs-CZ" sz="2400" b="1" dirty="0" smtClean="0">
                <a:solidFill>
                  <a:srgbClr val="00FFFF"/>
                </a:solidFill>
                <a:latin typeface="Arial" pitchFamily="34" charset="0"/>
                <a:cs typeface="Arial" pitchFamily="34" charset="0"/>
              </a:rPr>
              <a:t> účinky látek mohou projevit v zasažené populaci i po delším čase</a:t>
            </a:r>
            <a:r>
              <a:rPr lang="cs-CZ" sz="2400" b="1" dirty="0" smtClean="0">
                <a:latin typeface="Arial" pitchFamily="34" charset="0"/>
                <a:cs typeface="Arial" pitchFamily="34" charset="0"/>
              </a:rPr>
              <a:t>, dokonce až v následující generaci </a:t>
            </a:r>
            <a:r>
              <a:rPr lang="cs-CZ" sz="2400" b="1" dirty="0" smtClean="0">
                <a:solidFill>
                  <a:srgbClr val="FFFF00"/>
                </a:solidFill>
                <a:latin typeface="Arial" pitchFamily="34" charset="0"/>
                <a:cs typeface="Arial" pitchFamily="34" charset="0"/>
                <a:sym typeface="Symbol"/>
              </a:rPr>
              <a:t></a:t>
            </a:r>
            <a:r>
              <a:rPr lang="cs-CZ" sz="2400" b="1" dirty="0" smtClean="0">
                <a:latin typeface="Arial" pitchFamily="34" charset="0"/>
                <a:cs typeface="Arial" pitchFamily="34" charset="0"/>
              </a:rPr>
              <a:t> (poškození se tedy přenáší a tyto pochody označujeme termínem replikující toxicita).</a:t>
            </a:r>
          </a:p>
          <a:p>
            <a:pPr>
              <a:buFont typeface="Wingdings" pitchFamily="2" charset="2"/>
              <a:buBlip>
                <a:blip r:embed="rId2"/>
              </a:buBlip>
              <a:defRPr/>
            </a:pP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lstStyle/>
          <a:p>
            <a:pPr algn="ctr">
              <a:buFont typeface="Wingdings" pitchFamily="2" charset="2"/>
              <a:buNone/>
              <a:defRPr/>
            </a:pPr>
            <a:r>
              <a:rPr lang="cs-CZ" b="1" dirty="0" smtClean="0">
                <a:solidFill>
                  <a:srgbClr val="C00000"/>
                </a:solidFill>
                <a:latin typeface="Arial" pitchFamily="34" charset="0"/>
                <a:cs typeface="Arial" pitchFamily="34" charset="0"/>
              </a:rPr>
              <a:t>Persistentní organické polutanty (tzv. </a:t>
            </a:r>
            <a:r>
              <a:rPr lang="cs-CZ" b="1" dirty="0" err="1" smtClean="0">
                <a:solidFill>
                  <a:srgbClr val="C00000"/>
                </a:solidFill>
                <a:latin typeface="Arial" pitchFamily="34" charset="0"/>
                <a:cs typeface="Arial" pitchFamily="34" charset="0"/>
              </a:rPr>
              <a:t>POPs</a:t>
            </a:r>
            <a:r>
              <a:rPr lang="cs-CZ" b="1" dirty="0" smtClean="0">
                <a:solidFill>
                  <a:srgbClr val="C00000"/>
                </a:solidFill>
                <a:latin typeface="Arial" pitchFamily="34" charset="0"/>
                <a:cs typeface="Arial" pitchFamily="34" charset="0"/>
              </a:rPr>
              <a:t>)</a:t>
            </a:r>
          </a:p>
          <a:p>
            <a:pPr>
              <a:buFont typeface="Wingdings" pitchFamily="2" charset="2"/>
              <a:buNone/>
              <a:defRPr/>
            </a:pPr>
            <a:r>
              <a:rPr lang="cs-CZ" sz="2400" b="1" smtClean="0">
                <a:solidFill>
                  <a:srgbClr val="FFFF00"/>
                </a:solidFill>
                <a:latin typeface="Arial" pitchFamily="34" charset="0"/>
                <a:cs typeface="Arial" pitchFamily="34" charset="0"/>
              </a:rPr>
              <a:t> jsou </a:t>
            </a:r>
            <a:r>
              <a:rPr lang="cs-CZ" sz="2400" b="1" dirty="0" smtClean="0">
                <a:solidFill>
                  <a:srgbClr val="FFFF00"/>
                </a:solidFill>
                <a:latin typeface="Arial" pitchFamily="34" charset="0"/>
                <a:cs typeface="Arial" pitchFamily="34" charset="0"/>
              </a:rPr>
              <a:t>to organické látky, které:</a:t>
            </a:r>
          </a:p>
          <a:p>
            <a:pPr>
              <a:buFont typeface="Wingdings" pitchFamily="2" charset="2"/>
              <a:buBlip>
                <a:blip r:embed="rId2"/>
              </a:buBlip>
              <a:defRPr/>
            </a:pPr>
            <a:r>
              <a:rPr lang="cs-CZ" sz="2400" b="1" dirty="0" smtClean="0">
                <a:latin typeface="Arial" pitchFamily="34" charset="0"/>
                <a:cs typeface="Arial" pitchFamily="34" charset="0"/>
              </a:rPr>
              <a:t>vykazují </a:t>
            </a:r>
            <a:r>
              <a:rPr lang="cs-CZ" sz="2400" b="1" dirty="0" smtClean="0">
                <a:solidFill>
                  <a:srgbClr val="FFFF00"/>
                </a:solidFill>
                <a:latin typeface="Arial" pitchFamily="34" charset="0"/>
                <a:cs typeface="Arial" pitchFamily="34" charset="0"/>
              </a:rPr>
              <a:t>toxické vlastnosti</a:t>
            </a:r>
          </a:p>
          <a:p>
            <a:pPr>
              <a:buFont typeface="Wingdings" pitchFamily="2" charset="2"/>
              <a:buBlip>
                <a:blip r:embed="rId2"/>
              </a:buBlip>
              <a:defRPr/>
            </a:pPr>
            <a:r>
              <a:rPr lang="cs-CZ" sz="2400" b="1" dirty="0" smtClean="0">
                <a:latin typeface="Arial" pitchFamily="34" charset="0"/>
                <a:cs typeface="Arial" pitchFamily="34" charset="0"/>
              </a:rPr>
              <a:t>jsou </a:t>
            </a:r>
            <a:r>
              <a:rPr lang="cs-CZ" sz="2400" b="1" dirty="0" smtClean="0">
                <a:solidFill>
                  <a:srgbClr val="FFFF00"/>
                </a:solidFill>
                <a:latin typeface="Arial" pitchFamily="34" charset="0"/>
                <a:cs typeface="Arial" pitchFamily="34" charset="0"/>
              </a:rPr>
              <a:t>persistentní</a:t>
            </a:r>
          </a:p>
          <a:p>
            <a:pPr>
              <a:buFont typeface="Wingdings" pitchFamily="2" charset="2"/>
              <a:buBlip>
                <a:blip r:embed="rId2"/>
              </a:buBlip>
              <a:defRPr/>
            </a:pPr>
            <a:r>
              <a:rPr lang="cs-CZ" sz="2400" b="1" dirty="0" smtClean="0">
                <a:latin typeface="Arial" pitchFamily="34" charset="0"/>
                <a:cs typeface="Arial" pitchFamily="34" charset="0"/>
              </a:rPr>
              <a:t>mají  </a:t>
            </a:r>
            <a:r>
              <a:rPr lang="cs-CZ" sz="2400" b="1" dirty="0" smtClean="0">
                <a:solidFill>
                  <a:srgbClr val="FFFF00"/>
                </a:solidFill>
                <a:latin typeface="Arial" pitchFamily="34" charset="0"/>
                <a:cs typeface="Arial" pitchFamily="34" charset="0"/>
              </a:rPr>
              <a:t>kumulativní charakter</a:t>
            </a:r>
            <a:endParaRPr lang="cs-CZ" sz="2400" b="1" dirty="0" smtClean="0">
              <a:latin typeface="Arial" pitchFamily="34" charset="0"/>
              <a:cs typeface="Arial" pitchFamily="34" charset="0"/>
            </a:endParaRP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Dochází u nich k </a:t>
            </a:r>
            <a:r>
              <a:rPr lang="cs-CZ" sz="2400" b="1" dirty="0" smtClean="0">
                <a:solidFill>
                  <a:srgbClr val="FFFF00"/>
                </a:solidFill>
                <a:latin typeface="Arial" pitchFamily="34" charset="0"/>
                <a:cs typeface="Arial" pitchFamily="34" charset="0"/>
              </a:rPr>
              <a:t>dálkovému přenosu </a:t>
            </a:r>
            <a:r>
              <a:rPr lang="cs-CZ" sz="2400" b="1" dirty="0" smtClean="0">
                <a:latin typeface="Arial" pitchFamily="34" charset="0"/>
                <a:cs typeface="Arial" pitchFamily="34" charset="0"/>
              </a:rPr>
              <a:t>v ovzduší přesahujícímu hranice státu a k depozicím u nichž je pravděpodobný významný škodlivý vliv na </a:t>
            </a:r>
            <a:r>
              <a:rPr lang="cs-CZ" sz="2400" b="1" dirty="0" smtClean="0">
                <a:solidFill>
                  <a:srgbClr val="FFFF00"/>
                </a:solidFill>
                <a:latin typeface="Arial" pitchFamily="34" charset="0"/>
                <a:cs typeface="Arial" pitchFamily="34" charset="0"/>
              </a:rPr>
              <a:t>lidské zdraví </a:t>
            </a:r>
            <a:r>
              <a:rPr lang="cs-CZ" sz="2400" b="1" dirty="0" smtClean="0">
                <a:latin typeface="Arial" pitchFamily="34" charset="0"/>
                <a:cs typeface="Arial" pitchFamily="34" charset="0"/>
              </a:rPr>
              <a:t>nebo škodlivé účinky na </a:t>
            </a:r>
            <a:r>
              <a:rPr lang="cs-CZ" sz="2400" b="1" dirty="0" smtClean="0">
                <a:solidFill>
                  <a:srgbClr val="FFFF00"/>
                </a:solidFill>
                <a:latin typeface="Arial" pitchFamily="34" charset="0"/>
                <a:cs typeface="Arial" pitchFamily="34" charset="0"/>
              </a:rPr>
              <a:t>životní prostředí.</a:t>
            </a:r>
          </a:p>
          <a:p>
            <a:pPr>
              <a:buFont typeface="Wingdings" pitchFamily="2" charset="2"/>
              <a:buBlip>
                <a:blip r:embed="rId2"/>
              </a:buBlip>
              <a:defRPr/>
            </a:pPr>
            <a:r>
              <a:rPr lang="cs-CZ" sz="2400" b="1" dirty="0" smtClean="0">
                <a:latin typeface="Arial" pitchFamily="34" charset="0"/>
                <a:cs typeface="Arial" pitchFamily="34" charset="0"/>
              </a:rPr>
              <a:t>Mohou se vyskytovat jako jediná chemická látka nebo jako směs chemických látek.</a:t>
            </a:r>
          </a:p>
          <a:p>
            <a:pPr>
              <a:buFont typeface="Wingdings" pitchFamily="2" charset="2"/>
              <a:buBlip>
                <a:blip r:embed="rId2"/>
              </a:buBlip>
              <a:defRPr/>
            </a:pPr>
            <a:r>
              <a:rPr lang="cs-CZ" sz="2400" b="1" dirty="0" smtClean="0">
                <a:latin typeface="Arial" pitchFamily="34" charset="0"/>
                <a:cs typeface="Arial" pitchFamily="34" charset="0"/>
              </a:rPr>
              <a:t>Mají podobné chemické vlastnosti a dostávají se do životního prostředí většinou společně.</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endParaRPr lang="cs-CZ" sz="2400" b="1" dirty="0">
              <a:solidFill>
                <a:srgbClr val="FFFF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13787" cy="6481763"/>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toxické pro různé organismy.</a:t>
            </a:r>
          </a:p>
          <a:p>
            <a:pPr>
              <a:buFont typeface="Wingdings" pitchFamily="2" charset="2"/>
              <a:buBlip>
                <a:blip r:embed="rId2"/>
              </a:buBlip>
              <a:defRPr/>
            </a:pPr>
            <a:r>
              <a:rPr lang="pl-PL" sz="2400" b="1" dirty="0" smtClean="0">
                <a:latin typeface="Arial" pitchFamily="34" charset="0"/>
                <a:cs typeface="Arial" pitchFamily="34" charset="0"/>
              </a:rPr>
              <a:t>některé z nich mohou zpusobovat </a:t>
            </a:r>
            <a:r>
              <a:rPr lang="pl-PL" sz="2400" b="1" dirty="0" smtClean="0">
                <a:solidFill>
                  <a:srgbClr val="C00000"/>
                </a:solidFill>
                <a:latin typeface="Arial" pitchFamily="34" charset="0"/>
                <a:cs typeface="Arial" pitchFamily="34" charset="0"/>
              </a:rPr>
              <a:t>vznik </a:t>
            </a:r>
            <a:r>
              <a:rPr lang="cs-CZ" sz="2400" b="1" dirty="0" smtClean="0">
                <a:solidFill>
                  <a:srgbClr val="C00000"/>
                </a:solidFill>
                <a:latin typeface="Arial" pitchFamily="34" charset="0"/>
                <a:cs typeface="Arial" pitchFamily="34" charset="0"/>
              </a:rPr>
              <a:t>rakoviny</a:t>
            </a:r>
            <a:r>
              <a:rPr lang="cs-CZ" sz="2400" b="1" dirty="0" smtClean="0">
                <a:latin typeface="Arial" pitchFamily="34" charset="0"/>
                <a:cs typeface="Arial" pitchFamily="34" charset="0"/>
              </a:rPr>
              <a:t>, jiné podporují její průběh.</a:t>
            </a:r>
          </a:p>
          <a:p>
            <a:pPr>
              <a:buFont typeface="Wingdings" pitchFamily="2" charset="2"/>
              <a:buBlip>
                <a:blip r:embed="rId2"/>
              </a:buBlip>
              <a:defRPr/>
            </a:pPr>
            <a:r>
              <a:rPr lang="cs-CZ" sz="2400" b="1" dirty="0" smtClean="0">
                <a:latin typeface="Arial" pitchFamily="34" charset="0"/>
                <a:cs typeface="Arial" pitchFamily="34" charset="0"/>
              </a:rPr>
              <a:t>řada </a:t>
            </a:r>
            <a:r>
              <a:rPr lang="pl-PL" sz="2400" b="1" dirty="0" smtClean="0">
                <a:latin typeface="Arial" pitchFamily="34" charset="0"/>
                <a:cs typeface="Arial" pitchFamily="34" charset="0"/>
              </a:rPr>
              <a:t>z nich zpusobuje vznik </a:t>
            </a:r>
            <a:r>
              <a:rPr lang="pl-PL" sz="2400" b="1" dirty="0" smtClean="0">
                <a:solidFill>
                  <a:srgbClr val="C00000"/>
                </a:solidFill>
                <a:latin typeface="Arial" pitchFamily="34" charset="0"/>
                <a:cs typeface="Arial" pitchFamily="34" charset="0"/>
              </a:rPr>
              <a:t>imunologických,</a:t>
            </a:r>
          </a:p>
          <a:p>
            <a:pPr>
              <a:buFont typeface="Wingdings" pitchFamily="2" charset="2"/>
              <a:buNone/>
              <a:defRPr/>
            </a:pPr>
            <a:r>
              <a:rPr lang="cs-CZ" sz="2400" b="1" dirty="0" smtClean="0">
                <a:solidFill>
                  <a:srgbClr val="C00000"/>
                </a:solidFill>
                <a:latin typeface="Arial" pitchFamily="34" charset="0"/>
                <a:cs typeface="Arial" pitchFamily="34" charset="0"/>
              </a:rPr>
              <a:t>   reprodukčních, vývojových</a:t>
            </a:r>
            <a:r>
              <a:rPr lang="cs-CZ" sz="2400" b="1" dirty="0" smtClean="0">
                <a:latin typeface="Arial" pitchFamily="34" charset="0"/>
                <a:cs typeface="Arial" pitchFamily="34" charset="0"/>
              </a:rPr>
              <a:t> a dalších poruch.</a:t>
            </a:r>
          </a:p>
          <a:p>
            <a:pPr>
              <a:buFont typeface="Wingdings" pitchFamily="2" charset="2"/>
              <a:buNone/>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r>
              <a:rPr lang="cs-CZ" b="1" dirty="0" smtClean="0">
                <a:solidFill>
                  <a:srgbClr val="FFFF00"/>
                </a:solidFill>
                <a:latin typeface="Arial" pitchFamily="34" charset="0"/>
                <a:cs typeface="Arial" pitchFamily="34" charset="0"/>
              </a:rPr>
              <a:t>Persistence</a:t>
            </a:r>
          </a:p>
          <a:p>
            <a:pPr>
              <a:buFont typeface="Wingdings" pitchFamily="2" charset="2"/>
              <a:buBlip>
                <a:blip r:embed="rId2"/>
              </a:buBlip>
              <a:defRPr/>
            </a:pPr>
            <a:r>
              <a:rPr lang="cs-CZ" sz="2400" b="1" dirty="0" smtClean="0">
                <a:latin typeface="Arial" pitchFamily="34" charset="0"/>
                <a:cs typeface="Arial" pitchFamily="34" charset="0"/>
              </a:rPr>
              <a:t>persistence je schopnost látky zůstávat </a:t>
            </a:r>
            <a:r>
              <a:rPr lang="pl-PL" sz="2400" b="1" dirty="0" smtClean="0">
                <a:latin typeface="Arial" pitchFamily="34" charset="0"/>
                <a:cs typeface="Arial" pitchFamily="34" charset="0"/>
              </a:rPr>
              <a:t>v prostředí po dlouhou dobu </a:t>
            </a:r>
            <a:r>
              <a:rPr lang="pl-PL" sz="2400" b="1" dirty="0" smtClean="0">
                <a:solidFill>
                  <a:srgbClr val="FFFF00"/>
                </a:solidFill>
                <a:latin typeface="Arial" pitchFamily="34" charset="0"/>
                <a:cs typeface="Arial" pitchFamily="34" charset="0"/>
              </a:rPr>
              <a:t>beze změny.</a:t>
            </a:r>
          </a:p>
          <a:p>
            <a:pPr>
              <a:buFont typeface="Wingdings" pitchFamily="2" charset="2"/>
              <a:buBlip>
                <a:blip r:embed="rId2"/>
              </a:buBlip>
              <a:defRPr/>
            </a:pPr>
            <a:r>
              <a:rPr lang="cs-CZ" sz="2400" b="1" dirty="0" smtClean="0">
                <a:latin typeface="Arial" pitchFamily="34" charset="0"/>
                <a:cs typeface="Arial" pitchFamily="34" charset="0"/>
              </a:rPr>
              <a:t>persistentní látky </a:t>
            </a:r>
            <a:r>
              <a:rPr lang="cs-CZ" sz="2400" b="1" dirty="0" smtClean="0">
                <a:solidFill>
                  <a:srgbClr val="FFFF00"/>
                </a:solidFill>
                <a:latin typeface="Arial" pitchFamily="34" charset="0"/>
                <a:cs typeface="Arial" pitchFamily="34" charset="0"/>
              </a:rPr>
              <a:t>jsou odolné </a:t>
            </a:r>
            <a:r>
              <a:rPr lang="cs-CZ" sz="2400" b="1" dirty="0" smtClean="0">
                <a:latin typeface="Arial" pitchFamily="34" charset="0"/>
                <a:cs typeface="Arial" pitchFamily="34" charset="0"/>
              </a:rPr>
              <a:t>vůči chemickému fotochemickému, termickému i biochemickému rozkladu.</a:t>
            </a:r>
          </a:p>
          <a:p>
            <a:pPr>
              <a:buFont typeface="Wingdings" pitchFamily="2" charset="2"/>
              <a:buBlip>
                <a:blip r:embed="rId2"/>
              </a:buBlip>
              <a:defRPr/>
            </a:pPr>
            <a:r>
              <a:rPr lang="pl-PL" sz="2400" b="1" dirty="0" smtClean="0">
                <a:latin typeface="Arial" pitchFamily="34" charset="0"/>
                <a:cs typeface="Arial" pitchFamily="34" charset="0"/>
              </a:rPr>
              <a:t>to umožňuje jejich </a:t>
            </a:r>
            <a:r>
              <a:rPr lang="pl-PL" sz="2400" b="1" dirty="0" smtClean="0">
                <a:solidFill>
                  <a:srgbClr val="FFFF00"/>
                </a:solidFill>
                <a:latin typeface="Arial" pitchFamily="34" charset="0"/>
                <a:cs typeface="Arial" pitchFamily="34" charset="0"/>
              </a:rPr>
              <a:t>koloběh</a:t>
            </a:r>
            <a:r>
              <a:rPr lang="pl-PL" sz="2400" b="1" dirty="0" smtClean="0">
                <a:latin typeface="Arial" pitchFamily="34" charset="0"/>
                <a:cs typeface="Arial" pitchFamily="34" charset="0"/>
              </a:rPr>
              <a:t> v prostředí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kumulaci</a:t>
            </a:r>
            <a:r>
              <a:rPr lang="cs-CZ" sz="2400" b="1" dirty="0" smtClean="0">
                <a:latin typeface="Arial" pitchFamily="34" charset="0"/>
                <a:cs typeface="Arial" pitchFamily="34" charset="0"/>
              </a:rPr>
              <a:t> v půdách, sedimentech i v živých organismech.</a:t>
            </a:r>
            <a:endParaRPr lang="cs-CZ" sz="2400" b="1"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None/>
              <a:defRPr/>
            </a:pPr>
            <a:r>
              <a:rPr lang="cs-CZ" b="1" dirty="0" smtClean="0">
                <a:solidFill>
                  <a:srgbClr val="FFFF00"/>
                </a:solidFill>
                <a:latin typeface="Arial" pitchFamily="34" charset="0"/>
                <a:cs typeface="Arial" pitchFamily="34" charset="0"/>
              </a:rPr>
              <a:t>Polutanty v atmosféře</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Emise</a:t>
            </a:r>
            <a:r>
              <a:rPr lang="cs-CZ" sz="2400" b="1" dirty="0" smtClean="0">
                <a:solidFill>
                  <a:srgbClr val="FFFF00"/>
                </a:solidFill>
                <a:latin typeface="Arial" pitchFamily="34" charset="0"/>
                <a:cs typeface="Arial" pitchFamily="34" charset="0"/>
              </a:rPr>
              <a:t> </a:t>
            </a:r>
            <a:r>
              <a:rPr lang="cs-CZ" sz="2400" b="1" dirty="0" smtClean="0">
                <a:latin typeface="Arial" pitchFamily="34" charset="0"/>
                <a:cs typeface="Arial" pitchFamily="34" charset="0"/>
              </a:rPr>
              <a:t>(úlety) jsou znečišťující látky unikající přímo ze zdroje znečištění. Lze je dělit podle skupenství na tuhé – </a:t>
            </a:r>
            <a:r>
              <a:rPr lang="cs-CZ" sz="2400" b="1" dirty="0" smtClean="0">
                <a:solidFill>
                  <a:schemeClr val="accent4">
                    <a:lumMod val="60000"/>
                    <a:lumOff val="40000"/>
                  </a:schemeClr>
                </a:solidFill>
                <a:latin typeface="Arial" pitchFamily="34" charset="0"/>
                <a:cs typeface="Arial" pitchFamily="34" charset="0"/>
              </a:rPr>
              <a:t>prach, popílek, saze, kapalné a plynné (sloučeniny S, C, N, Cl, F…).</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Kapalné emise </a:t>
            </a:r>
            <a:r>
              <a:rPr lang="cs-CZ" sz="2400" b="1" dirty="0" smtClean="0">
                <a:latin typeface="Arial" pitchFamily="34" charset="0"/>
                <a:cs typeface="Arial" pitchFamily="34" charset="0"/>
              </a:rPr>
              <a:t>jsou tvořeny aerosoly škodlivých látek, zejména oxidů síry, oxidů dusíku, amoniak a další anorganické nebo organické sloučeniny.</a:t>
            </a:r>
          </a:p>
          <a:p>
            <a:pPr>
              <a:buFont typeface="Wingdings" pitchFamily="2" charset="2"/>
              <a:buBlip>
                <a:blip r:embed="rId3"/>
              </a:buBlip>
              <a:defRPr/>
            </a:pPr>
            <a:r>
              <a:rPr lang="cs-CZ" sz="2400" b="1" dirty="0" smtClean="0">
                <a:latin typeface="Arial" pitchFamily="34" charset="0"/>
                <a:cs typeface="Arial" pitchFamily="34" charset="0"/>
              </a:rPr>
              <a:t>Významné jsou jako faktory ovlivňující vznik kyselých dešťů. Nejčastěji se na jejich vzniku podílejí oxidy síry a oxidy dusíku, které v kontaktu s vodní parou tvoří zředěné, silné kyseliny, jež pak snižují pH dešťové vody.</a:t>
            </a:r>
          </a:p>
          <a:p>
            <a:pPr>
              <a:buFont typeface="Wingdings" pitchFamily="2" charset="2"/>
              <a:buBlip>
                <a:blip r:embed="rId3"/>
              </a:buBlip>
              <a:defRPr/>
            </a:pPr>
            <a:r>
              <a:rPr lang="cs-CZ" sz="2400" b="1" dirty="0" smtClean="0">
                <a:latin typeface="Arial" pitchFamily="34" charset="0"/>
                <a:cs typeface="Arial" pitchFamily="34" charset="0"/>
              </a:rPr>
              <a:t>Kyselé deště působí na rostlinu při dopadu na nadzemní části. </a:t>
            </a:r>
          </a:p>
          <a:p>
            <a:pPr>
              <a:buNone/>
              <a:defRPr/>
            </a:pPr>
            <a:endParaRPr lang="cs-CZ" sz="2400" b="1" dirty="0" smtClean="0">
              <a:solidFill>
                <a:schemeClr val="accent4">
                  <a:lumMod val="60000"/>
                  <a:lumOff val="40000"/>
                </a:schemeClr>
              </a:solidFill>
            </a:endParaRPr>
          </a:p>
          <a:p>
            <a:pPr>
              <a:buFont typeface="Wingdings" pitchFamily="2" charset="2"/>
              <a:buNone/>
              <a:defRPr/>
            </a:pPr>
            <a:endParaRPr lang="cs-CZ" b="1" dirty="0">
              <a:solidFill>
                <a:srgbClr val="FFFF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481763"/>
          </a:xfrm>
        </p:spPr>
        <p:txBody>
          <a:bodyPr/>
          <a:lstStyle/>
          <a:p>
            <a:pPr algn="ctr">
              <a:buFont typeface="Wingdings" pitchFamily="2" charset="2"/>
              <a:buNone/>
              <a:defRPr/>
            </a:pPr>
            <a:r>
              <a:rPr lang="cs-CZ" b="1" dirty="0" err="1" smtClean="0">
                <a:solidFill>
                  <a:srgbClr val="FFFF00"/>
                </a:solidFill>
                <a:latin typeface="Arial" pitchFamily="34" charset="0"/>
                <a:cs typeface="Arial" pitchFamily="34" charset="0"/>
              </a:rPr>
              <a:t>Bioakumulace</a:t>
            </a:r>
            <a:endParaRPr lang="cs-CZ"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hromadění v živých organismech je proces, během kterého živé organismy mohou </a:t>
            </a:r>
            <a:r>
              <a:rPr lang="cs-CZ" sz="2400" b="1" dirty="0" smtClean="0">
                <a:solidFill>
                  <a:srgbClr val="FFFF00"/>
                </a:solidFill>
                <a:latin typeface="Arial" pitchFamily="34" charset="0"/>
                <a:cs typeface="Arial" pitchFamily="34" charset="0"/>
              </a:rPr>
              <a:t>zachytávat a koncentrovat </a:t>
            </a:r>
            <a:r>
              <a:rPr lang="cs-CZ" sz="2400" b="1" dirty="0" smtClean="0">
                <a:latin typeface="Arial" pitchFamily="34" charset="0"/>
                <a:cs typeface="Arial" pitchFamily="34" charset="0"/>
              </a:rPr>
              <a:t>chemické látky buď přímo z okolního prostředí, ve kterém žijí, nebo nepřímo z jejich potravy.</a:t>
            </a:r>
          </a:p>
          <a:p>
            <a:pPr>
              <a:buFont typeface="Wingdings" pitchFamily="2" charset="2"/>
              <a:buBlip>
                <a:blip r:embed="rId2"/>
              </a:buBlip>
              <a:defRPr/>
            </a:pPr>
            <a:endParaRPr lang="cs-CZ" sz="2400" b="1" dirty="0" smtClean="0">
              <a:latin typeface="Arial" pitchFamily="34" charset="0"/>
              <a:cs typeface="Arial" pitchFamily="34" charset="0"/>
            </a:endParaRPr>
          </a:p>
          <a:p>
            <a:pPr algn="ctr">
              <a:buFont typeface="Wingdings" pitchFamily="2" charset="2"/>
              <a:buNone/>
              <a:defRPr/>
            </a:pPr>
            <a:r>
              <a:rPr lang="cs-CZ" b="1" dirty="0" smtClean="0">
                <a:solidFill>
                  <a:srgbClr val="FFFF00"/>
                </a:solidFill>
                <a:latin typeface="Arial" pitchFamily="34" charset="0"/>
                <a:cs typeface="Arial" pitchFamily="34" charset="0"/>
              </a:rPr>
              <a:t>Dálkový transport</a:t>
            </a:r>
          </a:p>
          <a:p>
            <a:pPr>
              <a:buFont typeface="Wingdings" pitchFamily="2" charset="2"/>
              <a:buBlip>
                <a:blip r:embed="rId2"/>
              </a:buBlip>
              <a:defRPr/>
            </a:pPr>
            <a:r>
              <a:rPr lang="pl-PL" sz="2400" b="1" dirty="0" smtClean="0">
                <a:latin typeface="Arial" pitchFamily="34" charset="0"/>
                <a:cs typeface="Arial" pitchFamily="34" charset="0"/>
              </a:rPr>
              <a:t>je to potenciál látky cestovat od původního zdroje do oblastí vzdálených </a:t>
            </a:r>
            <a:r>
              <a:rPr lang="pl-PL" sz="2400" b="1" dirty="0" smtClean="0">
                <a:solidFill>
                  <a:srgbClr val="FFFF00"/>
                </a:solidFill>
                <a:latin typeface="Arial" pitchFamily="34" charset="0"/>
                <a:cs typeface="Arial" pitchFamily="34" charset="0"/>
              </a:rPr>
              <a:t>stovky až </a:t>
            </a:r>
            <a:r>
              <a:rPr lang="cs-CZ" sz="2400" b="1" dirty="0" smtClean="0">
                <a:solidFill>
                  <a:srgbClr val="FFFF00"/>
                </a:solidFill>
                <a:latin typeface="Arial" pitchFamily="34" charset="0"/>
                <a:cs typeface="Arial" pitchFamily="34" charset="0"/>
              </a:rPr>
              <a:t>tisíce kilometrů</a:t>
            </a:r>
            <a:r>
              <a:rPr lang="cs-CZ" sz="2400" b="1" dirty="0" smtClean="0">
                <a:latin typeface="Arial" pitchFamily="34" charset="0"/>
                <a:cs typeface="Arial" pitchFamily="34" charset="0"/>
              </a:rPr>
              <a:t>, kde se nikdy nevyráběly a nepoužívaly (například Arktidy a Antarktidy).</a:t>
            </a:r>
            <a:endParaRPr lang="cs-CZ"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Pesticidy</a:t>
            </a:r>
          </a:p>
          <a:p>
            <a:pPr>
              <a:buBlip>
                <a:blip r:embed="rId2"/>
              </a:buBlip>
              <a:defRPr/>
            </a:pPr>
            <a:r>
              <a:rPr lang="cs-CZ" sz="2400" b="1" dirty="0" smtClean="0">
                <a:latin typeface="Arial" pitchFamily="34" charset="0"/>
                <a:cs typeface="Arial" pitchFamily="34" charset="0"/>
              </a:rPr>
              <a:t>Pesticidy </a:t>
            </a:r>
            <a:r>
              <a:rPr lang="cs-CZ" sz="2400" b="1" dirty="0" smtClean="0">
                <a:solidFill>
                  <a:schemeClr val="accent2">
                    <a:lumMod val="75000"/>
                  </a:schemeClr>
                </a:solidFill>
                <a:latin typeface="Arial" pitchFamily="34" charset="0"/>
                <a:cs typeface="Arial" pitchFamily="34" charset="0"/>
              </a:rPr>
              <a:t>(konkrétně – insekticidy, fungicidy, herbicidy, </a:t>
            </a:r>
            <a:r>
              <a:rPr lang="cs-CZ" sz="2400" b="1" dirty="0" err="1" smtClean="0">
                <a:solidFill>
                  <a:schemeClr val="accent2">
                    <a:lumMod val="75000"/>
                  </a:schemeClr>
                </a:solidFill>
                <a:latin typeface="Arial" pitchFamily="34" charset="0"/>
                <a:cs typeface="Arial" pitchFamily="34" charset="0"/>
              </a:rPr>
              <a:t>moluskocidy</a:t>
            </a:r>
            <a:r>
              <a:rPr lang="cs-CZ" sz="2400" b="1" dirty="0" smtClean="0">
                <a:solidFill>
                  <a:schemeClr val="accent2">
                    <a:lumMod val="75000"/>
                  </a:schemeClr>
                </a:solidFill>
                <a:latin typeface="Arial" pitchFamily="34" charset="0"/>
                <a:cs typeface="Arial" pitchFamily="34" charset="0"/>
              </a:rPr>
              <a:t>, </a:t>
            </a:r>
            <a:r>
              <a:rPr lang="cs-CZ" sz="2400" b="1" dirty="0" err="1" smtClean="0">
                <a:solidFill>
                  <a:schemeClr val="accent2">
                    <a:lumMod val="75000"/>
                  </a:schemeClr>
                </a:solidFill>
                <a:latin typeface="Arial" pitchFamily="34" charset="0"/>
                <a:cs typeface="Arial" pitchFamily="34" charset="0"/>
              </a:rPr>
              <a:t>piscicidy</a:t>
            </a:r>
            <a:r>
              <a:rPr lang="cs-CZ" sz="2400" b="1" dirty="0" smtClean="0">
                <a:solidFill>
                  <a:schemeClr val="accent2">
                    <a:lumMod val="75000"/>
                  </a:schemeClr>
                </a:solidFill>
                <a:latin typeface="Arial" pitchFamily="34" charset="0"/>
                <a:cs typeface="Arial" pitchFamily="34" charset="0"/>
              </a:rPr>
              <a:t>)</a:t>
            </a:r>
            <a:r>
              <a:rPr lang="cs-CZ" sz="2400" b="1" dirty="0" smtClean="0">
                <a:latin typeface="Arial" pitchFamily="34" charset="0"/>
                <a:cs typeface="Arial" pitchFamily="34" charset="0"/>
              </a:rPr>
              <a:t> jsou do přírodního prostředí aplikovány s cílem usmrtit </a:t>
            </a:r>
            <a:r>
              <a:rPr lang="cs-CZ" sz="2400" b="1" dirty="0" smtClean="0">
                <a:solidFill>
                  <a:srgbClr val="FFFF00"/>
                </a:solidFill>
                <a:latin typeface="Arial" pitchFamily="34" charset="0"/>
                <a:cs typeface="Arial" pitchFamily="34" charset="0"/>
              </a:rPr>
              <a:t>konkrétní druhy</a:t>
            </a:r>
            <a:r>
              <a:rPr lang="cs-CZ" sz="2400" b="1" dirty="0" smtClean="0">
                <a:latin typeface="Arial" pitchFamily="34" charset="0"/>
                <a:cs typeface="Arial" pitchFamily="34" charset="0"/>
              </a:rPr>
              <a:t>, ale tyto jedy vstřebávají </a:t>
            </a:r>
            <a:r>
              <a:rPr lang="cs-CZ" sz="2400" b="1" dirty="0" smtClean="0">
                <a:solidFill>
                  <a:srgbClr val="FFFF00"/>
                </a:solidFill>
                <a:latin typeface="Arial" pitchFamily="34" charset="0"/>
                <a:cs typeface="Arial" pitchFamily="34" charset="0"/>
              </a:rPr>
              <a:t>i ostatní organismy.</a:t>
            </a:r>
            <a:endParaRPr lang="cs-CZ" sz="2400" b="1" dirty="0" smtClean="0">
              <a:solidFill>
                <a:srgbClr val="C0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Jsou aplikovány na více než 90 % zemědělsky využívané půdy ve světě.</a:t>
            </a:r>
          </a:p>
          <a:p>
            <a:pPr>
              <a:buFont typeface="Wingdings" pitchFamily="2" charset="2"/>
              <a:buBlip>
                <a:blip r:embed="rId2"/>
              </a:buBlip>
              <a:defRPr/>
            </a:pPr>
            <a:r>
              <a:rPr lang="cs-CZ" sz="2400" b="1" dirty="0" smtClean="0">
                <a:latin typeface="Arial" pitchFamily="34" charset="0"/>
                <a:cs typeface="Arial" pitchFamily="34" charset="0"/>
              </a:rPr>
              <a:t>Pronikají do všech složek životního prostředí. </a:t>
            </a:r>
            <a:endParaRPr lang="cs-CZ" sz="2400" b="1" dirty="0" smtClean="0">
              <a:solidFill>
                <a:schemeClr val="accent2">
                  <a:lumMod val="75000"/>
                </a:schemeClr>
              </a:solidFill>
              <a:latin typeface="Arial" pitchFamily="34" charset="0"/>
              <a:cs typeface="Arial" pitchFamily="34" charset="0"/>
            </a:endParaRPr>
          </a:p>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RIZIKA: </a:t>
            </a:r>
          </a:p>
          <a:p>
            <a:pPr marL="525780" indent="-457200">
              <a:buFont typeface="+mj-lt"/>
              <a:buAutoNum type="arabicParenR"/>
              <a:defRPr/>
            </a:pPr>
            <a:r>
              <a:rPr lang="cs-CZ" sz="2400" b="1" dirty="0" smtClean="0">
                <a:latin typeface="Arial" pitchFamily="34" charset="0"/>
                <a:cs typeface="Arial" pitchFamily="34" charset="0"/>
              </a:rPr>
              <a:t>Nespecifický účinek – intoxikují, až usmrcují i jiné druhy organismů, zejména půdní mikroflóru. </a:t>
            </a:r>
          </a:p>
          <a:p>
            <a:pPr marL="525780" indent="-457200">
              <a:buFont typeface="+mj-lt"/>
              <a:buAutoNum type="arabicParenR"/>
              <a:defRPr/>
            </a:pPr>
            <a:r>
              <a:rPr lang="cs-CZ" sz="2400" b="1" dirty="0" smtClean="0">
                <a:latin typeface="Arial" pitchFamily="34" charset="0"/>
                <a:cs typeface="Arial" pitchFamily="34" charset="0"/>
              </a:rPr>
              <a:t> Rezidua se potravními řetězci dostávají do lidského organismu.</a:t>
            </a:r>
          </a:p>
          <a:p>
            <a:pPr marL="525780" indent="-457200">
              <a:buFont typeface="+mj-lt"/>
              <a:buAutoNum type="arabicParenR"/>
              <a:defRPr/>
            </a:pPr>
            <a:r>
              <a:rPr lang="cs-CZ" sz="2400" b="1" dirty="0" smtClean="0">
                <a:latin typeface="Arial" pitchFamily="34" charset="0"/>
                <a:cs typeface="Arial" pitchFamily="34" charset="0"/>
              </a:rPr>
              <a:t>Vznik rezistence.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FYZIOLOGICKÉ ÚČINKY PESTICIDŮ: </a:t>
            </a:r>
          </a:p>
          <a:p>
            <a:pPr marL="525780" indent="-457200">
              <a:buBlip>
                <a:blip r:embed="rId2"/>
              </a:buBlip>
              <a:defRPr/>
            </a:pPr>
            <a:r>
              <a:rPr lang="cs-CZ" sz="2400" b="1" dirty="0" smtClean="0">
                <a:latin typeface="Arial" pitchFamily="34" charset="0"/>
                <a:cs typeface="Arial" pitchFamily="34" charset="0"/>
              </a:rPr>
              <a:t>Působí na </a:t>
            </a:r>
            <a:r>
              <a:rPr lang="cs-CZ" sz="2400" b="1" dirty="0" smtClean="0">
                <a:solidFill>
                  <a:srgbClr val="FFFF00"/>
                </a:solidFill>
                <a:latin typeface="Arial" pitchFamily="34" charset="0"/>
                <a:cs typeface="Arial" pitchFamily="34" charset="0"/>
              </a:rPr>
              <a:t>žlázy s vnitřní sekrecí </a:t>
            </a:r>
            <a:r>
              <a:rPr lang="cs-CZ" sz="2400" b="1" dirty="0" smtClean="0">
                <a:latin typeface="Arial" pitchFamily="34" charset="0"/>
                <a:cs typeface="Arial" pitchFamily="34" charset="0"/>
              </a:rPr>
              <a:t>a negativně ovlivňují normální funkci hormonů. </a:t>
            </a:r>
          </a:p>
          <a:p>
            <a:pPr marL="525780" indent="-457200">
              <a:buBlip>
                <a:blip r:embed="rId2"/>
              </a:buBlip>
              <a:defRPr/>
            </a:pPr>
            <a:r>
              <a:rPr lang="cs-CZ" sz="2400" b="1" dirty="0" smtClean="0">
                <a:latin typeface="Arial" pitchFamily="34" charset="0"/>
                <a:cs typeface="Arial" pitchFamily="34" charset="0"/>
              </a:rPr>
              <a:t>Vyvolávají </a:t>
            </a:r>
            <a:r>
              <a:rPr lang="cs-CZ" sz="2400" b="1" dirty="0" smtClean="0">
                <a:solidFill>
                  <a:srgbClr val="FFFF00"/>
                </a:solidFill>
                <a:latin typeface="Arial" pitchFamily="34" charset="0"/>
                <a:cs typeface="Arial" pitchFamily="34" charset="0"/>
              </a:rPr>
              <a:t>poruchy reprodukčních schopností </a:t>
            </a:r>
            <a:r>
              <a:rPr lang="cs-CZ" sz="2400" b="1" dirty="0" smtClean="0">
                <a:latin typeface="Arial" pitchFamily="34" charset="0"/>
                <a:cs typeface="Arial" pitchFamily="34" charset="0"/>
              </a:rPr>
              <a:t>a snižují reprodukční potenciál organismů.</a:t>
            </a:r>
          </a:p>
          <a:p>
            <a:pPr marL="525780" indent="-457200">
              <a:buBlip>
                <a:blip r:embed="rId2"/>
              </a:buBlip>
              <a:defRPr/>
            </a:pPr>
            <a:r>
              <a:rPr lang="cs-CZ" sz="2400" b="1" dirty="0" smtClean="0">
                <a:latin typeface="Arial" pitchFamily="34" charset="0"/>
                <a:cs typeface="Arial" pitchFamily="34" charset="0"/>
              </a:rPr>
              <a:t> Svými </a:t>
            </a:r>
            <a:r>
              <a:rPr lang="cs-CZ" sz="2400" b="1" dirty="0" smtClean="0">
                <a:solidFill>
                  <a:srgbClr val="FFFF00"/>
                </a:solidFill>
                <a:latin typeface="Arial" pitchFamily="34" charset="0"/>
                <a:cs typeface="Arial" pitchFamily="34" charset="0"/>
              </a:rPr>
              <a:t>kumulativními vlastnostmi </a:t>
            </a:r>
            <a:r>
              <a:rPr lang="cs-CZ" sz="2400" b="1" dirty="0" smtClean="0">
                <a:latin typeface="Arial" pitchFamily="34" charset="0"/>
                <a:cs typeface="Arial" pitchFamily="34" charset="0"/>
              </a:rPr>
              <a:t>nejvíce působí na organismy na horních příčkách potravní pyramidy.</a:t>
            </a:r>
          </a:p>
          <a:p>
            <a:pPr marL="525780" indent="-457200">
              <a:buBlip>
                <a:blip r:embed="rId2"/>
              </a:buBlip>
              <a:defRPr/>
            </a:pPr>
            <a:r>
              <a:rPr lang="cs-CZ" sz="2400" b="1" dirty="0" smtClean="0">
                <a:latin typeface="Arial" pitchFamily="34" charset="0"/>
                <a:cs typeface="Arial" pitchFamily="34" charset="0"/>
              </a:rPr>
              <a:t>Při metabolické detoxikaci v organismu vyšších živočichů mohou vznikat </a:t>
            </a:r>
            <a:r>
              <a:rPr lang="cs-CZ" sz="2400" b="1" dirty="0" smtClean="0">
                <a:solidFill>
                  <a:srgbClr val="FFFF00"/>
                </a:solidFill>
                <a:latin typeface="Arial" pitchFamily="34" charset="0"/>
                <a:cs typeface="Arial" pitchFamily="34" charset="0"/>
              </a:rPr>
              <a:t>látky toxičtější než byl primární pesticid </a:t>
            </a:r>
            <a:r>
              <a:rPr lang="cs-CZ" sz="2400" b="1" dirty="0" smtClean="0">
                <a:latin typeface="Arial" pitchFamily="34" charset="0"/>
                <a:cs typeface="Arial" pitchFamily="34" charset="0"/>
              </a:rPr>
              <a:t>(mutagenní účinky, karcinogenní účinky, </a:t>
            </a:r>
            <a:r>
              <a:rPr lang="cs-CZ" sz="2400" b="1" dirty="0" err="1" smtClean="0">
                <a:latin typeface="Arial" pitchFamily="34" charset="0"/>
                <a:cs typeface="Arial" pitchFamily="34" charset="0"/>
              </a:rPr>
              <a:t>imunomodulační</a:t>
            </a:r>
            <a:r>
              <a:rPr lang="cs-CZ" sz="2400" b="1" dirty="0" smtClean="0">
                <a:latin typeface="Arial" pitchFamily="34" charset="0"/>
                <a:cs typeface="Arial" pitchFamily="34" charset="0"/>
              </a:rPr>
              <a:t> účinky, změny metabolismu…).   </a:t>
            </a:r>
          </a:p>
          <a:p>
            <a:pPr marL="525780" indent="-457200">
              <a:buNone/>
              <a:defRPr/>
            </a:pPr>
            <a:endParaRPr lang="cs-CZ" sz="2400" b="1" dirty="0" smtClean="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lstStyle/>
          <a:p>
            <a:pPr>
              <a:buFont typeface="Wingdings" pitchFamily="2" charset="2"/>
              <a:buNone/>
              <a:defRPr/>
            </a:pPr>
            <a:endParaRPr lang="cs-CZ" sz="2400" b="1" dirty="0" smtClean="0">
              <a:solidFill>
                <a:srgbClr val="C00000"/>
              </a:solidFill>
            </a:endParaRPr>
          </a:p>
          <a:p>
            <a:pPr>
              <a:buFont typeface="Wingdings" pitchFamily="2" charset="2"/>
              <a:buNone/>
              <a:defRPr/>
            </a:pPr>
            <a:r>
              <a:rPr lang="cs-CZ" sz="2400" b="1" dirty="0" smtClean="0">
                <a:solidFill>
                  <a:srgbClr val="C00000"/>
                </a:solidFill>
              </a:rPr>
              <a:t>  </a:t>
            </a:r>
            <a:r>
              <a:rPr lang="cs-CZ" sz="2400" b="1" dirty="0" smtClean="0">
                <a:solidFill>
                  <a:srgbClr val="00FFFF"/>
                </a:solidFill>
                <a:latin typeface="Arial" pitchFamily="34" charset="0"/>
                <a:cs typeface="Arial" pitchFamily="34" charset="0"/>
              </a:rPr>
              <a:t>DDT - plným názvem: 1,1,1-</a:t>
            </a:r>
            <a:r>
              <a:rPr lang="cs-CZ" sz="2400" b="1" dirty="0" err="1" smtClean="0">
                <a:solidFill>
                  <a:srgbClr val="00FFFF"/>
                </a:solidFill>
                <a:latin typeface="Arial" pitchFamily="34" charset="0"/>
                <a:cs typeface="Arial" pitchFamily="34" charset="0"/>
              </a:rPr>
              <a:t>trichlor</a:t>
            </a:r>
            <a:r>
              <a:rPr lang="cs-CZ" sz="2400" b="1" dirty="0" smtClean="0">
                <a:solidFill>
                  <a:srgbClr val="00FFFF"/>
                </a:solidFill>
                <a:latin typeface="Arial" pitchFamily="34" charset="0"/>
                <a:cs typeface="Arial" pitchFamily="34" charset="0"/>
              </a:rPr>
              <a:t>-2,2-bis(4-</a:t>
            </a:r>
            <a:r>
              <a:rPr lang="cs-CZ" sz="2400" b="1" dirty="0" err="1" smtClean="0">
                <a:solidFill>
                  <a:srgbClr val="00FFFF"/>
                </a:solidFill>
                <a:latin typeface="Arial" pitchFamily="34" charset="0"/>
                <a:cs typeface="Arial" pitchFamily="34" charset="0"/>
              </a:rPr>
              <a:t>chlorfenyl</a:t>
            </a:r>
            <a:r>
              <a:rPr lang="cs-CZ" sz="2400" b="1" dirty="0" smtClean="0">
                <a:solidFill>
                  <a:srgbClr val="00FFFF"/>
                </a:solidFill>
                <a:latin typeface="Arial" pitchFamily="34" charset="0"/>
                <a:cs typeface="Arial" pitchFamily="34" charset="0"/>
              </a:rPr>
              <a:t>)</a:t>
            </a:r>
            <a:r>
              <a:rPr lang="cs-CZ" sz="2400" b="1" dirty="0" err="1" smtClean="0">
                <a:solidFill>
                  <a:srgbClr val="00FFFF"/>
                </a:solidFill>
                <a:latin typeface="Arial" pitchFamily="34" charset="0"/>
                <a:cs typeface="Arial" pitchFamily="34" charset="0"/>
              </a:rPr>
              <a:t>ethan</a:t>
            </a: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insekticid používaný </a:t>
            </a:r>
            <a:r>
              <a:rPr lang="cs-CZ" sz="2400" b="1" dirty="0" smtClean="0">
                <a:solidFill>
                  <a:schemeClr val="accent2">
                    <a:lumMod val="75000"/>
                  </a:schemeClr>
                </a:solidFill>
                <a:latin typeface="Arial" pitchFamily="34" charset="0"/>
                <a:cs typeface="Arial" pitchFamily="34" charset="0"/>
              </a:rPr>
              <a:t>na ošetřování zemědělských plodin a na likvidaci přenašečů infekčních chorob </a:t>
            </a:r>
            <a:r>
              <a:rPr lang="cs-CZ" sz="2400" b="1" i="1" dirty="0" smtClean="0">
                <a:solidFill>
                  <a:schemeClr val="accent2">
                    <a:lumMod val="75000"/>
                  </a:schemeClr>
                </a:solidFill>
                <a:latin typeface="Arial" pitchFamily="34" charset="0"/>
                <a:cs typeface="Arial" pitchFamily="34" charset="0"/>
              </a:rPr>
              <a:t>(</a:t>
            </a:r>
            <a:r>
              <a:rPr lang="cs-CZ" sz="2400" b="1" i="1" dirty="0" err="1" smtClean="0">
                <a:solidFill>
                  <a:schemeClr val="accent2">
                    <a:lumMod val="75000"/>
                  </a:schemeClr>
                </a:solidFill>
                <a:latin typeface="Arial" pitchFamily="34" charset="0"/>
                <a:cs typeface="Arial" pitchFamily="34" charset="0"/>
              </a:rPr>
              <a:t>Anopheles</a:t>
            </a:r>
            <a:r>
              <a:rPr lang="cs-CZ" sz="2400" b="1" i="1" dirty="0" smtClean="0">
                <a:solidFill>
                  <a:schemeClr val="accent2">
                    <a:lumMod val="75000"/>
                  </a:schemeClr>
                </a:solidFill>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v EU není vyráběn a používán, v bývalém Československu bylo používání jako pesticidu zakázáno </a:t>
            </a:r>
            <a:r>
              <a:rPr lang="cs-CZ" sz="2400" b="1" dirty="0" smtClean="0">
                <a:solidFill>
                  <a:srgbClr val="FFFF00"/>
                </a:solidFill>
                <a:latin typeface="Arial" pitchFamily="34" charset="0"/>
                <a:cs typeface="Arial" pitchFamily="34" charset="0"/>
              </a:rPr>
              <a:t>v roce </a:t>
            </a:r>
            <a:r>
              <a:rPr lang="it-IT" sz="2400" b="1" dirty="0" smtClean="0">
                <a:solidFill>
                  <a:srgbClr val="FFFF00"/>
                </a:solidFill>
                <a:latin typeface="Arial" pitchFamily="34" charset="0"/>
                <a:cs typeface="Arial" pitchFamily="34" charset="0"/>
              </a:rPr>
              <a:t>1974</a:t>
            </a:r>
            <a:r>
              <a:rPr lang="cs-CZ" sz="2400" b="1" dirty="0" smtClean="0">
                <a:solidFill>
                  <a:srgbClr val="FFFF00"/>
                </a:solidFill>
                <a:latin typeface="Arial" pitchFamily="34" charset="0"/>
                <a:cs typeface="Arial" pitchFamily="34" charset="0"/>
              </a:rPr>
              <a:t>.</a:t>
            </a:r>
            <a:r>
              <a:rPr lang="it-IT" sz="2400" b="1" dirty="0" smtClean="0">
                <a:solidFill>
                  <a:srgbClr val="FFFF00"/>
                </a:solidFill>
                <a:latin typeface="Arial" pitchFamily="34" charset="0"/>
                <a:cs typeface="Arial" pitchFamily="34" charset="0"/>
              </a:rPr>
              <a:t> </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it-IT" sz="2400" b="1" dirty="0" smtClean="0">
                <a:latin typeface="Arial" pitchFamily="34" charset="0"/>
                <a:cs typeface="Arial" pitchFamily="34" charset="0"/>
              </a:rPr>
              <a:t>Byl vyráb</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n ve Spolan</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 Neratovice</a:t>
            </a:r>
            <a:r>
              <a:rPr lang="cs-CZ" sz="2400" b="1" dirty="0" smtClean="0">
                <a:latin typeface="Arial" pitchFamily="34" charset="0"/>
                <a:cs typeface="Arial" pitchFamily="34" charset="0"/>
              </a:rPr>
              <a:t> jako surovina pro výrobu </a:t>
            </a:r>
            <a:r>
              <a:rPr lang="cs-CZ" sz="2400" b="1" dirty="0" err="1" smtClean="0">
                <a:solidFill>
                  <a:srgbClr val="FF0000"/>
                </a:solidFill>
                <a:latin typeface="Arial" pitchFamily="34" charset="0"/>
                <a:cs typeface="Arial" pitchFamily="34" charset="0"/>
              </a:rPr>
              <a:t>Neratidinu</a:t>
            </a:r>
            <a:r>
              <a:rPr lang="cs-CZ" sz="2400" b="1" dirty="0" smtClean="0">
                <a:solidFill>
                  <a:srgbClr val="FF0000"/>
                </a:solidFill>
                <a:latin typeface="Arial" pitchFamily="34" charset="0"/>
                <a:cs typeface="Arial" pitchFamily="34" charset="0"/>
              </a:rPr>
              <a:t>, </a:t>
            </a:r>
            <a:r>
              <a:rPr lang="cs-CZ" sz="2400" b="1" dirty="0" err="1" smtClean="0">
                <a:solidFill>
                  <a:srgbClr val="FF0000"/>
                </a:solidFill>
                <a:latin typeface="Arial" pitchFamily="34" charset="0"/>
                <a:cs typeface="Arial" pitchFamily="34" charset="0"/>
              </a:rPr>
              <a:t>Nerakainu</a:t>
            </a:r>
            <a:r>
              <a:rPr lang="cs-CZ" sz="2400" b="1" dirty="0" smtClean="0">
                <a:solidFill>
                  <a:srgbClr val="FF0000"/>
                </a:solidFill>
                <a:latin typeface="Arial" pitchFamily="34" charset="0"/>
                <a:cs typeface="Arial" pitchFamily="34" charset="0"/>
              </a:rPr>
              <a:t> a</a:t>
            </a:r>
            <a:r>
              <a:rPr lang="pl-PL" sz="2400" b="1" dirty="0" smtClean="0">
                <a:solidFill>
                  <a:srgbClr val="FF0000"/>
                </a:solidFill>
                <a:latin typeface="Arial" pitchFamily="34" charset="0"/>
                <a:cs typeface="Arial" pitchFamily="34" charset="0"/>
              </a:rPr>
              <a:t> Pentalidolu.</a:t>
            </a:r>
          </a:p>
          <a:p>
            <a:pPr>
              <a:buFont typeface="Wingdings" pitchFamily="2" charset="2"/>
              <a:buBlip>
                <a:blip r:embed="rId2"/>
              </a:buBlip>
              <a:defRPr/>
            </a:pPr>
            <a:r>
              <a:rPr lang="pl-PL" sz="2400" b="1" dirty="0" smtClean="0">
                <a:latin typeface="Arial" pitchFamily="34" charset="0"/>
                <a:cs typeface="Arial" pitchFamily="34" charset="0"/>
              </a:rPr>
              <a:t>všechny výroby byly </a:t>
            </a:r>
            <a:r>
              <a:rPr lang="cs-CZ" sz="2400" b="1" dirty="0" smtClean="0">
                <a:latin typeface="Arial" pitchFamily="34" charset="0"/>
                <a:cs typeface="Arial" pitchFamily="34" charset="0"/>
              </a:rPr>
              <a:t>ukončeny v letech 1978-83.</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Mutagenní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Toxické pro reprodukci, teratogenní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Endokrinní </a:t>
            </a:r>
            <a:r>
              <a:rPr lang="cs-CZ" sz="2400" b="1" dirty="0" err="1" smtClean="0">
                <a:solidFill>
                  <a:srgbClr val="FFFF00"/>
                </a:solidFill>
                <a:latin typeface="Arial" pitchFamily="34" charset="0"/>
                <a:cs typeface="Arial" pitchFamily="34" charset="0"/>
              </a:rPr>
              <a:t>disruptor</a:t>
            </a:r>
            <a:r>
              <a:rPr lang="cs-CZ" sz="2400" b="1" dirty="0" smtClean="0">
                <a:solidFill>
                  <a:srgbClr val="FFFF00"/>
                </a:solidFill>
                <a:latin typeface="Arial" pitchFamily="34" charset="0"/>
                <a:cs typeface="Arial" pitchFamily="34" charset="0"/>
              </a:rPr>
              <a:t>. </a:t>
            </a:r>
          </a:p>
          <a:p>
            <a:pPr>
              <a:buFont typeface="Wingdings" pitchFamily="2" charset="2"/>
              <a:buBlip>
                <a:blip r:embed="rId2"/>
              </a:buBlip>
              <a:defRPr/>
            </a:pPr>
            <a:endParaRPr lang="cs-CZ" sz="24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static.com/images?q=tbn:ANd9GcTO9d5EoCceDgMXqyCBnMavo85f1TsGMfjPmslHQKzX5bjJt21Duw"/>
          <p:cNvPicPr>
            <a:picLocks noChangeAspect="1" noChangeArrowheads="1"/>
          </p:cNvPicPr>
          <p:nvPr/>
        </p:nvPicPr>
        <p:blipFill>
          <a:blip r:embed="rId2" cstate="print"/>
          <a:srcRect/>
          <a:stretch>
            <a:fillRect/>
          </a:stretch>
        </p:blipFill>
        <p:spPr bwMode="auto">
          <a:xfrm>
            <a:off x="0" y="0"/>
            <a:ext cx="9144000" cy="666936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normAutofit lnSpcReduction="10000"/>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Polychlorované bifenyly (</a:t>
            </a:r>
            <a:r>
              <a:rPr lang="cs-CZ" sz="2800" b="1" dirty="0" err="1" smtClean="0">
                <a:solidFill>
                  <a:srgbClr val="C00000"/>
                </a:solidFill>
                <a:latin typeface="Arial" pitchFamily="34" charset="0"/>
                <a:cs typeface="Arial" pitchFamily="34" charset="0"/>
              </a:rPr>
              <a:t>PCBs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technická směs 210 </a:t>
            </a:r>
            <a:r>
              <a:rPr lang="cs-CZ" sz="2400" b="1" dirty="0" err="1" smtClean="0">
                <a:latin typeface="Arial" pitchFamily="34" charset="0"/>
                <a:cs typeface="Arial" pitchFamily="34" charset="0"/>
              </a:rPr>
              <a:t>kongenerů</a:t>
            </a:r>
            <a:r>
              <a:rPr lang="cs-CZ" sz="2400" b="1" dirty="0" smtClean="0">
                <a:latin typeface="Arial" pitchFamily="34" charset="0"/>
                <a:cs typeface="Arial" pitchFamily="34" charset="0"/>
              </a:rPr>
              <a:t> široce využívaná </a:t>
            </a:r>
            <a:r>
              <a:rPr lang="cs-CZ" sz="2400" b="1" dirty="0" smtClean="0">
                <a:solidFill>
                  <a:srgbClr val="FFFF00"/>
                </a:solidFill>
                <a:latin typeface="Arial" pitchFamily="34" charset="0"/>
                <a:cs typeface="Arial" pitchFamily="34" charset="0"/>
              </a:rPr>
              <a:t>v průmyslu </a:t>
            </a:r>
            <a:r>
              <a:rPr lang="cs-CZ" sz="2400" b="1" dirty="0" smtClean="0">
                <a:latin typeface="Arial" pitchFamily="34" charset="0"/>
                <a:cs typeface="Arial" pitchFamily="34" charset="0"/>
              </a:rPr>
              <a:t>pro své výjimečné vlastnosti. </a:t>
            </a:r>
          </a:p>
          <a:p>
            <a:pPr>
              <a:buNone/>
              <a:defRPr/>
            </a:pPr>
            <a:r>
              <a:rPr lang="cs-CZ" sz="2400" b="1" u="sng" dirty="0" smtClean="0">
                <a:solidFill>
                  <a:schemeClr val="accent3">
                    <a:lumMod val="60000"/>
                    <a:lumOff val="40000"/>
                  </a:schemeClr>
                </a:solidFill>
                <a:latin typeface="Arial" pitchFamily="34" charset="0"/>
                <a:cs typeface="Arial" pitchFamily="34" charset="0"/>
              </a:rPr>
              <a:t>  V uzavřených zařízeních : </a:t>
            </a:r>
            <a:r>
              <a:rPr lang="cs-CZ" sz="2400" b="1" dirty="0" smtClean="0">
                <a:latin typeface="Arial" pitchFamily="34" charset="0"/>
                <a:cs typeface="Arial" pitchFamily="34" charset="0"/>
              </a:rPr>
              <a:t>jako chladicí náplně </a:t>
            </a:r>
            <a:r>
              <a:rPr lang="cs-CZ" sz="2400" b="1" dirty="0" smtClean="0">
                <a:solidFill>
                  <a:srgbClr val="00FFFF"/>
                </a:solidFill>
                <a:latin typeface="Arial" pitchFamily="34" charset="0"/>
                <a:cs typeface="Arial" pitchFamily="34" charset="0"/>
              </a:rPr>
              <a:t>elektrických transformátorů, dielektrické kapaliny v kondenzátorech, </a:t>
            </a:r>
            <a:r>
              <a:rPr lang="cs-CZ" sz="2400" b="1" dirty="0" err="1" smtClean="0">
                <a:solidFill>
                  <a:srgbClr val="00FFFF"/>
                </a:solidFill>
                <a:latin typeface="Arial" pitchFamily="34" charset="0"/>
                <a:cs typeface="Arial" pitchFamily="34" charset="0"/>
              </a:rPr>
              <a:t>teplosměnné</a:t>
            </a:r>
            <a:r>
              <a:rPr lang="cs-CZ" sz="2400" b="1" dirty="0" smtClean="0">
                <a:solidFill>
                  <a:srgbClr val="00FFFF"/>
                </a:solidFill>
                <a:latin typeface="Arial" pitchFamily="34" charset="0"/>
                <a:cs typeface="Arial" pitchFamily="34" charset="0"/>
              </a:rPr>
              <a:t> kapaliny, antikorozní hydraulické kapaliny a mazadla.</a:t>
            </a:r>
            <a:endParaRPr lang="pl-PL" sz="2400" b="1" dirty="0" smtClean="0">
              <a:solidFill>
                <a:srgbClr val="00FFFF"/>
              </a:solidFill>
              <a:latin typeface="Arial" pitchFamily="34" charset="0"/>
              <a:cs typeface="Arial" pitchFamily="34" charset="0"/>
            </a:endParaRPr>
          </a:p>
          <a:p>
            <a:pPr>
              <a:buNone/>
              <a:defRPr/>
            </a:pPr>
            <a:r>
              <a:rPr lang="pl-PL" sz="2400" b="1" u="sng" dirty="0" smtClean="0">
                <a:solidFill>
                  <a:srgbClr val="FFFF00"/>
                </a:solidFill>
                <a:latin typeface="Arial" pitchFamily="34" charset="0"/>
                <a:cs typeface="Arial" pitchFamily="34" charset="0"/>
              </a:rPr>
              <a:t>  V otevřených systémech:</a:t>
            </a:r>
            <a:r>
              <a:rPr lang="pl-PL" sz="2400" b="1" dirty="0" smtClean="0">
                <a:solidFill>
                  <a:srgbClr val="FFFF00"/>
                </a:solidFill>
                <a:latin typeface="Arial" pitchFamily="34" charset="0"/>
                <a:cs typeface="Arial" pitchFamily="34" charset="0"/>
              </a:rPr>
              <a:t>  </a:t>
            </a:r>
            <a:r>
              <a:rPr lang="pl-PL" sz="2400" b="1" dirty="0" smtClean="0">
                <a:latin typeface="Arial" pitchFamily="34" charset="0"/>
                <a:cs typeface="Arial" pitchFamily="34" charset="0"/>
              </a:rPr>
              <a:t>na výrobu </a:t>
            </a:r>
            <a:r>
              <a:rPr lang="pl-PL" sz="2400" b="1" dirty="0" smtClean="0">
                <a:solidFill>
                  <a:srgbClr val="00FFFF"/>
                </a:solidFill>
                <a:latin typeface="Arial" pitchFamily="34" charset="0"/>
                <a:cs typeface="Arial" pitchFamily="34" charset="0"/>
              </a:rPr>
              <a:t>impregnačních materiálů a barviv, lepidel, aditiva do stavebních hmot, dále těsnicí kapaliny, na výrobu pesticidů...</a:t>
            </a:r>
          </a:p>
          <a:p>
            <a:pPr>
              <a:buFont typeface="Wingdings" pitchFamily="2" charset="2"/>
              <a:buBlip>
                <a:blip r:embed="rId2"/>
              </a:buBlip>
              <a:defRPr/>
            </a:pPr>
            <a:r>
              <a:rPr lang="pl-PL" sz="2400" b="1" dirty="0" smtClean="0">
                <a:latin typeface="Arial" pitchFamily="34" charset="0"/>
                <a:cs typeface="Arial" pitchFamily="34" charset="0"/>
              </a:rPr>
              <a:t>výroba byla </a:t>
            </a:r>
            <a:r>
              <a:rPr lang="cs-CZ" sz="2400" b="1" dirty="0" smtClean="0">
                <a:latin typeface="Arial" pitchFamily="34" charset="0"/>
                <a:cs typeface="Arial" pitchFamily="34" charset="0"/>
              </a:rPr>
              <a:t>v bývalém Československu zakázána v roce </a:t>
            </a:r>
            <a:r>
              <a:rPr lang="pt-BR" sz="2400" b="1" dirty="0" smtClean="0">
                <a:solidFill>
                  <a:srgbClr val="FFFF00"/>
                </a:solidFill>
                <a:latin typeface="Arial" pitchFamily="34" charset="0"/>
                <a:cs typeface="Arial" pitchFamily="34" charset="0"/>
              </a:rPr>
              <a:t>1984</a:t>
            </a:r>
            <a:r>
              <a:rPr lang="pt-BR" sz="2400" b="1" dirty="0" smtClean="0">
                <a:latin typeface="Arial" pitchFamily="34" charset="0"/>
                <a:cs typeface="Arial" pitchFamily="34" charset="0"/>
              </a:rPr>
              <a:t>, úhrnná produkce se uvádí </a:t>
            </a:r>
            <a:r>
              <a:rPr lang="pt-BR" sz="2400" b="1" dirty="0" smtClean="0">
                <a:solidFill>
                  <a:srgbClr val="FFFF00"/>
                </a:solidFill>
                <a:latin typeface="Arial" pitchFamily="34" charset="0"/>
                <a:cs typeface="Arial" pitchFamily="34" charset="0"/>
              </a:rPr>
              <a:t>24 000 t</a:t>
            </a:r>
            <a:r>
              <a:rPr lang="pt-BR"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v současné době se používají pouze v uzavřených systémech, značná množství jsou uložena a čekají na likvidaci přijatelným </a:t>
            </a:r>
            <a:r>
              <a:rPr lang="cs-CZ" sz="2400" b="1" dirty="0" err="1" smtClean="0">
                <a:latin typeface="Arial" pitchFamily="34" charset="0"/>
                <a:cs typeface="Arial" pitchFamily="34" charset="0"/>
              </a:rPr>
              <a:t>způ</a:t>
            </a:r>
            <a:r>
              <a:rPr lang="pl-PL" sz="2400" b="1" dirty="0" smtClean="0">
                <a:latin typeface="Arial" pitchFamily="34" charset="0"/>
                <a:cs typeface="Arial" pitchFamily="34" charset="0"/>
              </a:rPr>
              <a:t>sobem. Nezanedbatelná část produkce byla </a:t>
            </a:r>
            <a:r>
              <a:rPr lang="cs-CZ" sz="2400" b="1" dirty="0" smtClean="0">
                <a:latin typeface="Arial" pitchFamily="34" charset="0"/>
                <a:cs typeface="Arial" pitchFamily="34" charset="0"/>
              </a:rPr>
              <a:t>pravděpodobně v minulých letech likvidována nelegálně.</a:t>
            </a:r>
          </a:p>
          <a:p>
            <a:pPr>
              <a:buFont typeface="Wingdings" pitchFamily="2" charset="2"/>
              <a:buBlip>
                <a:blip r:embed="rId2"/>
              </a:buBlip>
              <a:defRPr/>
            </a:pPr>
            <a:endParaRPr lang="cs-CZ"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lstStyle/>
          <a:p>
            <a:pPr>
              <a:buFont typeface="Wingdings" pitchFamily="2" charset="2"/>
              <a:buNone/>
              <a:defRPr/>
            </a:pPr>
            <a:r>
              <a:rPr lang="cs-CZ" sz="2400" b="1" dirty="0" smtClean="0">
                <a:solidFill>
                  <a:srgbClr val="C00000"/>
                </a:solidFill>
              </a:rPr>
              <a:t>  </a:t>
            </a:r>
          </a:p>
          <a:p>
            <a:pPr>
              <a:buFont typeface="Wingdings" pitchFamily="2" charset="2"/>
              <a:buNone/>
              <a:defRPr/>
            </a:pPr>
            <a:r>
              <a:rPr lang="cs-CZ" sz="2400" b="1" dirty="0" smtClean="0">
                <a:solidFill>
                  <a:srgbClr val="C00000"/>
                </a:solidFill>
              </a:rPr>
              <a:t>     </a:t>
            </a:r>
            <a:r>
              <a:rPr lang="cs-CZ" sz="2400" b="1" dirty="0" smtClean="0">
                <a:solidFill>
                  <a:srgbClr val="C00000"/>
                </a:solidFill>
                <a:latin typeface="Arial" pitchFamily="34" charset="0"/>
                <a:cs typeface="Arial" pitchFamily="34" charset="0"/>
              </a:rPr>
              <a:t>Účinky </a:t>
            </a:r>
            <a:r>
              <a:rPr lang="cs-CZ" sz="2400" b="1" dirty="0" err="1" smtClean="0">
                <a:solidFill>
                  <a:srgbClr val="C00000"/>
                </a:solidFill>
                <a:latin typeface="Arial" pitchFamily="34" charset="0"/>
                <a:cs typeface="Arial" pitchFamily="34" charset="0"/>
              </a:rPr>
              <a:t>PCBs</a:t>
            </a:r>
            <a:r>
              <a:rPr lang="cs-CZ" sz="2400" b="1" dirty="0" smtClean="0">
                <a:solidFill>
                  <a:srgbClr val="C00000"/>
                </a:solidFill>
                <a:latin typeface="Arial" pitchFamily="34" charset="0"/>
                <a:cs typeface="Arial" pitchFamily="34" charset="0"/>
              </a:rPr>
              <a:t> na živé organismy:  </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Kumulace v tukových tkáních.</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jater.</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krvetvorné tkáně. </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Poškození reprodukčních schopností organismů.</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Podezřelé z karcinogenních účinků.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72706" name="Picture 2" descr="http://upload.wikimedia.org/wikipedia/commons/thumb/4/49/Polychlorinated_biphenyl_structure.svg/220px-Polychlorinated_biphenyl_structure.svg.png">
            <a:hlinkClick r:id="rId2"/>
          </p:cNvPr>
          <p:cNvPicPr>
            <a:picLocks noChangeAspect="1" noChangeArrowheads="1"/>
          </p:cNvPicPr>
          <p:nvPr/>
        </p:nvPicPr>
        <p:blipFill>
          <a:blip r:embed="rId3" cstate="print"/>
          <a:srcRect/>
          <a:stretch>
            <a:fillRect/>
          </a:stretch>
        </p:blipFill>
        <p:spPr bwMode="auto">
          <a:xfrm>
            <a:off x="1187624" y="1196752"/>
            <a:ext cx="6696744" cy="3168352"/>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7504" y="188913"/>
            <a:ext cx="8857109" cy="640873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Dioxiny</a:t>
            </a:r>
          </a:p>
          <a:p>
            <a:pPr>
              <a:buFont typeface="Wingdings" pitchFamily="2" charset="2"/>
              <a:buBlip>
                <a:blip r:embed="rId2"/>
              </a:buBlip>
              <a:defRPr/>
            </a:pPr>
            <a:r>
              <a:rPr lang="cs-CZ" sz="2400" b="1" dirty="0" smtClean="0">
                <a:latin typeface="Arial" pitchFamily="34" charset="0"/>
                <a:cs typeface="Arial" pitchFamily="34" charset="0"/>
              </a:rPr>
              <a:t>Jsou to toxické </a:t>
            </a:r>
            <a:r>
              <a:rPr lang="cs-CZ" sz="2400" b="1" dirty="0" smtClean="0">
                <a:solidFill>
                  <a:schemeClr val="accent2">
                    <a:lumMod val="75000"/>
                  </a:schemeClr>
                </a:solidFill>
                <a:latin typeface="Arial" pitchFamily="34" charset="0"/>
                <a:cs typeface="Arial" pitchFamily="34" charset="0"/>
              </a:rPr>
              <a:t>polychlorované organické heterocyklické sloučeniny. </a:t>
            </a:r>
          </a:p>
          <a:p>
            <a:pPr>
              <a:buFont typeface="Wingdings" pitchFamily="2" charset="2"/>
              <a:buBlip>
                <a:blip r:embed="rId2"/>
              </a:buBlip>
              <a:defRPr/>
            </a:pPr>
            <a:r>
              <a:rPr lang="cs-CZ" sz="2400" b="1" dirty="0" smtClean="0">
                <a:latin typeface="Arial" pitchFamily="34" charset="0"/>
                <a:cs typeface="Arial" pitchFamily="34" charset="0"/>
              </a:rPr>
              <a:t>vznikají při </a:t>
            </a:r>
            <a:r>
              <a:rPr lang="cs-CZ" sz="2400" b="1" dirty="0" smtClean="0">
                <a:solidFill>
                  <a:srgbClr val="00FFFF"/>
                </a:solidFill>
                <a:latin typeface="Arial" pitchFamily="34" charset="0"/>
                <a:cs typeface="Arial" pitchFamily="34" charset="0"/>
              </a:rPr>
              <a:t>spalování organických látek obsahujících chlor (např. odpadů z PVC).</a:t>
            </a:r>
          </a:p>
          <a:p>
            <a:pPr>
              <a:buFont typeface="Wingdings" pitchFamily="2" charset="2"/>
              <a:buBlip>
                <a:blip r:embed="rId2"/>
              </a:buBlip>
              <a:defRPr/>
            </a:pPr>
            <a:r>
              <a:rPr lang="cs-CZ" sz="2400" b="1" dirty="0" smtClean="0">
                <a:latin typeface="Arial" pitchFamily="34" charset="0"/>
                <a:cs typeface="Arial" pitchFamily="34" charset="0"/>
              </a:rPr>
              <a:t>vznikají také </a:t>
            </a:r>
            <a:r>
              <a:rPr lang="cs-CZ" sz="2400" b="1" dirty="0" smtClean="0">
                <a:solidFill>
                  <a:srgbClr val="00FFFF"/>
                </a:solidFill>
                <a:latin typeface="Arial" pitchFamily="34" charset="0"/>
                <a:cs typeface="Arial" pitchFamily="34" charset="0"/>
              </a:rPr>
              <a:t>v metalurgii, při výrobě cementu, bělení buničiny chlórem nebo při nejrůznějších požárech, při chemických výrobách , kde se k syntézám používá chlor (např. výroba pesticidů – agent </a:t>
            </a:r>
            <a:r>
              <a:rPr lang="cs-CZ" sz="2400" b="1" dirty="0" err="1" smtClean="0">
                <a:solidFill>
                  <a:srgbClr val="00FFFF"/>
                </a:solidFill>
                <a:latin typeface="Arial" pitchFamily="34" charset="0"/>
                <a:cs typeface="Arial" pitchFamily="34" charset="0"/>
              </a:rPr>
              <a:t>orange</a:t>
            </a:r>
            <a:r>
              <a:rPr lang="cs-CZ" sz="2400" b="1" dirty="0" smtClean="0">
                <a:solidFill>
                  <a:srgbClr val="00FFFF"/>
                </a:solidFill>
                <a:latin typeface="Arial" pitchFamily="34" charset="0"/>
                <a:cs typeface="Arial" pitchFamily="34" charset="0"/>
              </a:rPr>
              <a:t>). </a:t>
            </a:r>
          </a:p>
          <a:p>
            <a:pPr>
              <a:buFont typeface="Wingdings" pitchFamily="2" charset="2"/>
              <a:buBlip>
                <a:blip r:embed="rId2"/>
              </a:buBlip>
              <a:defRPr/>
            </a:pP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Mimořádně toxické látky.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Způsobují poškození reprodukčních funkcí živočichů i člověka.</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hormonální soustavu a imunitní systém.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Mají prokázané karcinogenní účinky. </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6806" name="Picture 6" descr="http://im.novinky.cz/948/199484-top_foto1-lj3do.jpg">
            <a:hlinkClick r:id="rId2"/>
          </p:cNvPr>
          <p:cNvPicPr>
            <a:picLocks noChangeAspect="1" noChangeArrowheads="1"/>
          </p:cNvPicPr>
          <p:nvPr/>
        </p:nvPicPr>
        <p:blipFill>
          <a:blip r:embed="rId3" cstate="print"/>
          <a:srcRect/>
          <a:stretch>
            <a:fillRect/>
          </a:stretch>
        </p:blipFill>
        <p:spPr bwMode="auto">
          <a:xfrm>
            <a:off x="323528" y="764704"/>
            <a:ext cx="8820472" cy="504056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Imise</a:t>
            </a:r>
            <a:r>
              <a:rPr lang="cs-CZ" sz="2400" b="1" dirty="0" smtClean="0">
                <a:latin typeface="Arial" pitchFamily="34" charset="0"/>
                <a:cs typeface="Arial" pitchFamily="34" charset="0"/>
              </a:rPr>
              <a:t> je označení pro látky, které vznikají chemickou přeměnou emisí, které již pronikly do prostředí - do půdy, vody nebo do rostlin.</a:t>
            </a:r>
          </a:p>
          <a:p>
            <a:pPr>
              <a:buFont typeface="Wingdings" pitchFamily="2" charset="2"/>
              <a:buBlip>
                <a:blip r:embed="rId3"/>
              </a:buBlip>
              <a:defRPr/>
            </a:pPr>
            <a:r>
              <a:rPr lang="cs-CZ" sz="2400" b="1" dirty="0" smtClean="0">
                <a:latin typeface="Arial" pitchFamily="34" charset="0"/>
                <a:cs typeface="Arial" pitchFamily="34" charset="0"/>
              </a:rPr>
              <a:t>Některé látky získávají </a:t>
            </a:r>
            <a:r>
              <a:rPr lang="cs-CZ" sz="2400" b="1" dirty="0" smtClean="0">
                <a:solidFill>
                  <a:schemeClr val="accent2">
                    <a:lumMod val="75000"/>
                  </a:schemeClr>
                </a:solidFill>
                <a:latin typeface="Arial" pitchFamily="34" charset="0"/>
                <a:cs typeface="Arial" pitchFamily="34" charset="0"/>
              </a:rPr>
              <a:t>nové vlastnosti a může být zvýšena i jejich původní toxicita.</a:t>
            </a:r>
          </a:p>
          <a:p>
            <a:pPr>
              <a:buFont typeface="Wingdings" pitchFamily="2" charset="2"/>
              <a:buBlip>
                <a:blip r:embed="rId3"/>
              </a:buBlip>
              <a:defRPr/>
            </a:pPr>
            <a:r>
              <a:rPr lang="cs-CZ" sz="2400" b="1" dirty="0" smtClean="0">
                <a:latin typeface="Arial" pitchFamily="34" charset="0"/>
                <a:cs typeface="Arial" pitchFamily="34" charset="0"/>
              </a:rPr>
              <a:t>Imise lze rozdělit na tuhé a plynné:</a:t>
            </a:r>
          </a:p>
          <a:p>
            <a:pPr>
              <a:buFont typeface="Wingdings" pitchFamily="2" charset="2"/>
              <a:buBlip>
                <a:blip r:embed="rId3"/>
              </a:buBlip>
              <a:defRPr/>
            </a:pPr>
            <a:endParaRPr lang="cs-CZ" sz="2400" b="1" dirty="0" smtClean="0">
              <a:latin typeface="Arial" pitchFamily="34" charset="0"/>
              <a:cs typeface="Arial" pitchFamily="34" charset="0"/>
            </a:endParaRPr>
          </a:p>
          <a:p>
            <a:pPr>
              <a:buBlip>
                <a:blip r:embed="rId3"/>
              </a:buBlip>
              <a:defRPr/>
            </a:pPr>
            <a:r>
              <a:rPr lang="cs-CZ" sz="2400" b="1" dirty="0" smtClean="0">
                <a:solidFill>
                  <a:srgbClr val="FFFF00"/>
                </a:solidFill>
                <a:latin typeface="Arial" pitchFamily="34" charset="0"/>
                <a:cs typeface="Arial" pitchFamily="34" charset="0"/>
              </a:rPr>
              <a:t>Plynné imise </a:t>
            </a:r>
            <a:r>
              <a:rPr lang="cs-CZ" sz="2400" b="1" dirty="0" smtClean="0">
                <a:latin typeface="Arial" pitchFamily="34" charset="0"/>
                <a:cs typeface="Arial" pitchFamily="34" charset="0"/>
              </a:rPr>
              <a:t>jsou tvořeny zejména </a:t>
            </a:r>
            <a:r>
              <a:rPr lang="cs-CZ" sz="2400" b="1" dirty="0" smtClean="0">
                <a:solidFill>
                  <a:schemeClr val="accent4">
                    <a:lumMod val="60000"/>
                    <a:lumOff val="40000"/>
                  </a:schemeClr>
                </a:solidFill>
                <a:latin typeface="Arial" pitchFamily="34" charset="0"/>
                <a:cs typeface="Arial" pitchFamily="34" charset="0"/>
              </a:rPr>
              <a:t>sloučeninami síry, dusíku, halogenových prvků, oxidů uhlíku a některých dalších. </a:t>
            </a:r>
          </a:p>
          <a:p>
            <a:pPr>
              <a:buFont typeface="Wingdings" pitchFamily="2" charset="2"/>
              <a:buBlip>
                <a:blip r:embed="rId3"/>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Tuhé imise </a:t>
            </a:r>
            <a:r>
              <a:rPr lang="cs-CZ" sz="2400" b="1" dirty="0" smtClean="0">
                <a:latin typeface="Arial" pitchFamily="34" charset="0"/>
                <a:cs typeface="Arial" pitchFamily="34" charset="0"/>
              </a:rPr>
              <a:t>jsou tvořeny hlavně </a:t>
            </a:r>
            <a:r>
              <a:rPr lang="cs-CZ" sz="2400" b="1" dirty="0" smtClean="0">
                <a:solidFill>
                  <a:schemeClr val="accent4">
                    <a:lumMod val="60000"/>
                    <a:lumOff val="40000"/>
                  </a:schemeClr>
                </a:solidFill>
                <a:latin typeface="Arial" pitchFamily="34" charset="0"/>
                <a:cs typeface="Arial" pitchFamily="34" charset="0"/>
              </a:rPr>
              <a:t>prachem a aerosoly anorganického i organického původu, které dopadají na zem a pronikají do půdy. </a:t>
            </a:r>
            <a:r>
              <a:rPr lang="cs-CZ" sz="2400" b="1" dirty="0" smtClean="0">
                <a:latin typeface="Arial" pitchFamily="34" charset="0"/>
                <a:cs typeface="Arial" pitchFamily="34" charset="0"/>
              </a:rPr>
              <a:t>Tuhé imise pokrývají listy, snižují propustnost pro světlo, ucpávají průduchy, po ovlhčení působí agresivně.</a:t>
            </a:r>
          </a:p>
          <a:p>
            <a:pPr>
              <a:buFont typeface="Wingdings" pitchFamily="2" charset="2"/>
              <a:buNone/>
              <a:defRPr/>
            </a:pPr>
            <a:endParaRPr lang="cs-CZ" b="1" dirty="0">
              <a:solidFill>
                <a:srgbClr val="FFFF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AutoShape 2"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4" name="AutoShape 4"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6" name="AutoShape 6"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8" name="AutoShape 8"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1690" name="Picture 10" descr="http://melhorqueprimagens.blogs.sapo.pt/arquivo/Yushchenko.JPG">
            <a:hlinkClick r:id="rId2"/>
          </p:cNvPr>
          <p:cNvPicPr>
            <a:picLocks noChangeAspect="1" noChangeArrowheads="1"/>
          </p:cNvPicPr>
          <p:nvPr/>
        </p:nvPicPr>
        <p:blipFill>
          <a:blip r:embed="rId3" cstate="print"/>
          <a:srcRect/>
          <a:stretch>
            <a:fillRect/>
          </a:stretch>
        </p:blipFill>
        <p:spPr bwMode="auto">
          <a:xfrm>
            <a:off x="323528" y="0"/>
            <a:ext cx="8568952" cy="5733256"/>
          </a:xfrm>
          <a:prstGeom prst="rect">
            <a:avLst/>
          </a:prstGeom>
          <a:noFill/>
        </p:spPr>
      </p:pic>
      <p:sp>
        <p:nvSpPr>
          <p:cNvPr id="8" name="Obdélník 7"/>
          <p:cNvSpPr/>
          <p:nvPr/>
        </p:nvSpPr>
        <p:spPr>
          <a:xfrm>
            <a:off x="539552" y="5877272"/>
            <a:ext cx="8424936" cy="830997"/>
          </a:xfrm>
          <a:prstGeom prst="rect">
            <a:avLst/>
          </a:prstGeom>
        </p:spPr>
        <p:txBody>
          <a:bodyPr wrap="square">
            <a:spAutoFit/>
          </a:bodyPr>
          <a:lstStyle/>
          <a:p>
            <a:pPr>
              <a:buFont typeface="Wingdings" pitchFamily="2" charset="2"/>
              <a:buBlip>
                <a:blip r:embed="rId4"/>
              </a:buBlip>
              <a:defRPr/>
            </a:pPr>
            <a:r>
              <a:rPr lang="pl-PL" sz="2400" b="1" dirty="0" smtClean="0">
                <a:latin typeface="Arial" pitchFamily="34" charset="0"/>
                <a:cs typeface="Arial" pitchFamily="34" charset="0"/>
              </a:rPr>
              <a:t> Následky otravy tetrachlorodibenzo-p-dioxinem (Viktor Juščenko 2004)</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Polycyklické aromatické uhlovodíky (</a:t>
            </a:r>
            <a:r>
              <a:rPr lang="cs-CZ" sz="2800" b="1" dirty="0" err="1" smtClean="0">
                <a:solidFill>
                  <a:srgbClr val="C00000"/>
                </a:solidFill>
                <a:latin typeface="Arial" pitchFamily="34" charset="0"/>
                <a:cs typeface="Arial" pitchFamily="34" charset="0"/>
              </a:rPr>
              <a:t>PAHs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Jsou to </a:t>
            </a:r>
            <a:r>
              <a:rPr lang="cs-CZ" sz="2400" b="1" dirty="0" smtClean="0">
                <a:solidFill>
                  <a:schemeClr val="accent2">
                    <a:lumMod val="75000"/>
                  </a:schemeClr>
                </a:solidFill>
                <a:latin typeface="Arial" pitchFamily="34" charset="0"/>
                <a:cs typeface="Arial" pitchFamily="34" charset="0"/>
              </a:rPr>
              <a:t>aromatické </a:t>
            </a:r>
            <a:r>
              <a:rPr lang="cs-CZ" sz="2400" b="1" dirty="0" err="1" smtClean="0">
                <a:solidFill>
                  <a:schemeClr val="accent2">
                    <a:lumMod val="75000"/>
                  </a:schemeClr>
                </a:solidFill>
                <a:latin typeface="Arial" pitchFamily="34" charset="0"/>
                <a:cs typeface="Arial" pitchFamily="34" charset="0"/>
              </a:rPr>
              <a:t>ohlovodíky</a:t>
            </a:r>
            <a:r>
              <a:rPr lang="cs-CZ" sz="2400" b="1" dirty="0" smtClean="0">
                <a:solidFill>
                  <a:schemeClr val="accent2">
                    <a:lumMod val="75000"/>
                  </a:schemeClr>
                </a:solidFill>
                <a:latin typeface="Arial" pitchFamily="34" charset="0"/>
                <a:cs typeface="Arial" pitchFamily="34" charset="0"/>
              </a:rPr>
              <a:t>, obsahující v molekule nejméně 2 kondenzovaná benzenová jádra.</a:t>
            </a:r>
          </a:p>
          <a:p>
            <a:pPr>
              <a:buFont typeface="Wingdings" pitchFamily="2" charset="2"/>
              <a:buBlip>
                <a:blip r:embed="rId2"/>
              </a:buBlip>
              <a:defRPr/>
            </a:pPr>
            <a:r>
              <a:rPr lang="cs-CZ" sz="2400" b="1" dirty="0" smtClean="0">
                <a:latin typeface="Arial" pitchFamily="34" charset="0"/>
                <a:cs typeface="Arial" pitchFamily="34" charset="0"/>
              </a:rPr>
              <a:t>Vznikají při </a:t>
            </a:r>
            <a:r>
              <a:rPr lang="cs-CZ" sz="2400" b="1" dirty="0" smtClean="0">
                <a:solidFill>
                  <a:srgbClr val="00FFFF"/>
                </a:solidFill>
                <a:latin typeface="Arial" pitchFamily="34" charset="0"/>
                <a:cs typeface="Arial" pitchFamily="34" charset="0"/>
              </a:rPr>
              <a:t>nedokonalém hoření organických látek, </a:t>
            </a:r>
            <a:r>
              <a:rPr lang="cs-CZ" sz="2400" b="1" dirty="0" smtClean="0">
                <a:latin typeface="Arial" pitchFamily="34" charset="0"/>
                <a:cs typeface="Arial" pitchFamily="34" charset="0"/>
              </a:rPr>
              <a:t>ale také </a:t>
            </a:r>
            <a:r>
              <a:rPr lang="cs-CZ" sz="2400" b="1" dirty="0" smtClean="0">
                <a:solidFill>
                  <a:srgbClr val="00FFFF"/>
                </a:solidFill>
                <a:latin typeface="Arial" pitchFamily="34" charset="0"/>
                <a:cs typeface="Arial" pitchFamily="34" charset="0"/>
              </a:rPr>
              <a:t>při kouření a tepelné úpravě potravin (uzení, pečení, smažení a grilování masa nad 200 °C).  </a:t>
            </a:r>
          </a:p>
          <a:p>
            <a:pPr>
              <a:buFont typeface="Wingdings" pitchFamily="2" charset="2"/>
              <a:buBlip>
                <a:blip r:embed="rId2"/>
              </a:buBlip>
              <a:defRPr/>
            </a:pPr>
            <a:r>
              <a:rPr lang="cs-CZ" sz="2400" b="1" dirty="0" smtClean="0">
                <a:latin typeface="Arial" pitchFamily="34" charset="0"/>
                <a:cs typeface="Arial" pitchFamily="34" charset="0"/>
              </a:rPr>
              <a:t>Významným zdrojem je i průmysl: </a:t>
            </a:r>
            <a:r>
              <a:rPr lang="cs-CZ" sz="2400" b="1" dirty="0" smtClean="0">
                <a:solidFill>
                  <a:srgbClr val="00FFFF"/>
                </a:solidFill>
                <a:latin typeface="Arial" pitchFamily="34" charset="0"/>
                <a:cs typeface="Arial" pitchFamily="34" charset="0"/>
              </a:rPr>
              <a:t>výfukové plyny, výroba železa, oceli, hliníku, koksu, dehtu, sazí, </a:t>
            </a:r>
            <a:r>
              <a:rPr lang="cs-CZ" sz="2400" b="1" dirty="0" smtClean="0">
                <a:latin typeface="Arial" pitchFamily="34" charset="0"/>
                <a:cs typeface="Arial" pitchFamily="34" charset="0"/>
              </a:rPr>
              <a:t>zvláště při použití zastaralých technologií.</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Prokázané mutagenní teratogenní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imunitní systém a reprodukční funkce.</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Při metabolické detoxikaci produkují sekundární karcinogeny.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U pokusných zvířat, snížení plodnosti a vývojové vady.</a:t>
            </a:r>
          </a:p>
          <a:p>
            <a:pPr>
              <a:buFont typeface="Wingdings" pitchFamily="2" charset="2"/>
              <a:buBlip>
                <a:blip r:embed="rId2"/>
              </a:buBlip>
              <a:defRPr/>
            </a:pPr>
            <a:endParaRPr lang="cs-CZ" sz="2400" b="1" dirty="0" smtClean="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7826" name="Picture 2" descr="http://upload.wikimedia.org/wikipedia/commons/thumb/f/fa/Benzo-a-pyrene.svg/640px-Benzo-a-pyrene.svg.png">
            <a:hlinkClick r:id="rId2"/>
          </p:cNvPr>
          <p:cNvPicPr>
            <a:picLocks noChangeAspect="1" noChangeArrowheads="1"/>
          </p:cNvPicPr>
          <p:nvPr/>
        </p:nvPicPr>
        <p:blipFill>
          <a:blip r:embed="rId3" cstate="print"/>
          <a:srcRect/>
          <a:stretch>
            <a:fillRect/>
          </a:stretch>
        </p:blipFill>
        <p:spPr bwMode="auto">
          <a:xfrm>
            <a:off x="1331640" y="1196752"/>
            <a:ext cx="6096000" cy="3888432"/>
          </a:xfrm>
          <a:prstGeom prst="rect">
            <a:avLst/>
          </a:prstGeom>
          <a:noFill/>
        </p:spPr>
      </p:pic>
      <p:sp>
        <p:nvSpPr>
          <p:cNvPr id="6" name="TextovéPole 5"/>
          <p:cNvSpPr txBox="1"/>
          <p:nvPr/>
        </p:nvSpPr>
        <p:spPr>
          <a:xfrm>
            <a:off x="1187624" y="5661248"/>
            <a:ext cx="5184576" cy="461665"/>
          </a:xfrm>
          <a:prstGeom prst="rect">
            <a:avLst/>
          </a:prstGeom>
          <a:noFill/>
        </p:spPr>
        <p:txBody>
          <a:bodyPr wrap="square" rtlCol="0">
            <a:spAutoFit/>
          </a:bodyPr>
          <a:lstStyle/>
          <a:p>
            <a:r>
              <a:rPr lang="cs-CZ" sz="2400" b="1" dirty="0" smtClean="0">
                <a:solidFill>
                  <a:schemeClr val="tx2">
                    <a:lumMod val="25000"/>
                  </a:schemeClr>
                </a:solidFill>
              </a:rPr>
              <a:t>Molekula </a:t>
            </a:r>
            <a:r>
              <a:rPr lang="cs-CZ" sz="2400" b="1" dirty="0" err="1" smtClean="0">
                <a:solidFill>
                  <a:schemeClr val="tx2">
                    <a:lumMod val="25000"/>
                  </a:schemeClr>
                </a:solidFill>
              </a:rPr>
              <a:t>benzo</a:t>
            </a:r>
            <a:r>
              <a:rPr lang="cs-CZ" sz="2400" b="1" dirty="0" smtClean="0">
                <a:solidFill>
                  <a:schemeClr val="tx2">
                    <a:lumMod val="25000"/>
                  </a:schemeClr>
                </a:solidFill>
              </a:rPr>
              <a:t>(a)</a:t>
            </a:r>
            <a:r>
              <a:rPr lang="cs-CZ" sz="2400" b="1" dirty="0" err="1" smtClean="0">
                <a:solidFill>
                  <a:schemeClr val="tx2">
                    <a:lumMod val="25000"/>
                  </a:schemeClr>
                </a:solidFill>
              </a:rPr>
              <a:t>pyrenu</a:t>
            </a:r>
            <a:endParaRPr lang="cs-CZ" sz="2400" b="1" dirty="0">
              <a:solidFill>
                <a:schemeClr val="tx2">
                  <a:lumMod val="2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66908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Cesty průniku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do lidského organismu</a:t>
            </a:r>
          </a:p>
          <a:p>
            <a:pPr>
              <a:buFont typeface="Wingdings" pitchFamily="2" charset="2"/>
              <a:buBlip>
                <a:blip r:embed="rId2"/>
              </a:buBlip>
              <a:defRPr/>
            </a:pPr>
            <a:endParaRPr lang="pl-PL" sz="2400" b="1" dirty="0" smtClean="0">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POPs vstupují do prostředí z ruzných zdrojů</a:t>
            </a:r>
            <a:r>
              <a:rPr lang="cs-CZ" sz="2400" b="1" dirty="0" smtClean="0">
                <a:latin typeface="Arial" pitchFamily="34" charset="0"/>
                <a:cs typeface="Arial" pitchFamily="34" charset="0"/>
              </a:rPr>
              <a:t> a může tak dojít k pronikání těchto látek </a:t>
            </a:r>
            <a:r>
              <a:rPr lang="pl-PL" sz="2400" b="1" dirty="0" smtClean="0">
                <a:solidFill>
                  <a:srgbClr val="FFFF00"/>
                </a:solidFill>
                <a:latin typeface="Arial" pitchFamily="34" charset="0"/>
                <a:cs typeface="Arial" pitchFamily="34" charset="0"/>
              </a:rPr>
              <a:t>do potravních řetězců</a:t>
            </a:r>
            <a:r>
              <a:rPr lang="pl-PL" sz="2400" b="1" dirty="0" smtClean="0">
                <a:latin typeface="Arial" pitchFamily="34" charset="0"/>
                <a:cs typeface="Arial" pitchFamily="34" charset="0"/>
              </a:rPr>
              <a:t> jako příklad lze uvést </a:t>
            </a:r>
            <a:r>
              <a:rPr lang="pl-PL" sz="2400" b="1" dirty="0" smtClean="0">
                <a:solidFill>
                  <a:srgbClr val="FFFF00"/>
                </a:solidFill>
                <a:latin typeface="Arial" pitchFamily="34" charset="0"/>
                <a:cs typeface="Arial" pitchFamily="34" charset="0"/>
              </a:rPr>
              <a:t>spalování odpadu</a:t>
            </a:r>
            <a:r>
              <a:rPr lang="pl-PL" sz="2400" b="1" dirty="0" smtClean="0">
                <a:latin typeface="Arial" pitchFamily="34" charset="0"/>
                <a:cs typeface="Arial" pitchFamily="34" charset="0"/>
              </a:rPr>
              <a:t>, kdy může jednak </a:t>
            </a:r>
            <a:r>
              <a:rPr lang="cs-CZ" sz="2400" b="1" dirty="0" smtClean="0">
                <a:latin typeface="Arial" pitchFamily="34" charset="0"/>
                <a:cs typeface="Arial" pitchFamily="34" charset="0"/>
              </a:rPr>
              <a:t>docházet k jejich </a:t>
            </a:r>
            <a:r>
              <a:rPr lang="cs-CZ" sz="2400" b="1" dirty="0" smtClean="0">
                <a:solidFill>
                  <a:srgbClr val="9751CB"/>
                </a:solidFill>
                <a:latin typeface="Arial" pitchFamily="34" charset="0"/>
                <a:cs typeface="Arial" pitchFamily="34" charset="0"/>
              </a:rPr>
              <a:t>emisím</a:t>
            </a:r>
            <a:r>
              <a:rPr lang="cs-CZ" sz="2400" b="1" dirty="0" smtClean="0">
                <a:latin typeface="Arial" pitchFamily="34" charset="0"/>
                <a:cs typeface="Arial" pitchFamily="34" charset="0"/>
              </a:rPr>
              <a:t> do ovzduší, pokud nejsou spalovny vybaveny odpovídajícími stupni čištění spalin; jednak jsou vysoké koncentrace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vázány </a:t>
            </a:r>
            <a:r>
              <a:rPr lang="cs-CZ" sz="2400" b="1" dirty="0" smtClean="0">
                <a:solidFill>
                  <a:srgbClr val="FFFF00"/>
                </a:solidFill>
                <a:latin typeface="Arial" pitchFamily="34" charset="0"/>
                <a:cs typeface="Arial" pitchFamily="34" charset="0"/>
              </a:rPr>
              <a:t>na povrchu částic popílku.</a:t>
            </a:r>
          </a:p>
          <a:p>
            <a:pPr>
              <a:buFont typeface="Wingdings" pitchFamily="2" charset="2"/>
              <a:buBlip>
                <a:blip r:embed="rId2"/>
              </a:buBlip>
              <a:defRPr/>
            </a:pPr>
            <a:r>
              <a:rPr lang="cs-CZ" sz="2400" b="1" dirty="0" smtClean="0">
                <a:latin typeface="Arial" pitchFamily="34" charset="0"/>
                <a:cs typeface="Arial" pitchFamily="34" charset="0"/>
              </a:rPr>
              <a:t>Pokud tento není ukládán na </a:t>
            </a:r>
            <a:r>
              <a:rPr lang="cs-CZ" sz="2400" b="1" dirty="0" err="1" smtClean="0">
                <a:latin typeface="Arial" pitchFamily="34" charset="0"/>
                <a:cs typeface="Arial" pitchFamily="34" charset="0"/>
              </a:rPr>
              <a:t>specializovan</a:t>
            </a:r>
            <a:r>
              <a:rPr lang="pt-BR" sz="2400" b="1" dirty="0" smtClean="0">
                <a:latin typeface="Arial" pitchFamily="34" charset="0"/>
                <a:cs typeface="Arial" pitchFamily="34" charset="0"/>
              </a:rPr>
              <a:t>ých</a:t>
            </a:r>
            <a:r>
              <a:rPr lang="cs-CZ" sz="2400" b="1" dirty="0" smtClean="0">
                <a:latin typeface="Arial" pitchFamily="34" charset="0"/>
                <a:cs typeface="Arial" pitchFamily="34" charset="0"/>
              </a:rPr>
              <a:t> </a:t>
            </a:r>
            <a:r>
              <a:rPr lang="pt-BR" sz="2400" b="1" dirty="0" smtClean="0">
                <a:latin typeface="Arial" pitchFamily="34" charset="0"/>
                <a:cs typeface="Arial" pitchFamily="34" charset="0"/>
              </a:rPr>
              <a:t>skládkách, mohou se POPs</a:t>
            </a:r>
            <a:r>
              <a:rPr lang="cs-CZ" sz="2400" b="1" dirty="0" smtClean="0">
                <a:latin typeface="Arial" pitchFamily="34" charset="0"/>
                <a:cs typeface="Arial" pitchFamily="34" charset="0"/>
              </a:rPr>
              <a:t> dostávat </a:t>
            </a:r>
            <a:r>
              <a:rPr lang="cs-CZ" sz="2400" b="1" dirty="0" smtClean="0">
                <a:solidFill>
                  <a:srgbClr val="C00000"/>
                </a:solidFill>
                <a:latin typeface="Arial" pitchFamily="34" charset="0"/>
                <a:cs typeface="Arial" pitchFamily="34" charset="0"/>
              </a:rPr>
              <a:t>do ovzduší</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vod i půd </a:t>
            </a:r>
            <a:r>
              <a:rPr lang="cs-CZ" sz="2400" b="1" dirty="0" smtClean="0">
                <a:latin typeface="Arial" pitchFamily="34" charset="0"/>
                <a:cs typeface="Arial" pitchFamily="34" charset="0"/>
              </a:rPr>
              <a:t>a mohou tak pronikat do potravních řetězců.</a:t>
            </a:r>
          </a:p>
          <a:p>
            <a:pPr>
              <a:buFont typeface="Wingdings" pitchFamily="2" charset="2"/>
              <a:buBlip>
                <a:blip r:embed="rId2"/>
              </a:buBlip>
              <a:defRPr/>
            </a:pPr>
            <a:r>
              <a:rPr lang="pt-BR" sz="2400" b="1" dirty="0" smtClean="0">
                <a:latin typeface="Arial" pitchFamily="34" charset="0"/>
                <a:cs typeface="Arial" pitchFamily="34" charset="0"/>
              </a:rPr>
              <a:t>Mno</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ství POPs, které se dostávají do lidsk</a:t>
            </a:r>
            <a:r>
              <a:rPr lang="cs-CZ" sz="2400" b="1" dirty="0" err="1" smtClean="0">
                <a:latin typeface="Arial" pitchFamily="34" charset="0"/>
                <a:cs typeface="Arial" pitchFamily="34" charset="0"/>
              </a:rPr>
              <a:t>ého</a:t>
            </a:r>
            <a:r>
              <a:rPr lang="cs-CZ" sz="2400" b="1" dirty="0" smtClean="0">
                <a:latin typeface="Arial" pitchFamily="34" charset="0"/>
                <a:cs typeface="Arial" pitchFamily="34" charset="0"/>
              </a:rPr>
              <a:t> organismu dýcháním, požíváním potravy </a:t>
            </a:r>
            <a:r>
              <a:rPr lang="pl-PL" sz="2400" b="1" dirty="0" smtClean="0">
                <a:latin typeface="Arial" pitchFamily="34" charset="0"/>
                <a:cs typeface="Arial" pitchFamily="34" charset="0"/>
              </a:rPr>
              <a:t>nebo kontaktem s pokožkou, </a:t>
            </a:r>
            <a:r>
              <a:rPr lang="pl-PL" sz="2400" b="1" dirty="0" smtClean="0">
                <a:solidFill>
                  <a:srgbClr val="FFFF00"/>
                </a:solidFill>
                <a:latin typeface="Arial" pitchFamily="34" charset="0"/>
                <a:cs typeface="Arial" pitchFamily="34" charset="0"/>
              </a:rPr>
              <a:t>nepředstavuj</a:t>
            </a:r>
            <a:r>
              <a:rPr lang="cs-CZ" sz="2400" b="1" dirty="0" smtClean="0">
                <a:solidFill>
                  <a:srgbClr val="FFFF00"/>
                </a:solidFill>
                <a:latin typeface="Arial" pitchFamily="34" charset="0"/>
                <a:cs typeface="Arial" pitchFamily="34" charset="0"/>
              </a:rPr>
              <a:t>í okamžité ohrožení zdraví </a:t>
            </a:r>
            <a:r>
              <a:rPr lang="cs-CZ" sz="2400" b="1" dirty="0" smtClean="0">
                <a:latin typeface="Arial" pitchFamily="34" charset="0"/>
                <a:cs typeface="Arial" pitchFamily="34" charset="0"/>
              </a:rPr>
              <a:t>(akutní otravu).</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81763"/>
          </a:xfrm>
        </p:spPr>
        <p:txBody>
          <a:bodyPr/>
          <a:lstStyle/>
          <a:p>
            <a:pPr>
              <a:buFont typeface="Wingdings" pitchFamily="2" charset="2"/>
              <a:buBlip>
                <a:blip r:embed="rId2"/>
              </a:buBlip>
              <a:defRPr/>
            </a:pPr>
            <a:r>
              <a:rPr lang="cs-CZ" sz="2400" b="1" dirty="0" smtClean="0">
                <a:latin typeface="Arial" pitchFamily="34" charset="0"/>
                <a:cs typeface="Arial" pitchFamily="34" charset="0"/>
              </a:rPr>
              <a:t>Je však nutné mít na zřeteli, že působení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je </a:t>
            </a:r>
            <a:r>
              <a:rPr lang="cs-CZ" sz="2400" b="1" dirty="0" smtClean="0">
                <a:solidFill>
                  <a:srgbClr val="FFFF00"/>
                </a:solidFill>
                <a:latin typeface="Arial" pitchFamily="34" charset="0"/>
                <a:cs typeface="Arial" pitchFamily="34" charset="0"/>
              </a:rPr>
              <a:t>dlouhodobé</a:t>
            </a:r>
            <a:r>
              <a:rPr lang="cs-CZ" sz="2400" b="1" dirty="0" smtClean="0">
                <a:latin typeface="Arial" pitchFamily="34" charset="0"/>
                <a:cs typeface="Arial" pitchFamily="34" charset="0"/>
              </a:rPr>
              <a:t> a v současné době nelze předpovědět na základě obsahu těchto látek v lidském organismu, zda konkrétní člověk onemocní například rakovinou nebo ne.</a:t>
            </a:r>
          </a:p>
          <a:p>
            <a:pPr>
              <a:buFont typeface="Wingdings" pitchFamily="2" charset="2"/>
              <a:buBlip>
                <a:blip r:embed="rId2"/>
              </a:buBlip>
              <a:defRPr/>
            </a:pPr>
            <a:r>
              <a:rPr lang="cs-CZ" sz="2400" b="1" dirty="0" smtClean="0">
                <a:latin typeface="Arial" pitchFamily="34" charset="0"/>
                <a:cs typeface="Arial" pitchFamily="34" charset="0"/>
              </a:rPr>
              <a:t>Je také nutné si uvědomit, že na organismus č</a:t>
            </a:r>
            <a:r>
              <a:rPr lang="sv-SE" sz="2400" b="1" dirty="0" smtClean="0">
                <a:latin typeface="Arial" pitchFamily="34" charset="0"/>
                <a:cs typeface="Arial" pitchFamily="34" charset="0"/>
              </a:rPr>
              <a:t>lov</a:t>
            </a:r>
            <a:r>
              <a:rPr lang="cs-CZ" sz="2400" b="1" dirty="0" smtClean="0">
                <a:latin typeface="Arial" pitchFamily="34" charset="0"/>
                <a:cs typeface="Arial" pitchFamily="34" charset="0"/>
              </a:rPr>
              <a:t>ě</a:t>
            </a:r>
            <a:r>
              <a:rPr lang="sv-SE" sz="2400" b="1" dirty="0" smtClean="0">
                <a:latin typeface="Arial" pitchFamily="34" charset="0"/>
                <a:cs typeface="Arial" pitchFamily="34" charset="0"/>
              </a:rPr>
              <a:t>ka i jiných druh</a:t>
            </a:r>
            <a:r>
              <a:rPr lang="cs-CZ" sz="2400" b="1" dirty="0" smtClean="0">
                <a:latin typeface="Arial" pitchFamily="34" charset="0"/>
                <a:cs typeface="Arial" pitchFamily="34" charset="0"/>
              </a:rPr>
              <a:t>ů</a:t>
            </a:r>
            <a:r>
              <a:rPr lang="sv-SE" sz="2400" b="1" dirty="0" smtClean="0">
                <a:latin typeface="Arial" pitchFamily="34" charset="0"/>
                <a:cs typeface="Arial" pitchFamily="34" charset="0"/>
              </a:rPr>
              <a:t> nepusobí</a:t>
            </a:r>
            <a:r>
              <a:rPr lang="cs-CZ" sz="2400" b="1" dirty="0" smtClean="0">
                <a:latin typeface="Arial" pitchFamily="34" charset="0"/>
                <a:cs typeface="Arial" pitchFamily="34" charset="0"/>
              </a:rPr>
              <a:t> </a:t>
            </a:r>
            <a:r>
              <a:rPr lang="pl-PL" sz="2400" b="1" dirty="0" smtClean="0">
                <a:latin typeface="Arial" pitchFamily="34" charset="0"/>
                <a:cs typeface="Arial" pitchFamily="34" charset="0"/>
              </a:rPr>
              <a:t>pouze POPs, ale celá řada dalších faktorů.</a:t>
            </a:r>
          </a:p>
          <a:p>
            <a:pPr>
              <a:buFont typeface="Wingdings" pitchFamily="2" charset="2"/>
              <a:buBlip>
                <a:blip r:embed="rId2"/>
              </a:buBlip>
              <a:defRPr/>
            </a:pPr>
            <a:r>
              <a:rPr lang="cs-CZ" sz="2400" b="1" dirty="0" smtClean="0">
                <a:latin typeface="Arial" pitchFamily="34" charset="0"/>
                <a:cs typeface="Arial" pitchFamily="34" charset="0"/>
              </a:rPr>
              <a:t>v lidském organismu se v současné době nacházejí i jiné, neméně škodlivé chemické látky, uplatňuje se vliv nesprávné výživy, stav imunitního systému organismu, dědičnosti i další faktory.</a:t>
            </a:r>
          </a:p>
          <a:p>
            <a:pPr>
              <a:buFont typeface="Wingdings" pitchFamily="2" charset="2"/>
              <a:buBlip>
                <a:blip r:embed="rId2"/>
              </a:buBlip>
              <a:defRPr/>
            </a:pPr>
            <a:r>
              <a:rPr lang="cs-CZ" sz="2400" b="1" dirty="0" smtClean="0">
                <a:latin typeface="Arial" pitchFamily="34" charset="0"/>
                <a:cs typeface="Arial" pitchFamily="34" charset="0"/>
              </a:rPr>
              <a:t>Hranice propuknutí některé tzv. </a:t>
            </a:r>
            <a:r>
              <a:rPr lang="cs-CZ" sz="2400" b="1" dirty="0" err="1" smtClean="0">
                <a:latin typeface="Arial" pitchFamily="34" charset="0"/>
                <a:cs typeface="Arial" pitchFamily="34" charset="0"/>
              </a:rPr>
              <a:t>civilizač</a:t>
            </a:r>
            <a:r>
              <a:rPr lang="pl-PL" sz="2400" b="1" dirty="0" smtClean="0">
                <a:latin typeface="Arial" pitchFamily="34" charset="0"/>
                <a:cs typeface="Arial" pitchFamily="34" charset="0"/>
              </a:rPr>
              <a:t>ní choroby je u každého jedince zcela individu</a:t>
            </a:r>
            <a:r>
              <a:rPr lang="cs-CZ" sz="2400" b="1" dirty="0" err="1" smtClean="0">
                <a:latin typeface="Arial" pitchFamily="34" charset="0"/>
                <a:cs typeface="Arial" pitchFamily="34" charset="0"/>
              </a:rPr>
              <a:t>ální</a:t>
            </a:r>
            <a:r>
              <a:rPr lang="cs-CZ" sz="2400" b="1" dirty="0" smtClean="0">
                <a:latin typeface="Arial" pitchFamily="34" charset="0"/>
                <a:cs typeface="Arial" pitchFamily="34" charset="0"/>
              </a:rPr>
              <a:t> a nikdo ji v současné době nedovede jednoznačně určit.</a:t>
            </a:r>
            <a:endParaRPr lang="cs-CZ" sz="2400" b="1" dirty="0">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smtClean="0">
                <a:latin typeface="Arial" pitchFamily="34" charset="0"/>
                <a:cs typeface="Arial" pitchFamily="34" charset="0"/>
              </a:rPr>
              <a:t>V případě některých škodlivin, </a:t>
            </a:r>
            <a:r>
              <a:rPr lang="pl-PL" sz="2400" b="1" dirty="0" smtClean="0">
                <a:latin typeface="Arial" pitchFamily="34" charset="0"/>
                <a:cs typeface="Arial" pitchFamily="34" charset="0"/>
              </a:rPr>
              <a:t>včetně POPs, je sice možné na základě </a:t>
            </a:r>
            <a:r>
              <a:rPr lang="cs-CZ" sz="2400" b="1" dirty="0" smtClean="0">
                <a:latin typeface="Arial" pitchFamily="34" charset="0"/>
                <a:cs typeface="Arial" pitchFamily="34" charset="0"/>
              </a:rPr>
              <a:t>údajů získaných hlavně z dlouhodobých </a:t>
            </a:r>
            <a:r>
              <a:rPr lang="cs-CZ" sz="2400" b="1" dirty="0" smtClean="0">
                <a:solidFill>
                  <a:srgbClr val="FFFF00"/>
                </a:solidFill>
                <a:latin typeface="Arial" pitchFamily="34" charset="0"/>
                <a:cs typeface="Arial" pitchFamily="34" charset="0"/>
              </a:rPr>
              <a:t>pokusů </a:t>
            </a:r>
            <a:r>
              <a:rPr lang="pl-PL" sz="2400" b="1" dirty="0" smtClean="0">
                <a:solidFill>
                  <a:srgbClr val="FFFF00"/>
                </a:solidFill>
                <a:latin typeface="Arial" pitchFamily="34" charset="0"/>
                <a:cs typeface="Arial" pitchFamily="34" charset="0"/>
              </a:rPr>
              <a:t>na zvířatech </a:t>
            </a:r>
            <a:r>
              <a:rPr lang="pl-PL" sz="2400" b="1" dirty="0" smtClean="0">
                <a:latin typeface="Arial" pitchFamily="34" charset="0"/>
                <a:cs typeface="Arial" pitchFamily="34" charset="0"/>
              </a:rPr>
              <a:t>a  </a:t>
            </a:r>
            <a:r>
              <a:rPr lang="pl-PL" sz="2400" b="1" dirty="0" smtClean="0">
                <a:solidFill>
                  <a:srgbClr val="FFFF00"/>
                </a:solidFill>
                <a:latin typeface="Arial" pitchFamily="34" charset="0"/>
                <a:cs typeface="Arial" pitchFamily="34" charset="0"/>
              </a:rPr>
              <a:t>odhadnuté</a:t>
            </a:r>
            <a:r>
              <a:rPr lang="pl-PL" sz="2400" b="1" dirty="0" smtClean="0">
                <a:latin typeface="Arial" pitchFamily="34" charset="0"/>
                <a:cs typeface="Arial" pitchFamily="34" charset="0"/>
              </a:rPr>
              <a:t> průměrné denn</a:t>
            </a:r>
            <a:r>
              <a:rPr lang="cs-CZ" sz="2400" b="1" dirty="0" smtClean="0">
                <a:latin typeface="Arial" pitchFamily="34" charset="0"/>
                <a:cs typeface="Arial" pitchFamily="34" charset="0"/>
              </a:rPr>
              <a:t>í dávky určité lidské populace hodnotit riziko poškození zdraví této populace, tento údaj je však </a:t>
            </a:r>
            <a:r>
              <a:rPr lang="cs-CZ" sz="2400" b="1" dirty="0" smtClean="0">
                <a:solidFill>
                  <a:srgbClr val="FFFF00"/>
                </a:solidFill>
                <a:latin typeface="Arial" pitchFamily="34" charset="0"/>
                <a:cs typeface="Arial" pitchFamily="34" charset="0"/>
              </a:rPr>
              <a:t>hrubým odhadem </a:t>
            </a:r>
            <a:r>
              <a:rPr lang="cs-CZ" sz="2400" b="1" dirty="0" smtClean="0">
                <a:latin typeface="Arial" pitchFamily="34" charset="0"/>
                <a:cs typeface="Arial" pitchFamily="34" charset="0"/>
              </a:rPr>
              <a:t>poskytujícím pouze všeobecnou informaci.</a:t>
            </a:r>
          </a:p>
          <a:p>
            <a:pPr>
              <a:buFont typeface="Wingdings" pitchFamily="2" charset="2"/>
              <a:buBlip>
                <a:blip r:embed="rId2"/>
              </a:buBlip>
              <a:defRPr/>
            </a:pPr>
            <a:endParaRPr lang="pl-PL" sz="2400" b="1" dirty="0" smtClean="0">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Dalším problémem je také to, že dosud je k dispozici </a:t>
            </a:r>
            <a:r>
              <a:rPr lang="cs-CZ" sz="2400" b="1" dirty="0" smtClean="0">
                <a:solidFill>
                  <a:srgbClr val="FFFF00"/>
                </a:solidFill>
                <a:latin typeface="Arial" pitchFamily="34" charset="0"/>
                <a:cs typeface="Arial" pitchFamily="34" charset="0"/>
              </a:rPr>
              <a:t>minimum informací </a:t>
            </a:r>
            <a:r>
              <a:rPr lang="cs-CZ" sz="2400" b="1" dirty="0" smtClean="0">
                <a:latin typeface="Arial" pitchFamily="34" charset="0"/>
                <a:cs typeface="Arial" pitchFamily="34" charset="0"/>
              </a:rPr>
              <a:t>o </a:t>
            </a:r>
            <a:r>
              <a:rPr lang="cs-CZ" sz="2400" b="1" dirty="0" smtClean="0">
                <a:solidFill>
                  <a:srgbClr val="FFFF00"/>
                </a:solidFill>
                <a:latin typeface="Arial" pitchFamily="34" charset="0"/>
                <a:cs typeface="Arial" pitchFamily="34" charset="0"/>
              </a:rPr>
              <a:t>synergických</a:t>
            </a:r>
            <a:r>
              <a:rPr lang="cs-CZ" sz="2400" b="1" dirty="0" smtClean="0">
                <a:latin typeface="Arial" pitchFamily="34" charset="0"/>
                <a:cs typeface="Arial" pitchFamily="34" charset="0"/>
              </a:rPr>
              <a:t> účincích více různých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přítomných v organismu vedle sebe, případně jejich spolupůsobení s dalšími chemickými látkami a tyto látky jsou v reálném prostředí </a:t>
            </a:r>
            <a:r>
              <a:rPr lang="cs-CZ" sz="2400" b="1" dirty="0" err="1" smtClean="0">
                <a:latin typeface="Arial" pitchFamily="34" charset="0"/>
                <a:cs typeface="Arial" pitchFamily="34" charset="0"/>
              </a:rPr>
              <a:t>nejčastě</a:t>
            </a:r>
            <a:r>
              <a:rPr lang="pl-PL" sz="2400" b="1" dirty="0" smtClean="0">
                <a:latin typeface="Arial" pitchFamily="34" charset="0"/>
                <a:cs typeface="Arial" pitchFamily="34" charset="0"/>
              </a:rPr>
              <a:t>ji přítomny v podobě </a:t>
            </a:r>
            <a:r>
              <a:rPr lang="pl-PL" sz="2400" b="1" dirty="0" smtClean="0">
                <a:solidFill>
                  <a:srgbClr val="C00000"/>
                </a:solidFill>
                <a:latin typeface="Arial" pitchFamily="34" charset="0"/>
                <a:cs typeface="Arial" pitchFamily="34" charset="0"/>
              </a:rPr>
              <a:t>komplikovaných smě</a:t>
            </a:r>
            <a:r>
              <a:rPr lang="cs-CZ" sz="2400" b="1" dirty="0" err="1" smtClean="0">
                <a:solidFill>
                  <a:srgbClr val="C00000"/>
                </a:solidFill>
                <a:latin typeface="Arial" pitchFamily="34" charset="0"/>
                <a:cs typeface="Arial" pitchFamily="34" charset="0"/>
              </a:rPr>
              <a:t>sí</a:t>
            </a:r>
            <a:r>
              <a:rPr lang="cs-CZ" sz="2400" b="1" dirty="0" smtClean="0">
                <a:solidFill>
                  <a:srgbClr val="C00000"/>
                </a:solidFill>
                <a:latin typeface="Arial" pitchFamily="34" charset="0"/>
                <a:cs typeface="Arial" pitchFamily="34" charset="0"/>
              </a:rPr>
              <a:t>.</a:t>
            </a:r>
            <a:endParaRPr lang="cs-CZ" sz="2400" b="1" dirty="0">
              <a:solidFill>
                <a:srgbClr val="C00000"/>
              </a:solidFill>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v současné době </a:t>
            </a:r>
            <a:r>
              <a:rPr lang="cs-CZ" sz="2400" b="1" dirty="0" err="1" smtClean="0">
                <a:solidFill>
                  <a:srgbClr val="FFFF00"/>
                </a:solidFill>
                <a:latin typeface="Arial" pitchFamily="34" charset="0"/>
                <a:cs typeface="Arial" pitchFamily="34" charset="0"/>
              </a:rPr>
              <a:t>všudypřítomn</a:t>
            </a:r>
            <a:r>
              <a:rPr lang="pt-BR" sz="2400" b="1" dirty="0" smtClean="0">
                <a:solidFill>
                  <a:srgbClr val="FFFF00"/>
                </a:solidFill>
                <a:latin typeface="Arial" pitchFamily="34" charset="0"/>
                <a:cs typeface="Arial" pitchFamily="34" charset="0"/>
              </a:rPr>
              <a:t>é</a:t>
            </a:r>
            <a:r>
              <a:rPr lang="pt-BR" sz="2400" b="1" dirty="0" smtClean="0">
                <a:latin typeface="Arial" pitchFamily="34" charset="0"/>
                <a:cs typeface="Arial" pitchFamily="34" charset="0"/>
              </a:rPr>
              <a:t> a expozici </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ivých organism</a:t>
            </a:r>
            <a:r>
              <a:rPr lang="cs-CZ" sz="2400" b="1" dirty="0" smtClean="0">
                <a:latin typeface="Arial" pitchFamily="34" charset="0"/>
                <a:cs typeface="Arial" pitchFamily="34" charset="0"/>
              </a:rPr>
              <a:t>ů</a:t>
            </a:r>
            <a:r>
              <a:rPr lang="pt-BR" sz="2400" b="1" dirty="0" smtClean="0">
                <a:latin typeface="Arial" pitchFamily="34" charset="0"/>
                <a:cs typeface="Arial" pitchFamily="34" charset="0"/>
              </a:rPr>
              <a:t> t</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mito látkami</a:t>
            </a:r>
            <a:r>
              <a:rPr lang="cs-CZ" sz="2400" b="1" dirty="0" smtClean="0">
                <a:latin typeface="Arial" pitchFamily="34" charset="0"/>
                <a:cs typeface="Arial" pitchFamily="34" charset="0"/>
              </a:rPr>
              <a:t> se prakticky </a:t>
            </a:r>
            <a:r>
              <a:rPr lang="cs-CZ" sz="2400" b="1" dirty="0" smtClean="0">
                <a:solidFill>
                  <a:srgbClr val="C00000"/>
                </a:solidFill>
                <a:latin typeface="Arial" pitchFamily="34" charset="0"/>
                <a:cs typeface="Arial" pitchFamily="34" charset="0"/>
              </a:rPr>
              <a:t>nelze vyhnout.</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Je tedy nutné - nejrůznějšími cestami od mezinárodních dohod až po každodenní činnost každého občana - dosáhnout toho, aby množství, </a:t>
            </a:r>
            <a:r>
              <a:rPr lang="pt-BR" sz="2400" b="1" dirty="0" smtClean="0">
                <a:latin typeface="Arial" pitchFamily="34" charset="0"/>
                <a:cs typeface="Arial" pitchFamily="34" charset="0"/>
              </a:rPr>
              <a:t>které se ka</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dodenn</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 dostává do organismu,</a:t>
            </a:r>
            <a:r>
              <a:rPr lang="cs-CZ" sz="2400" b="1" dirty="0" smtClean="0">
                <a:latin typeface="Arial" pitchFamily="34" charset="0"/>
                <a:cs typeface="Arial" pitchFamily="34" charset="0"/>
              </a:rPr>
              <a:t> nepřekročilo jistou, ještě tolerovatelnou hranici.</a:t>
            </a:r>
            <a:endParaRPr lang="cs-CZ" sz="2400" b="1" dirty="0">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964612" cy="6553200"/>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Toxické účinky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 shrnutí</a:t>
            </a:r>
          </a:p>
          <a:p>
            <a:pPr>
              <a:buFont typeface="Wingdings" pitchFamily="2" charset="2"/>
              <a:buBlip>
                <a:blip r:embed="rId2"/>
              </a:buBlip>
              <a:defRPr/>
            </a:pPr>
            <a:r>
              <a:rPr lang="cs-CZ" sz="2400" b="1" dirty="0" smtClean="0">
                <a:latin typeface="Arial" pitchFamily="34" charset="0"/>
                <a:cs typeface="Arial" pitchFamily="34" charset="0"/>
              </a:rPr>
              <a:t>laboratorní experimenty publikované v odborné literatuře potvrzují fakt, že řada persistentních organických polutantů má škodlivé účinky na lidské zdraví.</a:t>
            </a:r>
          </a:p>
          <a:p>
            <a:pPr>
              <a:buFont typeface="Wingdings" pitchFamily="2" charset="2"/>
              <a:buBlip>
                <a:blip r:embed="rId2"/>
              </a:buBlip>
              <a:defRPr/>
            </a:pPr>
            <a:r>
              <a:rPr lang="cs-CZ" sz="2400" b="1" dirty="0" smtClean="0">
                <a:latin typeface="Arial" pitchFamily="34" charset="0"/>
                <a:cs typeface="Arial" pitchFamily="34" charset="0"/>
              </a:rPr>
              <a:t>mnohé z nich mohou poškozovat vnitřní orgány (</a:t>
            </a:r>
            <a:r>
              <a:rPr lang="cs-CZ" sz="2400" b="1" dirty="0" smtClean="0">
                <a:solidFill>
                  <a:srgbClr val="FFFF00"/>
                </a:solidFill>
                <a:latin typeface="Arial" pitchFamily="34" charset="0"/>
                <a:cs typeface="Arial" pitchFamily="34" charset="0"/>
              </a:rPr>
              <a:t>játra, ledviny, žaludek</a:t>
            </a:r>
            <a:r>
              <a:rPr lang="cs-CZ" sz="2400" b="1" dirty="0" smtClean="0">
                <a:latin typeface="Arial" pitchFamily="34" charset="0"/>
                <a:cs typeface="Arial" pitchFamily="34" charset="0"/>
              </a:rPr>
              <a:t>), mohou poškozovat </a:t>
            </a:r>
            <a:r>
              <a:rPr lang="cs-CZ" sz="2400" b="1" dirty="0" smtClean="0">
                <a:solidFill>
                  <a:srgbClr val="FFFF00"/>
                </a:solidFill>
                <a:latin typeface="Arial" pitchFamily="34" charset="0"/>
                <a:cs typeface="Arial" pitchFamily="34" charset="0"/>
              </a:rPr>
              <a:t>imunitní, </a:t>
            </a:r>
            <a:r>
              <a:rPr lang="pt-BR" sz="2400" b="1" dirty="0" smtClean="0">
                <a:solidFill>
                  <a:srgbClr val="FFFF00"/>
                </a:solidFill>
                <a:latin typeface="Arial" pitchFamily="34" charset="0"/>
                <a:cs typeface="Arial" pitchFamily="34" charset="0"/>
              </a:rPr>
              <a:t>nervový a dýchací systém</a:t>
            </a:r>
            <a:r>
              <a:rPr lang="pt-BR" sz="2400" b="1" dirty="0" smtClean="0">
                <a:latin typeface="Arial" pitchFamily="34" charset="0"/>
                <a:cs typeface="Arial" pitchFamily="34" charset="0"/>
              </a:rPr>
              <a:t>, pusobí na</a:t>
            </a:r>
            <a:r>
              <a:rPr lang="cs-CZ" sz="2400" b="1" dirty="0" smtClean="0">
                <a:latin typeface="Arial" pitchFamily="34" charset="0"/>
                <a:cs typeface="Arial" pitchFamily="34" charset="0"/>
              </a:rPr>
              <a:t> hladiny </a:t>
            </a:r>
            <a:r>
              <a:rPr lang="cs-CZ" sz="2400" b="1" dirty="0" smtClean="0">
                <a:solidFill>
                  <a:srgbClr val="FFFF00"/>
                </a:solidFill>
                <a:latin typeface="Arial" pitchFamily="34" charset="0"/>
                <a:cs typeface="Arial" pitchFamily="34" charset="0"/>
              </a:rPr>
              <a:t>jaterních enzymů</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zpusobují</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reprodukční poruchy </a:t>
            </a:r>
            <a:r>
              <a:rPr lang="cs-CZ" sz="2400" b="1" dirty="0" smtClean="0">
                <a:latin typeface="Arial" pitchFamily="34" charset="0"/>
                <a:cs typeface="Arial" pitchFamily="34" charset="0"/>
              </a:rPr>
              <a:t>(například </a:t>
            </a:r>
            <a:r>
              <a:rPr lang="cs-CZ" sz="2400" b="1" dirty="0" smtClean="0">
                <a:solidFill>
                  <a:srgbClr val="FFFF00"/>
                </a:solidFill>
                <a:latin typeface="Arial" pitchFamily="34" charset="0"/>
                <a:cs typeface="Arial" pitchFamily="34" charset="0"/>
              </a:rPr>
              <a:t>poškození plodu, jeho sníženou hmotnost, spontánní potraty</a:t>
            </a:r>
            <a:r>
              <a:rPr lang="cs-CZ"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narušují </a:t>
            </a:r>
            <a:r>
              <a:rPr lang="cs-CZ" sz="2400" b="1" dirty="0" smtClean="0">
                <a:solidFill>
                  <a:srgbClr val="FFFF00"/>
                </a:solidFill>
                <a:latin typeface="Arial" pitchFamily="34" charset="0"/>
                <a:cs typeface="Arial" pitchFamily="34" charset="0"/>
              </a:rPr>
              <a:t>hormonální rovnováhu.</a:t>
            </a:r>
          </a:p>
          <a:p>
            <a:pPr>
              <a:buFont typeface="Wingdings" pitchFamily="2" charset="2"/>
              <a:buBlip>
                <a:blip r:embed="rId2"/>
              </a:buBlip>
              <a:defRPr/>
            </a:pPr>
            <a:r>
              <a:rPr lang="cs-CZ" sz="2400" b="1" dirty="0" smtClean="0">
                <a:latin typeface="Arial" pitchFamily="34" charset="0"/>
                <a:cs typeface="Arial" pitchFamily="34" charset="0"/>
              </a:rPr>
              <a:t>některé z nich také vyvolávaly u experimentálních zvířat vznik </a:t>
            </a:r>
            <a:r>
              <a:rPr lang="cs-CZ" sz="2400" b="1" dirty="0" smtClean="0">
                <a:solidFill>
                  <a:srgbClr val="FFFF00"/>
                </a:solidFill>
                <a:latin typeface="Arial" pitchFamily="34" charset="0"/>
                <a:cs typeface="Arial" pitchFamily="34" charset="0"/>
              </a:rPr>
              <a:t>zhoubných nádorů.</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15888"/>
            <a:ext cx="8785225" cy="6742112"/>
          </a:xfrm>
        </p:spPr>
        <p:txBody>
          <a:bodyPr/>
          <a:lstStyle/>
          <a:p>
            <a:pPr>
              <a:buFont typeface="Wingdings" pitchFamily="2" charset="2"/>
              <a:buBlip>
                <a:blip r:embed="rId2"/>
              </a:buBlip>
              <a:defRPr/>
            </a:pPr>
            <a:r>
              <a:rPr lang="cs-CZ" sz="2400" b="1" dirty="0" smtClean="0">
                <a:latin typeface="Arial" pitchFamily="34" charset="0"/>
                <a:cs typeface="Arial" pitchFamily="34" charset="0"/>
              </a:rPr>
              <a:t>vysoké dávky dioxinu, furanu a </a:t>
            </a:r>
            <a:r>
              <a:rPr lang="cs-CZ" sz="2400" b="1" dirty="0" err="1" smtClean="0">
                <a:latin typeface="Arial" pitchFamily="34" charset="0"/>
                <a:cs typeface="Arial" pitchFamily="34" charset="0"/>
              </a:rPr>
              <a:t>PCBs</a:t>
            </a:r>
            <a:r>
              <a:rPr lang="cs-CZ" sz="2400" b="1" dirty="0" smtClean="0">
                <a:latin typeface="Arial" pitchFamily="34" charset="0"/>
                <a:cs typeface="Arial" pitchFamily="34" charset="0"/>
              </a:rPr>
              <a:t> (profesionální expozice, konzumace potravin náhodně kontaminovaných vysokými hladinami těchto látek) vedou ke vzniku </a:t>
            </a:r>
            <a:r>
              <a:rPr lang="cs-CZ" sz="2400" b="1" dirty="0" smtClean="0">
                <a:solidFill>
                  <a:srgbClr val="FFFF00"/>
                </a:solidFill>
                <a:latin typeface="Arial" pitchFamily="34" charset="0"/>
                <a:cs typeface="Arial" pitchFamily="34" charset="0"/>
              </a:rPr>
              <a:t>znetvořujících, těžko léčitelných vyrážek</a:t>
            </a:r>
            <a:r>
              <a:rPr lang="cs-CZ" sz="2400" b="1" dirty="0" smtClean="0">
                <a:latin typeface="Arial" pitchFamily="34" charset="0"/>
                <a:cs typeface="Arial" pitchFamily="34" charset="0"/>
              </a:rPr>
              <a:t>, tzv. </a:t>
            </a:r>
            <a:r>
              <a:rPr lang="cs-CZ" sz="2400" b="1" dirty="0" err="1" smtClean="0">
                <a:latin typeface="Arial" pitchFamily="34" charset="0"/>
                <a:cs typeface="Arial" pitchFamily="34" charset="0"/>
              </a:rPr>
              <a:t>chlorakné</a:t>
            </a:r>
            <a:r>
              <a:rPr lang="cs-CZ"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neexistují přímé důkazy o poškození zdraví běžné lidské populace při expozici obvyklými denními dávkami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i když existují předpoklady vycházející z dlouhodobých studií, ž</a:t>
            </a:r>
            <a:r>
              <a:rPr lang="pl-PL" sz="2400" b="1" dirty="0" smtClean="0">
                <a:latin typeface="Arial" pitchFamily="34" charset="0"/>
                <a:cs typeface="Arial" pitchFamily="34" charset="0"/>
              </a:rPr>
              <a:t>e odpovědnost například za </a:t>
            </a:r>
            <a:r>
              <a:rPr lang="pl-PL" sz="2400" b="1" dirty="0" smtClean="0">
                <a:solidFill>
                  <a:srgbClr val="FFFF00"/>
                </a:solidFill>
                <a:latin typeface="Arial" pitchFamily="34" charset="0"/>
                <a:cs typeface="Arial" pitchFamily="34" charset="0"/>
              </a:rPr>
              <a:t>zvyšující se </a:t>
            </a:r>
            <a:r>
              <a:rPr lang="cs-CZ" sz="2400" b="1" dirty="0" smtClean="0">
                <a:solidFill>
                  <a:srgbClr val="FFFF00"/>
                </a:solidFill>
                <a:latin typeface="Arial" pitchFamily="34" charset="0"/>
                <a:cs typeface="Arial" pitchFamily="34" charset="0"/>
              </a:rPr>
              <a:t>výskyt </a:t>
            </a:r>
            <a:r>
              <a:rPr lang="cs-CZ" sz="2400" b="1" dirty="0" smtClean="0">
                <a:latin typeface="Arial" pitchFamily="34" charset="0"/>
                <a:cs typeface="Arial" pitchFamily="34" charset="0"/>
              </a:rPr>
              <a:t>rakoviny prsu mohou mít látky, jako </a:t>
            </a:r>
            <a:r>
              <a:rPr lang="nn-NO" sz="2400" b="1" dirty="0" smtClean="0">
                <a:latin typeface="Arial" pitchFamily="34" charset="0"/>
                <a:cs typeface="Arial" pitchFamily="34" charset="0"/>
              </a:rPr>
              <a:t>jsou PCBs, DDT </a:t>
            </a:r>
            <a:r>
              <a:rPr lang="cs-CZ" sz="2400" b="1" dirty="0" smtClean="0">
                <a:latin typeface="Arial" pitchFamily="34" charset="0"/>
                <a:cs typeface="Arial" pitchFamily="34" charset="0"/>
              </a:rPr>
              <a:t>č</a:t>
            </a:r>
            <a:r>
              <a:rPr lang="nn-NO" sz="2400" b="1" dirty="0" smtClean="0">
                <a:latin typeface="Arial" pitchFamily="34" charset="0"/>
                <a:cs typeface="Arial" pitchFamily="34" charset="0"/>
              </a:rPr>
              <a:t>i jeho metabolit DDE</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dichlordifenyldichlorethylen</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r>
              <a:rPr lang="cs-CZ" sz="3600" b="1" dirty="0" smtClean="0">
                <a:solidFill>
                  <a:srgbClr val="FF0000"/>
                </a:solidFill>
                <a:latin typeface="Arial" pitchFamily="34" charset="0"/>
                <a:cs typeface="Arial" pitchFamily="34" charset="0"/>
              </a:rPr>
              <a:t>Smog</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Pojmem smog se označuje </a:t>
            </a:r>
            <a:r>
              <a:rPr lang="cs-CZ" sz="2400" b="1" dirty="0" smtClean="0">
                <a:solidFill>
                  <a:srgbClr val="FFFF00"/>
                </a:solidFill>
                <a:latin typeface="Arial" pitchFamily="34" charset="0"/>
                <a:cs typeface="Arial" pitchFamily="34" charset="0"/>
              </a:rPr>
              <a:t>lokální znečištění atmosféry </a:t>
            </a:r>
            <a:r>
              <a:rPr lang="cs-CZ" sz="2400" b="1" dirty="0" smtClean="0">
                <a:latin typeface="Arial" pitchFamily="34" charset="0"/>
                <a:cs typeface="Arial" pitchFamily="34" charset="0"/>
              </a:rPr>
              <a:t>způsobené </a:t>
            </a:r>
            <a:r>
              <a:rPr lang="cs-CZ" sz="2400" b="1" dirty="0" smtClean="0">
                <a:solidFill>
                  <a:schemeClr val="accent4">
                    <a:lumMod val="60000"/>
                    <a:lumOff val="40000"/>
                  </a:schemeClr>
                </a:solidFill>
                <a:latin typeface="Arial" pitchFamily="34" charset="0"/>
                <a:cs typeface="Arial" pitchFamily="34" charset="0"/>
              </a:rPr>
              <a:t>tuhými, kapalnými i plynnými emisemi.  </a:t>
            </a:r>
          </a:p>
          <a:p>
            <a:pPr>
              <a:buFont typeface="Wingdings" pitchFamily="2" charset="2"/>
              <a:buBlip>
                <a:blip r:embed="rId2"/>
              </a:buBlip>
              <a:defRPr/>
            </a:pPr>
            <a:endParaRPr lang="cs-CZ" sz="2400" b="1" dirty="0" smtClean="0">
              <a:latin typeface="Arial" pitchFamily="34" charset="0"/>
              <a:cs typeface="Arial" pitchFamily="34" charset="0"/>
            </a:endParaRPr>
          </a:p>
          <a:p>
            <a:pPr marL="525780" indent="-457200">
              <a:buClr>
                <a:srgbClr val="FFFF00"/>
              </a:buClr>
              <a:buFont typeface="+mj-lt"/>
              <a:buAutoNum type="arabicPeriod"/>
              <a:defRPr/>
            </a:pPr>
            <a:r>
              <a:rPr lang="cs-CZ" sz="2400" b="1" dirty="0" smtClean="0">
                <a:solidFill>
                  <a:srgbClr val="FF0000"/>
                </a:solidFill>
                <a:latin typeface="Arial" pitchFamily="34" charset="0"/>
                <a:cs typeface="Arial" pitchFamily="34" charset="0"/>
              </a:rPr>
              <a:t>REDUKČNÍ SMOG (tzv. zimní) </a:t>
            </a:r>
          </a:p>
          <a:p>
            <a:pPr>
              <a:buBlip>
                <a:blip r:embed="rId3"/>
              </a:buBlip>
              <a:defRPr/>
            </a:pPr>
            <a:r>
              <a:rPr lang="cs-CZ" sz="2400" b="1" dirty="0" smtClean="0">
                <a:latin typeface="Arial" pitchFamily="34" charset="0"/>
                <a:cs typeface="Arial" pitchFamily="34" charset="0"/>
              </a:rPr>
              <a:t>Směs průmyslového kouře a mlhy.</a:t>
            </a:r>
          </a:p>
          <a:p>
            <a:pPr>
              <a:buBlip>
                <a:blip r:embed="rId3"/>
              </a:buBlip>
              <a:defRPr/>
            </a:pPr>
            <a:r>
              <a:rPr lang="cs-CZ" sz="2400" b="1" dirty="0" smtClean="0">
                <a:latin typeface="Arial" pitchFamily="34" charset="0"/>
                <a:cs typeface="Arial" pitchFamily="34" charset="0"/>
              </a:rPr>
              <a:t>Obsahuje </a:t>
            </a:r>
            <a:r>
              <a:rPr lang="cs-CZ" sz="2400" b="1" dirty="0" smtClean="0">
                <a:solidFill>
                  <a:schemeClr val="accent2">
                    <a:lumMod val="75000"/>
                  </a:schemeClr>
                </a:solidFill>
                <a:latin typeface="Arial" pitchFamily="34" charset="0"/>
                <a:cs typeface="Arial" pitchFamily="34" charset="0"/>
              </a:rPr>
              <a:t>především plynné a tuhé emise </a:t>
            </a:r>
            <a:r>
              <a:rPr lang="cs-CZ" sz="2400" b="1" dirty="0" smtClean="0">
                <a:latin typeface="Arial" pitchFamily="34" charset="0"/>
                <a:cs typeface="Arial" pitchFamily="34" charset="0"/>
              </a:rPr>
              <a:t>(oxidy síry, dusíku a popílek). </a:t>
            </a:r>
          </a:p>
          <a:p>
            <a:pPr>
              <a:buBlip>
                <a:blip r:embed="rId3"/>
              </a:buBlip>
              <a:defRPr/>
            </a:pPr>
            <a:r>
              <a:rPr lang="cs-CZ" sz="2400" b="1" dirty="0" smtClean="0">
                <a:latin typeface="Arial" pitchFamily="34" charset="0"/>
                <a:cs typeface="Arial" pitchFamily="34" charset="0"/>
              </a:rPr>
              <a:t>Typický pro zimní období.</a:t>
            </a:r>
          </a:p>
          <a:p>
            <a:pPr>
              <a:buBlip>
                <a:blip r:embed="rId3"/>
              </a:buBlip>
              <a:defRPr/>
            </a:pPr>
            <a:r>
              <a:rPr lang="cs-CZ" sz="2400" b="1" dirty="0" smtClean="0">
                <a:latin typeface="Arial" pitchFamily="34" charset="0"/>
                <a:cs typeface="Arial" pitchFamily="34" charset="0"/>
              </a:rPr>
              <a:t>Vysoce škodlivý pro lidský organismus (dýchací soustava). </a:t>
            </a:r>
          </a:p>
          <a:p>
            <a:pPr>
              <a:buBlip>
                <a:blip r:embed="rId3"/>
              </a:buBlip>
              <a:defRPr/>
            </a:pPr>
            <a:r>
              <a:rPr lang="cs-CZ" sz="2400" b="1" dirty="0" smtClean="0">
                <a:latin typeface="Arial" pitchFamily="34" charset="0"/>
                <a:cs typeface="Arial" pitchFamily="34" charset="0"/>
              </a:rPr>
              <a:t> Viz tzv. „Velký Londýnský smog“.</a:t>
            </a:r>
          </a:p>
          <a:p>
            <a:pPr>
              <a:buBlip>
                <a:blip r:embed="rId3"/>
              </a:buBlip>
              <a:defRPr/>
            </a:pPr>
            <a:r>
              <a:rPr lang="cs-CZ" sz="2400" b="1" dirty="0" smtClean="0">
                <a:latin typeface="Arial" pitchFamily="34" charset="0"/>
                <a:cs typeface="Arial" pitchFamily="34" charset="0"/>
              </a:rPr>
              <a:t>U nás např. Ostravsko.</a:t>
            </a:r>
            <a:endParaRPr lang="cs-CZ" sz="2400" b="1"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lidovky.cz/10/121/lngal/MPR379667_ovzdusi01.jpg">
            <a:hlinkClick r:id="rId2"/>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lnSpcReduction="10000"/>
          </a:bodyPr>
          <a:lstStyle/>
          <a:p>
            <a:pPr>
              <a:buNone/>
              <a:defRPr/>
            </a:pPr>
            <a:endParaRPr lang="cs-CZ" sz="2400" b="1" dirty="0" smtClean="0"/>
          </a:p>
          <a:p>
            <a:pPr marL="525780" indent="-457200">
              <a:buClr>
                <a:srgbClr val="FFFF00"/>
              </a:buClr>
              <a:buFont typeface="+mj-lt"/>
              <a:buAutoNum type="arabicPeriod" startAt="2"/>
              <a:defRPr/>
            </a:pPr>
            <a:r>
              <a:rPr lang="cs-CZ" sz="2400" b="1" dirty="0" smtClean="0">
                <a:solidFill>
                  <a:srgbClr val="FF0000"/>
                </a:solidFill>
                <a:latin typeface="Arial" pitchFamily="34" charset="0"/>
                <a:cs typeface="Arial" pitchFamily="34" charset="0"/>
              </a:rPr>
              <a:t>OXIDAČNÍ SMOG (tzv. letní) </a:t>
            </a:r>
          </a:p>
          <a:p>
            <a:pPr>
              <a:buBlip>
                <a:blip r:embed="rId2"/>
              </a:buBlip>
              <a:defRPr/>
            </a:pPr>
            <a:r>
              <a:rPr lang="cs-CZ" sz="2400" b="1" dirty="0" smtClean="0">
                <a:latin typeface="Arial" pitchFamily="34" charset="0"/>
                <a:cs typeface="Arial" pitchFamily="34" charset="0"/>
              </a:rPr>
              <a:t>Lokální znečištění atmosféry, které vzniká </a:t>
            </a:r>
            <a:r>
              <a:rPr lang="cs-CZ" sz="2400" b="1" dirty="0" smtClean="0">
                <a:solidFill>
                  <a:srgbClr val="FFFF00"/>
                </a:solidFill>
                <a:latin typeface="Arial" pitchFamily="34" charset="0"/>
                <a:cs typeface="Arial" pitchFamily="34" charset="0"/>
              </a:rPr>
              <a:t>účinkem slunečního záření na dopravní exhaláty.</a:t>
            </a:r>
          </a:p>
          <a:p>
            <a:pPr>
              <a:buBlip>
                <a:blip r:embed="rId2"/>
              </a:buBlip>
              <a:defRPr/>
            </a:pPr>
            <a:r>
              <a:rPr lang="cs-CZ" sz="2400" b="1" dirty="0" smtClean="0">
                <a:latin typeface="Arial" pitchFamily="34" charset="0"/>
                <a:cs typeface="Arial" pitchFamily="34" charset="0"/>
              </a:rPr>
              <a:t>Vyznačuje se vysokým obsahem </a:t>
            </a:r>
            <a:r>
              <a:rPr lang="cs-CZ" sz="2400" b="1" dirty="0" smtClean="0">
                <a:solidFill>
                  <a:schemeClr val="accent2">
                    <a:lumMod val="75000"/>
                  </a:schemeClr>
                </a:solidFill>
                <a:latin typeface="Arial" pitchFamily="34" charset="0"/>
                <a:cs typeface="Arial" pitchFamily="34" charset="0"/>
              </a:rPr>
              <a:t>tzv. přízemního ozónu. </a:t>
            </a:r>
          </a:p>
          <a:p>
            <a:pPr>
              <a:buBlip>
                <a:blip r:embed="rId2"/>
              </a:buBlip>
              <a:defRPr/>
            </a:pPr>
            <a:endParaRPr lang="cs-CZ" sz="2400" b="1" dirty="0" smtClean="0">
              <a:latin typeface="Arial" pitchFamily="34" charset="0"/>
              <a:cs typeface="Arial" pitchFamily="34" charset="0"/>
            </a:endParaRPr>
          </a:p>
          <a:p>
            <a:pPr algn="ctr">
              <a:buNone/>
              <a:defRPr/>
            </a:pPr>
            <a:r>
              <a:rPr lang="cs-CZ" sz="3200" b="1" dirty="0" smtClean="0">
                <a:latin typeface="Arial" pitchFamily="34" charset="0"/>
                <a:cs typeface="Arial" pitchFamily="34" charset="0"/>
              </a:rPr>
              <a:t>NO</a:t>
            </a:r>
            <a:r>
              <a:rPr lang="cs-CZ" sz="3200" b="1" baseline="-25000" dirty="0" smtClean="0">
                <a:latin typeface="Arial" pitchFamily="34" charset="0"/>
                <a:cs typeface="Arial" pitchFamily="34" charset="0"/>
              </a:rPr>
              <a:t>2   </a:t>
            </a:r>
            <a:r>
              <a:rPr lang="cs-CZ" sz="3200" b="1" dirty="0" smtClean="0">
                <a:latin typeface="Arial" pitchFamily="34" charset="0"/>
                <a:cs typeface="Arial" pitchFamily="34" charset="0"/>
              </a:rPr>
              <a:t> —</a:t>
            </a:r>
            <a:r>
              <a:rPr lang="cs-CZ" sz="3200" b="1" baseline="30000" dirty="0" smtClean="0">
                <a:latin typeface="Arial" pitchFamily="34" charset="0"/>
                <a:cs typeface="Arial" pitchFamily="34" charset="0"/>
              </a:rPr>
              <a:t>UV</a:t>
            </a:r>
            <a:r>
              <a:rPr lang="cs-CZ" sz="3200" b="1" dirty="0" smtClean="0">
                <a:latin typeface="Arial" pitchFamily="34" charset="0"/>
                <a:cs typeface="Arial" pitchFamily="34" charset="0"/>
              </a:rPr>
              <a:t>—&gt;    NO    +    O·</a:t>
            </a:r>
          </a:p>
          <a:p>
            <a:pPr algn="ctr">
              <a:buNone/>
              <a:defRPr/>
            </a:pPr>
            <a:r>
              <a:rPr lang="cs-CZ" sz="3200" b="1" dirty="0" smtClean="0">
                <a:latin typeface="Arial" pitchFamily="34" charset="0"/>
                <a:cs typeface="Arial" pitchFamily="34" charset="0"/>
              </a:rPr>
              <a:t>O ·    +    O</a:t>
            </a:r>
            <a:r>
              <a:rPr lang="cs-CZ" sz="3200" b="1" baseline="-25000" dirty="0" smtClean="0">
                <a:latin typeface="Arial" pitchFamily="34" charset="0"/>
                <a:cs typeface="Arial" pitchFamily="34" charset="0"/>
              </a:rPr>
              <a:t>2</a:t>
            </a:r>
            <a:r>
              <a:rPr lang="cs-CZ" sz="3200" b="1" dirty="0" smtClean="0">
                <a:latin typeface="Arial" pitchFamily="34" charset="0"/>
                <a:cs typeface="Arial" pitchFamily="34" charset="0"/>
              </a:rPr>
              <a:t>    →   O</a:t>
            </a:r>
            <a:r>
              <a:rPr lang="cs-CZ" sz="3200" b="1" baseline="-25000" dirty="0" smtClean="0">
                <a:latin typeface="Arial" pitchFamily="34" charset="0"/>
                <a:cs typeface="Arial" pitchFamily="34" charset="0"/>
              </a:rPr>
              <a:t>3</a:t>
            </a:r>
          </a:p>
          <a:p>
            <a:pPr algn="ctr">
              <a:buNone/>
              <a:defRPr/>
            </a:pPr>
            <a:endParaRPr lang="cs-CZ" sz="3200" b="1" baseline="-25000" dirty="0" smtClean="0">
              <a:latin typeface="Arial" pitchFamily="34" charset="0"/>
              <a:cs typeface="Arial" pitchFamily="34" charset="0"/>
            </a:endParaRPr>
          </a:p>
          <a:p>
            <a:pPr>
              <a:buBlip>
                <a:blip r:embed="rId2"/>
              </a:buBlip>
              <a:defRPr/>
            </a:pPr>
            <a:r>
              <a:rPr lang="cs-CZ" sz="2400" b="1" dirty="0" smtClean="0">
                <a:latin typeface="Arial" pitchFamily="34" charset="0"/>
                <a:cs typeface="Arial" pitchFamily="34" charset="0"/>
              </a:rPr>
              <a:t>Má silné oxidační účinky  </a:t>
            </a:r>
            <a:r>
              <a:rPr lang="cs-CZ" sz="2400" b="1" dirty="0" smtClean="0">
                <a:latin typeface="Arial" pitchFamily="34" charset="0"/>
                <a:cs typeface="Arial" pitchFamily="34" charset="0"/>
                <a:sym typeface="Symbol"/>
              </a:rPr>
              <a:t>  poškození rostlinné vegetace</a:t>
            </a:r>
            <a:r>
              <a:rPr lang="cs-CZ" sz="2400" b="1" dirty="0" smtClean="0">
                <a:latin typeface="Arial" pitchFamily="34" charset="0"/>
                <a:cs typeface="Arial" pitchFamily="34" charset="0"/>
              </a:rPr>
              <a:t>. </a:t>
            </a:r>
          </a:p>
          <a:p>
            <a:pPr>
              <a:buBlip>
                <a:blip r:embed="rId2"/>
              </a:buBlip>
              <a:defRPr/>
            </a:pPr>
            <a:r>
              <a:rPr lang="cs-CZ" sz="2400" b="1" dirty="0" smtClean="0">
                <a:solidFill>
                  <a:srgbClr val="FF0000"/>
                </a:solidFill>
                <a:latin typeface="Arial" pitchFamily="34" charset="0"/>
                <a:cs typeface="Arial" pitchFamily="34" charset="0"/>
              </a:rPr>
              <a:t>Je toxický. </a:t>
            </a:r>
          </a:p>
          <a:p>
            <a:pPr>
              <a:buBlip>
                <a:blip r:embed="rId2"/>
              </a:buBlip>
              <a:defRPr/>
            </a:pPr>
            <a:r>
              <a:rPr lang="cs-CZ" sz="2400" b="1" dirty="0" smtClean="0">
                <a:latin typeface="Arial" pitchFamily="34" charset="0"/>
                <a:cs typeface="Arial" pitchFamily="34" charset="0"/>
              </a:rPr>
              <a:t>Vážný negativní dopad na lidské zdraví, poškozuje imunitu, má mutagenní účinky. </a:t>
            </a:r>
            <a:endParaRPr lang="cs-CZ" sz="3200" b="1" dirty="0" smtClean="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https://encrypted-tbn0.gstatic.com/images?q=tbn:ANd9GcSTiZ-cH7_SdXpLi8J5SyOdAUTIKP5H0ud2fib5J9jf0HKC-cO0"/>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endParaRPr lang="cs-CZ" sz="3600" b="1" dirty="0" smtClean="0">
              <a:solidFill>
                <a:srgbClr val="FF0000"/>
              </a:solidFill>
            </a:endParaRPr>
          </a:p>
          <a:p>
            <a:pPr algn="ctr">
              <a:buNone/>
              <a:defRPr/>
            </a:pPr>
            <a:r>
              <a:rPr lang="cs-CZ" sz="3600" b="1" dirty="0" smtClean="0">
                <a:solidFill>
                  <a:srgbClr val="FF0000"/>
                </a:solidFill>
              </a:rPr>
              <a:t>Kyselé deště</a:t>
            </a:r>
          </a:p>
          <a:p>
            <a:pPr algn="ctr">
              <a:buNone/>
              <a:defRPr/>
            </a:pPr>
            <a:endParaRPr lang="cs-CZ" sz="24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S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SO</a:t>
            </a:r>
            <a:r>
              <a:rPr lang="cs-CZ" sz="3200" b="1" baseline="-25000" dirty="0" smtClean="0">
                <a:solidFill>
                  <a:srgbClr val="FFFF00"/>
                </a:solidFill>
                <a:latin typeface="Arial" pitchFamily="34" charset="0"/>
                <a:cs typeface="Arial" pitchFamily="34" charset="0"/>
                <a:sym typeface="Symbol"/>
              </a:rPr>
              <a:t>2</a:t>
            </a:r>
            <a:endParaRPr lang="cs-CZ" sz="32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2 SO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2 SO</a:t>
            </a:r>
            <a:r>
              <a:rPr lang="cs-CZ" sz="3200" b="1" baseline="-25000" dirty="0" smtClean="0">
                <a:solidFill>
                  <a:srgbClr val="FFFF00"/>
                </a:solidFill>
                <a:latin typeface="Arial" pitchFamily="34" charset="0"/>
                <a:cs typeface="Arial" pitchFamily="34" charset="0"/>
                <a:sym typeface="Symbol"/>
              </a:rPr>
              <a:t>3</a:t>
            </a:r>
          </a:p>
          <a:p>
            <a:pPr algn="ctr">
              <a:buNone/>
              <a:defRPr/>
            </a:pP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3</a:t>
            </a:r>
            <a:r>
              <a:rPr lang="cs-CZ" sz="3200" b="1" dirty="0" smtClean="0">
                <a:solidFill>
                  <a:srgbClr val="FFFF00"/>
                </a:solidFill>
                <a:latin typeface="Arial" pitchFamily="34" charset="0"/>
                <a:cs typeface="Arial" pitchFamily="34" charset="0"/>
                <a:sym typeface="Symbol"/>
              </a:rPr>
              <a:t>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O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4</a:t>
            </a:r>
            <a:r>
              <a:rPr lang="cs-CZ" sz="3200" b="1" dirty="0" smtClean="0">
                <a:solidFill>
                  <a:srgbClr val="FFFF00"/>
                </a:solidFill>
                <a:latin typeface="Arial" pitchFamily="34" charset="0"/>
                <a:cs typeface="Arial" pitchFamily="34" charset="0"/>
                <a:sym typeface="Symbol"/>
              </a:rPr>
              <a:t>  </a:t>
            </a:r>
          </a:p>
          <a:p>
            <a:pPr algn="ctr">
              <a:buNone/>
              <a:defRPr/>
            </a:pPr>
            <a:endParaRPr lang="cs-CZ" sz="3200" b="1" baseline="-25000" dirty="0" smtClean="0">
              <a:solidFill>
                <a:srgbClr val="FFFF00"/>
              </a:solidFill>
              <a:latin typeface="Arial" pitchFamily="34" charset="0"/>
              <a:cs typeface="Arial" pitchFamily="34" charset="0"/>
              <a:sym typeface="Symbol"/>
            </a:endParaRPr>
          </a:p>
          <a:p>
            <a:pPr algn="ctr">
              <a:buNone/>
              <a:defRPr/>
            </a:pPr>
            <a:r>
              <a:rPr lang="cs-CZ" sz="3200" b="1" dirty="0" smtClean="0">
                <a:solidFill>
                  <a:srgbClr val="00FF00"/>
                </a:solidFill>
                <a:latin typeface="Arial" pitchFamily="34" charset="0"/>
                <a:cs typeface="Arial" pitchFamily="34" charset="0"/>
              </a:rPr>
              <a:t>2 NO + 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2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a:t>
            </a:r>
          </a:p>
          <a:p>
            <a:pPr algn="ctr">
              <a:buNone/>
              <a:defRPr/>
            </a:pPr>
            <a:r>
              <a:rPr lang="cs-CZ" sz="3200" b="1" dirty="0" smtClean="0">
                <a:solidFill>
                  <a:srgbClr val="00FF00"/>
                </a:solidFill>
                <a:latin typeface="Arial" pitchFamily="34" charset="0"/>
                <a:cs typeface="Arial" pitchFamily="34" charset="0"/>
              </a:rPr>
              <a:t>3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2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NO</a:t>
            </a:r>
            <a:endParaRPr lang="cs-CZ" sz="3200" b="1" baseline="-25000" dirty="0" smtClean="0">
              <a:solidFill>
                <a:srgbClr val="00FF00"/>
              </a:solidFill>
              <a:latin typeface="Arial" pitchFamily="34" charset="0"/>
              <a:cs typeface="Arial" pitchFamily="34" charset="0"/>
            </a:endParaRPr>
          </a:p>
          <a:p>
            <a:pPr algn="ctr">
              <a:buNone/>
              <a:defRPr/>
            </a:pPr>
            <a:r>
              <a:rPr lang="cs-CZ" sz="3200" b="1" dirty="0" smtClean="0">
                <a:solidFill>
                  <a:srgbClr val="00FF00"/>
                </a:solidFill>
                <a:latin typeface="Arial" pitchFamily="34" charset="0"/>
                <a:cs typeface="Arial" pitchFamily="34" charset="0"/>
              </a:rPr>
              <a:t>2NO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HNO</a:t>
            </a:r>
            <a:r>
              <a:rPr lang="cs-CZ" sz="3200" b="1" baseline="-25000" dirty="0" smtClean="0">
                <a:solidFill>
                  <a:srgbClr val="00FF00"/>
                </a:solidFill>
                <a:latin typeface="Arial" pitchFamily="34" charset="0"/>
                <a:cs typeface="Arial" pitchFamily="34" charset="0"/>
              </a:rPr>
              <a:t>2</a:t>
            </a:r>
          </a:p>
          <a:p>
            <a:pPr>
              <a:buNone/>
              <a:defRPr/>
            </a:pPr>
            <a:endParaRPr lang="cs-CZ" sz="2400"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839</TotalTime>
  <Words>2622</Words>
  <Application>Microsoft Office PowerPoint</Application>
  <PresentationFormat>Předvádění na obrazovce (4:3)</PresentationFormat>
  <Paragraphs>253</Paragraphs>
  <Slides>48</Slides>
  <Notes>0</Notes>
  <HiddenSlides>0</HiddenSlides>
  <MMClips>0</MMClips>
  <ScaleCrop>false</ScaleCrop>
  <HeadingPairs>
    <vt:vector size="4" baseType="variant">
      <vt:variant>
        <vt:lpstr>Motiv</vt:lpstr>
      </vt:variant>
      <vt:variant>
        <vt:i4>2</vt:i4>
      </vt:variant>
      <vt:variant>
        <vt:lpstr>Nadpisy snímků</vt:lpstr>
      </vt:variant>
      <vt:variant>
        <vt:i4>48</vt:i4>
      </vt:variant>
    </vt:vector>
  </HeadingPairs>
  <TitlesOfParts>
    <vt:vector size="50" baseType="lpstr">
      <vt:lpstr>Metro</vt:lpstr>
      <vt:lpstr>1_Metro</vt:lpstr>
      <vt:lpstr>pOLUTANTY</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lpstr>Snímek 29</vt:lpstr>
      <vt:lpstr>Snímek 30</vt:lpstr>
      <vt:lpstr>Snímek 31</vt:lpstr>
      <vt:lpstr>Snímek 32</vt:lpstr>
      <vt:lpstr>Snímek 33</vt:lpstr>
      <vt:lpstr>Snímek 34</vt:lpstr>
      <vt:lpstr>Snímek 35</vt:lpstr>
      <vt:lpstr>Snímek 36</vt:lpstr>
      <vt:lpstr>Snímek 37</vt:lpstr>
      <vt:lpstr>Snímek 38</vt:lpstr>
      <vt:lpstr>Snímek 39</vt:lpstr>
      <vt:lpstr>Snímek 40</vt:lpstr>
      <vt:lpstr>Snímek 41</vt:lpstr>
      <vt:lpstr>Snímek 42</vt:lpstr>
      <vt:lpstr>Snímek 43</vt:lpstr>
      <vt:lpstr>Snímek 44</vt:lpstr>
      <vt:lpstr>Snímek 45</vt:lpstr>
      <vt:lpstr>Snímek 46</vt:lpstr>
      <vt:lpstr>Snímek 47</vt:lpstr>
      <vt:lpstr>Snímek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pOLUTANTY</dc:title>
  <dc:creator>Ptacek</dc:creator>
  <cp:lastModifiedBy>Ptacek</cp:lastModifiedBy>
  <cp:revision>22</cp:revision>
  <dcterms:created xsi:type="dcterms:W3CDTF">2013-10-21T13:05:48Z</dcterms:created>
  <dcterms:modified xsi:type="dcterms:W3CDTF">2013-11-07T09:07:40Z</dcterms:modified>
</cp:coreProperties>
</file>