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1" r:id="rId5"/>
    <p:sldId id="259" r:id="rId6"/>
    <p:sldId id="272" r:id="rId7"/>
    <p:sldId id="260" r:id="rId8"/>
    <p:sldId id="273" r:id="rId9"/>
    <p:sldId id="261" r:id="rId10"/>
    <p:sldId id="274" r:id="rId11"/>
    <p:sldId id="262" r:id="rId12"/>
    <p:sldId id="275" r:id="rId13"/>
    <p:sldId id="263" r:id="rId14"/>
    <p:sldId id="276" r:id="rId15"/>
    <p:sldId id="264" r:id="rId16"/>
    <p:sldId id="277" r:id="rId17"/>
    <p:sldId id="270" r:id="rId18"/>
    <p:sldId id="278" r:id="rId19"/>
    <p:sldId id="279" r:id="rId20"/>
    <p:sldId id="281" r:id="rId21"/>
    <p:sldId id="266" r:id="rId22"/>
    <p:sldId id="282" r:id="rId23"/>
    <p:sldId id="267" r:id="rId24"/>
    <p:sldId id="283" r:id="rId25"/>
    <p:sldId id="268" r:id="rId26"/>
    <p:sldId id="26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ADD8CCD-35E1-4BC3-853D-A7468A68EAAE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E9CC8AE-EC75-4379-B299-0B11681FA5F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3992488"/>
          </a:xfrm>
        </p:spPr>
        <p:txBody>
          <a:bodyPr/>
          <a:lstStyle/>
          <a:p>
            <a:r>
              <a:rPr lang="cs-CZ" sz="3200" dirty="0" smtClean="0"/>
              <a:t>Vývoj dětského výtvarného projevu – 5. část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symboly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5436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96752"/>
            <a:ext cx="4062561" cy="430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402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spirála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Spirála je neuzavřený útvar symbolizující především </a:t>
            </a:r>
            <a:r>
              <a:rPr lang="cs-CZ" i="1" dirty="0" smtClean="0"/>
              <a:t>dynamiku všech změn</a:t>
            </a:r>
            <a:r>
              <a:rPr lang="cs-CZ" dirty="0" smtClean="0"/>
              <a:t> probíhajících v kosmu.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Současně svou pravidelností </a:t>
            </a:r>
            <a:r>
              <a:rPr lang="cs-CZ" i="1" dirty="0" smtClean="0"/>
              <a:t>určuje těmto změnám řád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019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40768"/>
            <a:ext cx="4329747" cy="4209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956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labyrint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Symbolizuje na jedné straně </a:t>
            </a:r>
            <a:r>
              <a:rPr lang="cs-CZ" i="1" dirty="0" smtClean="0"/>
              <a:t>složitý vztah k člověka k přírodě</a:t>
            </a:r>
            <a:r>
              <a:rPr lang="cs-CZ" dirty="0" smtClean="0"/>
              <a:t> a jeho hledání se, na druhé straně skýtá zbloudilci opět </a:t>
            </a:r>
            <a:r>
              <a:rPr lang="cs-CZ" i="1" dirty="0" smtClean="0"/>
              <a:t>možnost určitého způsobu k ovládnutí přírody</a:t>
            </a:r>
            <a:r>
              <a:rPr lang="cs-CZ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Je oblíbený pro svoji </a:t>
            </a:r>
            <a:r>
              <a:rPr lang="cs-CZ" i="1" dirty="0" smtClean="0"/>
              <a:t>magičnost</a:t>
            </a:r>
            <a:r>
              <a:rPr lang="cs-CZ" dirty="0" smtClean="0"/>
              <a:t> a </a:t>
            </a:r>
            <a:r>
              <a:rPr lang="cs-CZ" i="1" dirty="0" smtClean="0"/>
              <a:t>tajemnost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389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upload.wikimedia.org/wikipedia/commons/thumb/2/2d/Symmetry.png/250px-Symmetr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980728"/>
            <a:ext cx="4752528" cy="465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505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Symetrie je konstantním rysem dětského výtvarného projevu, který se vyznačuje spontánním souladem.</a:t>
            </a:r>
          </a:p>
          <a:p>
            <a:pPr algn="just"/>
            <a:r>
              <a:rPr lang="cs-CZ" dirty="0" smtClean="0"/>
              <a:t>Výtvarný projev je záležitostí organickou spojenou s fyziologickou organičností lidského těla.</a:t>
            </a:r>
          </a:p>
          <a:p>
            <a:pPr algn="just"/>
            <a:r>
              <a:rPr lang="cs-CZ" dirty="0" smtClean="0"/>
              <a:t>Kromě shody levé a pravé části znamená také </a:t>
            </a:r>
            <a:r>
              <a:rPr lang="cs-CZ" i="1" dirty="0" smtClean="0"/>
              <a:t>„harmonický vztah jednotlivých kompozičních elementů k výslednému celku“</a:t>
            </a:r>
            <a:r>
              <a:rPr lang="cs-CZ" dirty="0" smtClean="0"/>
              <a:t> (</a:t>
            </a:r>
            <a:r>
              <a:rPr lang="cs-CZ" dirty="0" err="1" smtClean="0"/>
              <a:t>Babyrádová</a:t>
            </a:r>
            <a:r>
              <a:rPr lang="cs-CZ" dirty="0" smtClean="0"/>
              <a:t>, 1999, s. 61).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131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15064" y="-1128712"/>
            <a:ext cx="6857999" cy="911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60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Dům patří k nejoblíbenějším dětským tématům.</a:t>
            </a:r>
            <a:endParaRPr lang="cs-CZ" dirty="0"/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Nejčastěji bývá zobrazen z průčelí, obdélníkový tvar               s nasazenou trojúhelníkovou (sedlovou) střechou.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Symbolizuje </a:t>
            </a:r>
            <a:r>
              <a:rPr lang="cs-CZ" i="1" dirty="0" smtClean="0"/>
              <a:t>zázemí, rodinnou pohodu, otevření se vnějšímu světu</a:t>
            </a:r>
            <a:r>
              <a:rPr lang="cs-CZ" dirty="0" smtClean="0"/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Příliš malý dům mezi 6. a 8. rokem poukazuje na </a:t>
            </a:r>
            <a:r>
              <a:rPr lang="cs-CZ" i="1" dirty="0" smtClean="0"/>
              <a:t>nesmělost</a:t>
            </a:r>
            <a:r>
              <a:rPr lang="cs-CZ" dirty="0" smtClean="0"/>
              <a:t>, po 8 roce na </a:t>
            </a:r>
            <a:r>
              <a:rPr lang="cs-CZ" i="1" dirty="0" smtClean="0"/>
              <a:t>méněcennost</a:t>
            </a:r>
            <a:r>
              <a:rPr lang="cs-CZ" dirty="0" smtClean="0"/>
              <a:t>, v pubertě na </a:t>
            </a:r>
            <a:r>
              <a:rPr lang="cs-CZ" i="1" dirty="0" smtClean="0"/>
              <a:t>citovou zdrženlivost</a:t>
            </a:r>
            <a:r>
              <a:rPr lang="cs-CZ" dirty="0" smtClean="0"/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Dům překrývající celou plochu symbolizuje </a:t>
            </a:r>
            <a:r>
              <a:rPr lang="cs-CZ" i="1" dirty="0" smtClean="0"/>
              <a:t>touhu po projevech své lásky</a:t>
            </a:r>
            <a:r>
              <a:rPr lang="cs-CZ" dirty="0" smtClean="0"/>
              <a:t> či ovládnutí svých pudů.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Hrad opevněný s cimbuřím dává proniknout pocitu útlaku a potřeby defenzívy, např. proti rodičům.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Osamělý, nepřístupný dům obehnaný vysokým plotem s žádnou příjezdovou cestou může svědčit o prohře a nezdaru.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Zámek představuje ideální útočiště.</a:t>
            </a:r>
          </a:p>
        </p:txBody>
      </p:sp>
    </p:spTree>
    <p:extLst>
      <p:ext uri="{BB962C8B-B14F-4D97-AF65-F5344CB8AC3E}">
        <p14:creationId xmlns:p14="http://schemas.microsoft.com/office/powerpoint/2010/main" val="3020195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093906" cy="5677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248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Svou pozicí může symbolizovat </a:t>
            </a:r>
            <a:r>
              <a:rPr lang="cs-CZ" dirty="0" smtClean="0"/>
              <a:t>lidskou </a:t>
            </a:r>
            <a:r>
              <a:rPr lang="cs-CZ" dirty="0" smtClean="0"/>
              <a:t>postavu, člověka. Je především symbolem růstu, plodnosti, síly a tajemství.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Zpočátku strom vypadá jako čmáranice. Později je složen z geometrických tvarů, kruh a obdélník. Bývá usazen k zemi. Po 10. roce by měly být už vyznačený větve a tvar kruhu opuštěn.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Horní část stromu symbolizuje vědomou část „já“, spodní část spíše tu nevědomou a záležitosti pudové.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Levá část: introverze, egocentrismus, minulost, pouto k matce.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Pravá část: extraverze, </a:t>
            </a:r>
            <a:r>
              <a:rPr lang="cs-CZ" dirty="0"/>
              <a:t>altruismus</a:t>
            </a:r>
            <a:r>
              <a:rPr lang="cs-CZ" dirty="0" smtClean="0"/>
              <a:t>, pokrok</a:t>
            </a:r>
            <a:r>
              <a:rPr lang="cs-CZ" dirty="0" smtClean="0"/>
              <a:t>, </a:t>
            </a:r>
            <a:r>
              <a:rPr lang="cs-CZ" dirty="0" smtClean="0"/>
              <a:t>pouto </a:t>
            </a:r>
            <a:r>
              <a:rPr lang="cs-CZ" dirty="0" smtClean="0"/>
              <a:t>k otci.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Různá poškození na stromech upozorňují na traumata dítěte, čím výše, tím mladší trauma.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7094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Místo symbolu v morfologii dětské kresby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„Grafický symbol je pro dítě nejpřirozenějším prostředkem sebe sama ve světě a zároveň reprezentace jeho první zkušenosti se světem již učiněné“ (</a:t>
            </a:r>
            <a:r>
              <a:rPr lang="cs-CZ" dirty="0" err="1" smtClean="0"/>
              <a:t>Babyrádová</a:t>
            </a:r>
            <a:r>
              <a:rPr lang="cs-CZ" dirty="0" smtClean="0"/>
              <a:t>, 1999, s. 55).</a:t>
            </a:r>
          </a:p>
          <a:p>
            <a:pPr algn="just"/>
            <a:r>
              <a:rPr lang="cs-CZ" dirty="0" smtClean="0"/>
              <a:t>Tzn. uvědomování si své pozice ve světě (interiorizace) a vyjadřování svého vnitřního stavu navenek </a:t>
            </a:r>
            <a:r>
              <a:rPr lang="cs-CZ" smtClean="0"/>
              <a:t>(exteriorizace).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Nejbohatším obdobím z hlediska morfologie výtvarného projevu je považován věk od 2 do 6-10 let, zlatý věk (symbol = výraz nevědomé integrace dítěte s okolním světem), (Kirchnerová, 2008, s. 55).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Výtvarný projev je neverbální a </a:t>
            </a:r>
            <a:r>
              <a:rPr lang="cs-CZ" dirty="0" err="1" smtClean="0"/>
              <a:t>alingvickou</a:t>
            </a:r>
            <a:r>
              <a:rPr lang="cs-CZ" dirty="0" smtClean="0"/>
              <a:t> formou komunikace.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47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encrypted-tbn0.gstatic.com/images?q=tbn:ANd9GcS9KurU2UQLaxpbS8mmrdXRENtOcA3zY0k9-Xgbwcr2P4wYtwsX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340768"/>
            <a:ext cx="4464496" cy="3821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352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kůň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Kůň je oblíbené téma některých dětí, pro jiné je velmi složitý a raději se mu vyhýbají. </a:t>
            </a:r>
          </a:p>
          <a:p>
            <a:pPr algn="just"/>
            <a:r>
              <a:rPr lang="cs-CZ" dirty="0" smtClean="0"/>
              <a:t>Zpravidla symbolizuje události s rychlým spádem.</a:t>
            </a:r>
          </a:p>
          <a:p>
            <a:pPr algn="just"/>
            <a:r>
              <a:rPr lang="cs-CZ" dirty="0" smtClean="0"/>
              <a:t>Děti rády zařazují do svých kreseb koně s křídly Pegase (zastupujícího tvůrčí síly básníků). Stejně jako jednorožec je však spíše odkazem na oblíbené dětské pohádky.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2811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6672"/>
            <a:ext cx="5472608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237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Drak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Děti se ho bojí, současně je vša</a:t>
            </a:r>
            <a:r>
              <a:rPr lang="cs-CZ" dirty="0" smtClean="0"/>
              <a:t>k láká překonávání těchto obav. </a:t>
            </a:r>
          </a:p>
          <a:p>
            <a:r>
              <a:rPr lang="cs-CZ" dirty="0" smtClean="0"/>
              <a:t>Drak symbolizuje  přechod z chaosu k ukotvenému řádu, přijetí událostí z nevědomí do sféry vědomé.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447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340768"/>
            <a:ext cx="6092824" cy="432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589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Hada děti kreslí často, protože je velmi jednoduchý.</a:t>
            </a:r>
          </a:p>
          <a:p>
            <a:pPr algn="just"/>
            <a:r>
              <a:rPr lang="cs-CZ" dirty="0" smtClean="0"/>
              <a:t>V symbolice v něm můžeme spatřovat znovuzrození (svlékání z kůže), život i smrt (uštknutí), posmrtnou existenci. Nese v sobě nebezpečí a určitou magičnost.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199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err="1"/>
              <a:t>Babyrádová</a:t>
            </a:r>
            <a:r>
              <a:rPr lang="cs-CZ" b="0" dirty="0"/>
              <a:t>, H. (1999). </a:t>
            </a:r>
            <a:r>
              <a:rPr lang="cs-CZ" b="0" i="1" dirty="0"/>
              <a:t>Symbol v dětském výtvarném projevu</a:t>
            </a:r>
            <a:r>
              <a:rPr lang="cs-CZ" b="0" dirty="0"/>
              <a:t>. </a:t>
            </a:r>
            <a:r>
              <a:rPr lang="cs-CZ" b="0" dirty="0" smtClean="0"/>
              <a:t>Brno</a:t>
            </a:r>
            <a:r>
              <a:rPr lang="cs-CZ" b="0" dirty="0"/>
              <a:t>: Masarykova univerzita</a:t>
            </a:r>
            <a:r>
              <a:rPr lang="cs-CZ" b="0" dirty="0" smtClean="0"/>
              <a:t>.</a:t>
            </a:r>
          </a:p>
          <a:p>
            <a:r>
              <a:rPr lang="cs-CZ" b="0" dirty="0" err="1"/>
              <a:t>Davido</a:t>
            </a:r>
            <a:r>
              <a:rPr lang="cs-CZ" b="0" dirty="0"/>
              <a:t>, R. (2008). </a:t>
            </a:r>
            <a:r>
              <a:rPr lang="cs-CZ" b="0" i="1" dirty="0"/>
              <a:t>Kresba jako nástroj poznání dítěte</a:t>
            </a:r>
            <a:r>
              <a:rPr lang="cs-CZ" b="0" dirty="0"/>
              <a:t>. (Vyd. 2., 205 s., </a:t>
            </a:r>
            <a:r>
              <a:rPr lang="cs-CZ" b="0" dirty="0" err="1"/>
              <a:t>viii</a:t>
            </a:r>
            <a:r>
              <a:rPr lang="cs-CZ" b="0" dirty="0"/>
              <a:t> s. barev. obr. </a:t>
            </a:r>
            <a:r>
              <a:rPr lang="cs-CZ" b="0" dirty="0" err="1"/>
              <a:t>příl</a:t>
            </a:r>
            <a:r>
              <a:rPr lang="cs-CZ" b="0" dirty="0"/>
              <a:t>.) Praha: Portál.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33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/>
          <a:lstStyle/>
          <a:p>
            <a:r>
              <a:rPr lang="cs-CZ" dirty="0" smtClean="0"/>
              <a:t>Archetyp vs. individualita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480"/>
              </a:spcAft>
            </a:pPr>
            <a:r>
              <a:rPr lang="cs-CZ" dirty="0" smtClean="0"/>
              <a:t>Symboly mohou mít:</a:t>
            </a:r>
          </a:p>
          <a:p>
            <a:pPr algn="just">
              <a:spcAft>
                <a:spcPts val="480"/>
              </a:spcAft>
            </a:pPr>
            <a:r>
              <a:rPr lang="cs-CZ" dirty="0" smtClean="0"/>
              <a:t>obecný archetypální význam (archetyp = v pojetí C. G. Junga se jedná o určitý projev sounáležitosti individuální duše člověka s kolektivní duší světa (</a:t>
            </a:r>
            <a:r>
              <a:rPr lang="cs-CZ" dirty="0" err="1" smtClean="0"/>
              <a:t>Babyrádová</a:t>
            </a:r>
            <a:r>
              <a:rPr lang="cs-CZ" dirty="0" smtClean="0"/>
              <a:t>, 2008)), nebo víceznačný individuální význam. </a:t>
            </a:r>
          </a:p>
          <a:p>
            <a:pPr algn="just">
              <a:spcAft>
                <a:spcPts val="480"/>
              </a:spcAft>
            </a:pPr>
            <a:endParaRPr lang="cs-CZ" dirty="0" smtClean="0"/>
          </a:p>
          <a:p>
            <a:pPr algn="just">
              <a:spcAft>
                <a:spcPts val="480"/>
              </a:spcAft>
            </a:pPr>
            <a:r>
              <a:rPr lang="cs-CZ" dirty="0" smtClean="0"/>
              <a:t>Proto je </a:t>
            </a:r>
            <a:r>
              <a:rPr lang="cs-CZ" dirty="0"/>
              <a:t>zvláště nutné </a:t>
            </a:r>
            <a:r>
              <a:rPr lang="cs-CZ" dirty="0" smtClean="0"/>
              <a:t> při výkladu symbolů vycházet z komentáře dítěte.</a:t>
            </a:r>
          </a:p>
          <a:p>
            <a:pPr algn="just">
              <a:spcAft>
                <a:spcPts val="480"/>
              </a:spcAft>
            </a:pPr>
            <a:endParaRPr lang="cs-CZ" dirty="0"/>
          </a:p>
          <a:p>
            <a:pPr algn="just">
              <a:spcAft>
                <a:spcPts val="480"/>
              </a:spcAft>
            </a:pPr>
            <a:r>
              <a:rPr lang="cs-CZ" dirty="0" smtClean="0"/>
              <a:t>Dále bližší výklad k jednotlivým symbolům.</a:t>
            </a:r>
          </a:p>
          <a:p>
            <a:pPr>
              <a:spcAft>
                <a:spcPts val="480"/>
              </a:spcAft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458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64704"/>
            <a:ext cx="525658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711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003232" cy="4373563"/>
          </a:xfrm>
        </p:spPr>
        <p:txBody>
          <a:bodyPr/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Nejfrekventovanější symbolický útvar u dětí (hlava, oči, kola,..).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V podobě slunce kruh vnímán jako asociace </a:t>
            </a:r>
            <a:r>
              <a:rPr lang="cs-CZ" i="1" dirty="0" smtClean="0"/>
              <a:t>tepla</a:t>
            </a:r>
            <a:r>
              <a:rPr lang="cs-CZ" dirty="0" smtClean="0"/>
              <a:t> a </a:t>
            </a:r>
            <a:r>
              <a:rPr lang="cs-CZ" i="1" dirty="0" smtClean="0"/>
              <a:t>světla</a:t>
            </a:r>
            <a:r>
              <a:rPr lang="cs-CZ" dirty="0" smtClean="0"/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Kruh je také symbolizací </a:t>
            </a:r>
            <a:r>
              <a:rPr lang="cs-CZ" i="1" dirty="0" smtClean="0"/>
              <a:t>koloběhu</a:t>
            </a:r>
            <a:r>
              <a:rPr lang="cs-CZ" dirty="0" smtClean="0"/>
              <a:t> veškerého dění, např. </a:t>
            </a:r>
            <a:r>
              <a:rPr lang="cs-CZ" i="1" dirty="0" smtClean="0"/>
              <a:t>času</a:t>
            </a:r>
            <a:r>
              <a:rPr lang="cs-CZ" dirty="0" smtClean="0"/>
              <a:t> i </a:t>
            </a:r>
            <a:r>
              <a:rPr lang="cs-CZ" i="1" dirty="0" smtClean="0"/>
              <a:t>běhu událostí </a:t>
            </a:r>
            <a:r>
              <a:rPr lang="cs-CZ" dirty="0" smtClean="0"/>
              <a:t>lidského života.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 smtClean="0"/>
              <a:t>Současně v něm můžeme spatřit symboliku </a:t>
            </a:r>
            <a:r>
              <a:rPr lang="cs-CZ" i="1" dirty="0" smtClean="0"/>
              <a:t>koncentrace</a:t>
            </a:r>
            <a:r>
              <a:rPr lang="cs-CZ" dirty="0" smtClean="0"/>
              <a:t> k obnovení sil, </a:t>
            </a:r>
            <a:r>
              <a:rPr lang="cs-CZ" i="1" dirty="0" smtClean="0"/>
              <a:t>pevnost</a:t>
            </a:r>
            <a:r>
              <a:rPr lang="cs-CZ" dirty="0" smtClean="0"/>
              <a:t>, </a:t>
            </a:r>
            <a:r>
              <a:rPr lang="cs-CZ" i="1" dirty="0" smtClean="0"/>
              <a:t>jistotu</a:t>
            </a:r>
            <a:r>
              <a:rPr lang="cs-CZ" dirty="0" smtClean="0"/>
              <a:t>, </a:t>
            </a:r>
            <a:r>
              <a:rPr lang="cs-CZ" i="1" dirty="0" smtClean="0"/>
              <a:t>stálost</a:t>
            </a:r>
            <a:r>
              <a:rPr lang="cs-CZ" dirty="0" smtClean="0"/>
              <a:t> a </a:t>
            </a:r>
            <a:r>
              <a:rPr lang="cs-CZ" i="1" dirty="0" smtClean="0"/>
              <a:t>neměnnost</a:t>
            </a:r>
            <a:r>
              <a:rPr lang="cs-CZ" dirty="0" smtClean="0"/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cs-CZ" dirty="0"/>
              <a:t>V religiózním významu symbol </a:t>
            </a:r>
            <a:r>
              <a:rPr lang="cs-CZ" i="1" dirty="0"/>
              <a:t>naděje</a:t>
            </a:r>
            <a:r>
              <a:rPr lang="cs-CZ" dirty="0"/>
              <a:t> a </a:t>
            </a:r>
            <a:r>
              <a:rPr lang="cs-CZ" i="1" dirty="0"/>
              <a:t>víry</a:t>
            </a:r>
            <a:r>
              <a:rPr lang="cs-CZ" dirty="0"/>
              <a:t>.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018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thumb/8/87/Christian_cross.svg/220px-Christian_cros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20955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842568"/>
            <a:ext cx="2926432" cy="2926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895132" y="1820800"/>
            <a:ext cx="2948200" cy="29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164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kříž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Střet linií, velmi dynamický symbol, nemusí být vždy vykládán duchovně.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Kříž ve tvaru T: symbol </a:t>
            </a:r>
            <a:r>
              <a:rPr lang="cs-CZ" i="1" dirty="0" smtClean="0"/>
              <a:t>figury</a:t>
            </a:r>
            <a:r>
              <a:rPr lang="cs-CZ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Rovnoramenný kříž: </a:t>
            </a:r>
            <a:r>
              <a:rPr lang="cs-CZ" i="1" dirty="0" smtClean="0"/>
              <a:t>vyváženost</a:t>
            </a:r>
            <a:r>
              <a:rPr lang="cs-CZ" dirty="0" smtClean="0"/>
              <a:t> a </a:t>
            </a:r>
            <a:r>
              <a:rPr lang="cs-CZ" i="1" dirty="0" smtClean="0"/>
              <a:t>harmonický přístup</a:t>
            </a:r>
            <a:r>
              <a:rPr lang="cs-CZ" dirty="0" smtClean="0"/>
              <a:t> ke světu.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Kříž ve tvaru + : </a:t>
            </a:r>
            <a:r>
              <a:rPr lang="cs-CZ" i="1" dirty="0" smtClean="0"/>
              <a:t>klid a pasivita</a:t>
            </a:r>
            <a:r>
              <a:rPr lang="cs-CZ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 smtClean="0"/>
              <a:t>Kříž ve tvaru X : </a:t>
            </a:r>
            <a:r>
              <a:rPr lang="cs-CZ" i="1" dirty="0" smtClean="0"/>
              <a:t>aktivita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0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3215241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1484784"/>
            <a:ext cx="347181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325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>
            <a:normAutofit/>
          </a:bodyPr>
          <a:lstStyle/>
          <a:p>
            <a:r>
              <a:rPr lang="cs-CZ" dirty="0" smtClean="0"/>
              <a:t>Čtverec a jiné kvadratické útvary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1"/>
            <a:ext cx="7620000" cy="2468488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Čtverec bývá vnímán jako symbol </a:t>
            </a:r>
            <a:r>
              <a:rPr lang="cs-CZ" i="1" dirty="0" smtClean="0"/>
              <a:t>pozemskosti</a:t>
            </a:r>
            <a:r>
              <a:rPr lang="cs-CZ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Značí touhu po </a:t>
            </a:r>
            <a:r>
              <a:rPr lang="cs-CZ" i="1" dirty="0" smtClean="0"/>
              <a:t>stabilitě</a:t>
            </a:r>
            <a:r>
              <a:rPr lang="cs-CZ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Kosočtverec je naopak symbolem </a:t>
            </a:r>
            <a:r>
              <a:rPr lang="cs-CZ" i="1" dirty="0" smtClean="0"/>
              <a:t>aktivity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81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549</TotalTime>
  <Words>797</Words>
  <Application>Microsoft Office PowerPoint</Application>
  <PresentationFormat>Předvádění na obrazovce (4:3)</PresentationFormat>
  <Paragraphs>71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Základní</vt:lpstr>
      <vt:lpstr>Vývoj dětského výtvarného projevu – 5. část</vt:lpstr>
      <vt:lpstr>Místo symbolu v morfologii dětské kresby</vt:lpstr>
      <vt:lpstr>Archetyp vs. individualita</vt:lpstr>
      <vt:lpstr>Prezentace aplikace PowerPoint</vt:lpstr>
      <vt:lpstr>kruh</vt:lpstr>
      <vt:lpstr>Prezentace aplikace PowerPoint</vt:lpstr>
      <vt:lpstr>kříž</vt:lpstr>
      <vt:lpstr>Prezentace aplikace PowerPoint</vt:lpstr>
      <vt:lpstr>Čtverec a jiné kvadratické útvary</vt:lpstr>
      <vt:lpstr>Prezentace aplikace PowerPoint</vt:lpstr>
      <vt:lpstr>spirála</vt:lpstr>
      <vt:lpstr>Prezentace aplikace PowerPoint</vt:lpstr>
      <vt:lpstr>labyrint</vt:lpstr>
      <vt:lpstr>Prezentace aplikace PowerPoint</vt:lpstr>
      <vt:lpstr>symetrie</vt:lpstr>
      <vt:lpstr>Prezentace aplikace PowerPoint</vt:lpstr>
      <vt:lpstr>Dům</vt:lpstr>
      <vt:lpstr>Prezentace aplikace PowerPoint</vt:lpstr>
      <vt:lpstr>strom</vt:lpstr>
      <vt:lpstr>Prezentace aplikace PowerPoint</vt:lpstr>
      <vt:lpstr>kůň</vt:lpstr>
      <vt:lpstr>Prezentace aplikace PowerPoint</vt:lpstr>
      <vt:lpstr>Drak </vt:lpstr>
      <vt:lpstr>Prezentace aplikace PowerPoint</vt:lpstr>
      <vt:lpstr>had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Macarátek</dc:creator>
  <cp:lastModifiedBy>Macarátek</cp:lastModifiedBy>
  <cp:revision>26</cp:revision>
  <dcterms:created xsi:type="dcterms:W3CDTF">2013-11-25T00:15:42Z</dcterms:created>
  <dcterms:modified xsi:type="dcterms:W3CDTF">2013-12-02T05:11:30Z</dcterms:modified>
</cp:coreProperties>
</file>