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975819-BDF3-4C78-89D2-E8E8AF484842}" type="datetimeFigureOut">
              <a:rPr lang="cs-CZ" smtClean="0"/>
              <a:t>23.10.2013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F1495E-46E9-466E-9631-FC617CEEB2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5143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XVIII_%D0%B2%D0%B5%D0%BA" TargetMode="External"/><Relationship Id="rId3" Type="http://schemas.openxmlformats.org/officeDocument/2006/relationships/hyperlink" Target="http://ru.wikipedia.org/wiki/%D0%91%D0%BE%D1%80%D0%BE%D0%B2%D0%B8%D0%BA%D0%BE%D0%B2%D1%81%D0%BA%D0%B8%D0%B9,_%D0%92%D0%BB%D0%B0%D0%B4%D0%B8%D0%BC%D0%B8%D1%80_%D0%9B%D1%83%D0%BA%D0%B8%D1%87" TargetMode="External"/><Relationship Id="rId7" Type="http://schemas.openxmlformats.org/officeDocument/2006/relationships/hyperlink" Target="http://ru.wikipedia.org/wiki/%D0%9B%D0%BE%D0%BF%D1%83%D1%85%D0%B8%D0%BD,_%D0%90%D0%B2%D1%80%D0%B0%D0%B0%D0%BC_%D0%A1%D1%82%D0%B5%D0%BF%D0%B0%D0%BD%D0%BE%D0%B2%D0%B8%D1%87" TargetMode="External"/><Relationship Id="rId12" Type="http://schemas.openxmlformats.org/officeDocument/2006/relationships/hyperlink" Target="http://ru.wikipedia.org/wiki/%D0%92%D0%B0%D1%81%D0%B8%D0%BB%D1%91%D0%BA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ru.wikipedia.org/w/index.php?title=%D0%9B%D0%BE%D0%BF%D1%83%D1%85%D0%B8%D0%BD,_%D0%A1%D1%82%D0%B5%D0%BF%D0%B0%D0%BD_%D0%90%D0%B2%D1%80%D0%B0%D0%B0%D0%BC%D0%BE%D0%B2%D0%B8%D1%87&amp;action=edit&amp;redlink=1" TargetMode="External"/><Relationship Id="rId11" Type="http://schemas.openxmlformats.org/officeDocument/2006/relationships/hyperlink" Target="http://ru.wikipedia.org/wiki/%D0%A0%D0%BE%D0%B6%D1%8C" TargetMode="External"/><Relationship Id="rId5" Type="http://schemas.openxmlformats.org/officeDocument/2006/relationships/hyperlink" Target="http://ru.wikipedia.org/wiki/%D0%A2%D0%BE%D0%BB%D1%81%D1%82%D0%BE%D0%B9,_%D0%A4%D1%91%D0%B4%D0%BE%D1%80_%D0%98%D0%B2%D0%B0%D0%BD%D0%BE%D0%B2%D0%B8%D1%87" TargetMode="External"/><Relationship Id="rId10" Type="http://schemas.openxmlformats.org/officeDocument/2006/relationships/hyperlink" Target="http://ru.wikipedia.org/wiki/%D0%91%D0%B5%D1%80%D1%91%D0%B7%D0%B0" TargetMode="External"/><Relationship Id="rId4" Type="http://schemas.openxmlformats.org/officeDocument/2006/relationships/hyperlink" Target="http://ru.wikipedia.org/wiki/%D0%A2%D0%BE%D0%BB%D1%81%D1%82%D1%8B%D0%B5" TargetMode="External"/><Relationship Id="rId9" Type="http://schemas.openxmlformats.org/officeDocument/2006/relationships/hyperlink" Target="http://ru.wikipedia.org/wiki/%D0%A1%D0%B5%D0%BD%D1%82%D0%B8%D0%BC%D0%B5%D0%BD%D1%82%D0%B0%D0%BB%D0%B8%D0%B7%D0%BC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1495E-46E9-466E-9631-FC617CEEB2D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13323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«</a:t>
            </a:r>
            <a:r>
              <a:rPr lang="cs-CZ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Портрет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М. И. </a:t>
            </a:r>
            <a:r>
              <a:rPr lang="cs-CZ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Лопухиной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—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один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самых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популярных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женских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портретов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кисти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Боровиковский, Владимир Лукич"/>
              </a:rPr>
              <a:t>Владимира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Боровиковский, Владимир Лукич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Боровиковский, Владимир Лукич"/>
              </a:rPr>
              <a:t>Лукича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Боровиковский, Владимир Лукич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Боровиковский, Владимир Лукич"/>
              </a:rPr>
              <a:t>Боровиковского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cs-CZ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Модель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портрете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изображена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Мария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Ивановна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Лопухина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́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(1779—1803),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представительница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графского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рода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Толстые"/>
              </a:rPr>
              <a:t>Толстых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сестра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Толстой, Фёдор Иванович"/>
              </a:rPr>
              <a:t>Фёдора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Толстой, Фёдор Иванович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Толстой, Фёдор Иванович"/>
              </a:rPr>
              <a:t>Ивановича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Толстой, Фёдор Иванович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Толстой, Фёдор Иванович"/>
              </a:rPr>
              <a:t>Толстого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жена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егермейстера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 tooltip="Лопухин, Степан Авраамович (страница отсутствует)"/>
              </a:rPr>
              <a:t>С. А. 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 tooltip="Лопухин, Степан Авраамович (страница отсутствует)"/>
              </a:rPr>
              <a:t>Лопухина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невестка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орловского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наместника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7" tooltip="Лопухин, Авраам Степанович"/>
              </a:rPr>
              <a:t>А. С.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7" tooltip="Лопухин, Авраам Степанович"/>
              </a:rPr>
              <a:t>Лопухина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Скончалась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чахотки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через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год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после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свадьбы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cs-CZ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Описание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Художник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использовал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традиционный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приём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репрезентативного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портрета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—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окружение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персонажа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предметами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атрибутами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помогающими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раскрыть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образ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Однако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Боровиковский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попытался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показать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общественный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статус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Лопухиной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а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личные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интимные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стороны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её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характера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Основной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темой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портрета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стало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гармоничное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слияние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человека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природой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характерное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эстетики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конца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8" tooltip="XVIII век"/>
              </a:rPr>
              <a:t>XVIII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8" tooltip="XVIII век"/>
              </a:rPr>
              <a:t>века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сложившейся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влиянием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9" tooltip="Сентиментализм"/>
              </a:rPr>
              <a:t>сентиментализма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слияние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художник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выражает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через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композиционно-ритмические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колористические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соотношения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Лопухина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изображена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фоне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пейзажа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многом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условного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декоративного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нём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прослеживаются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уже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типичные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черты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русского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национального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пейзажа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—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стволы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0" tooltip="Берёза"/>
              </a:rPr>
              <a:t>берёз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колосья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1" tooltip="Рожь"/>
              </a:rPr>
              <a:t>ржи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2" tooltip="Василёк"/>
              </a:rPr>
              <a:t>васильки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Пейзаж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перекликается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обликом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Лопухиной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—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изгиб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её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фигуры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вторит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склоненным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колосьям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белые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берёзы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отражаются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платье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голубые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васильки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перекликаются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шёлковым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поясом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а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нежно-лиловая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шаль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— с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поникшими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бутонами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роз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Художник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сумел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наполнить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образ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своей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модели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жизненной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достоверностью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глубиной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чувств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необычайной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поэтичностью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Этим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портретом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восхищались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только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современники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зрители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следующих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поколений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1495E-46E9-466E-9631-FC617CEEB2D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9722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22688-65B7-4A06-B0DB-4F33979AF83A}" type="datetimeFigureOut">
              <a:rPr lang="cs-CZ" smtClean="0"/>
              <a:t>23.10.2013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3A50-8333-4E45-91D8-EE041A95D4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8123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22688-65B7-4A06-B0DB-4F33979AF83A}" type="datetimeFigureOut">
              <a:rPr lang="cs-CZ" smtClean="0"/>
              <a:t>23.10.2013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3A50-8333-4E45-91D8-EE041A95D4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550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22688-65B7-4A06-B0DB-4F33979AF83A}" type="datetimeFigureOut">
              <a:rPr lang="cs-CZ" smtClean="0"/>
              <a:t>23.10.2013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3A50-8333-4E45-91D8-EE041A95D4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8674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22688-65B7-4A06-B0DB-4F33979AF83A}" type="datetimeFigureOut">
              <a:rPr lang="cs-CZ" smtClean="0"/>
              <a:t>23.10.2013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3A50-8333-4E45-91D8-EE041A95D4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487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22688-65B7-4A06-B0DB-4F33979AF83A}" type="datetimeFigureOut">
              <a:rPr lang="cs-CZ" smtClean="0"/>
              <a:t>23.10.2013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3A50-8333-4E45-91D8-EE041A95D4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5874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22688-65B7-4A06-B0DB-4F33979AF83A}" type="datetimeFigureOut">
              <a:rPr lang="cs-CZ" smtClean="0"/>
              <a:t>23.10.2013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3A50-8333-4E45-91D8-EE041A95D4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5032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22688-65B7-4A06-B0DB-4F33979AF83A}" type="datetimeFigureOut">
              <a:rPr lang="cs-CZ" smtClean="0"/>
              <a:t>23.10.2013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3A50-8333-4E45-91D8-EE041A95D4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964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22688-65B7-4A06-B0DB-4F33979AF83A}" type="datetimeFigureOut">
              <a:rPr lang="cs-CZ" smtClean="0"/>
              <a:t>23.10.2013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3A50-8333-4E45-91D8-EE041A95D4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8400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22688-65B7-4A06-B0DB-4F33979AF83A}" type="datetimeFigureOut">
              <a:rPr lang="cs-CZ" smtClean="0"/>
              <a:t>23.10.2013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3A50-8333-4E45-91D8-EE041A95D4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4910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22688-65B7-4A06-B0DB-4F33979AF83A}" type="datetimeFigureOut">
              <a:rPr lang="cs-CZ" smtClean="0"/>
              <a:t>23.10.2013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3A50-8333-4E45-91D8-EE041A95D4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106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22688-65B7-4A06-B0DB-4F33979AF83A}" type="datetimeFigureOut">
              <a:rPr lang="cs-CZ" smtClean="0"/>
              <a:t>23.10.2013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3A50-8333-4E45-91D8-EE041A95D4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543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22688-65B7-4A06-B0DB-4F33979AF83A}" type="datetimeFigureOut">
              <a:rPr lang="cs-CZ" smtClean="0"/>
              <a:t>23.10.2013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73A50-8333-4E45-91D8-EE041A95D4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3900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Сентиментализм в России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л</a:t>
            </a:r>
            <a:r>
              <a:rPr lang="ru-RU" dirty="0" smtClean="0"/>
              <a:t>итературное течение, отражающее мир с позиции чувства (не разума)</a:t>
            </a:r>
          </a:p>
          <a:p>
            <a:r>
              <a:rPr lang="ru-RU" dirty="0" smtClean="0"/>
              <a:t>вторая </a:t>
            </a:r>
            <a:r>
              <a:rPr lang="ru-RU" dirty="0" smtClean="0"/>
              <a:t>половина 18 в., начало 19 в. (появился в 60-70 гг. .......... Века)</a:t>
            </a:r>
          </a:p>
          <a:p>
            <a:r>
              <a:rPr lang="ru-RU" dirty="0" smtClean="0"/>
              <a:t>от англ. «</a:t>
            </a:r>
            <a:r>
              <a:rPr lang="cs-CZ" dirty="0" err="1" smtClean="0"/>
              <a:t>sentimental</a:t>
            </a:r>
            <a:r>
              <a:rPr lang="ru-RU" dirty="0" smtClean="0"/>
              <a:t>» - чувствительный, фр. «</a:t>
            </a:r>
            <a:r>
              <a:rPr lang="cs-CZ" dirty="0" smtClean="0"/>
              <a:t>sentiment</a:t>
            </a:r>
            <a:r>
              <a:rPr lang="ru-RU" dirty="0" smtClean="0"/>
              <a:t>» – чувство</a:t>
            </a:r>
          </a:p>
          <a:p>
            <a:r>
              <a:rPr lang="ru-RU" dirty="0" smtClean="0"/>
              <a:t>Центральная эстетическая категория = ..........</a:t>
            </a:r>
          </a:p>
          <a:p>
            <a:r>
              <a:rPr lang="ru-RU" dirty="0" smtClean="0"/>
              <a:t>Сентименталисты противопоставляют (что-чему?)</a:t>
            </a:r>
          </a:p>
          <a:p>
            <a:pPr marL="0" indent="0">
              <a:buNone/>
            </a:pPr>
            <a:r>
              <a:rPr lang="ru-RU" dirty="0" smtClean="0"/>
              <a:t>........................................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8590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467544" y="476672"/>
            <a:ext cx="3672408" cy="1554187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Владимир Боровиковский</a:t>
            </a:r>
          </a:p>
          <a:p>
            <a:r>
              <a:rPr lang="ru-RU" i="1" dirty="0" smtClean="0"/>
              <a:t>Портрет Марии Лопухиной</a:t>
            </a:r>
          </a:p>
          <a:p>
            <a:r>
              <a:rPr lang="ru-RU" dirty="0" smtClean="0"/>
              <a:t>(1797)</a:t>
            </a:r>
            <a:endParaRPr lang="cs-CZ" dirty="0"/>
          </a:p>
        </p:txBody>
      </p:sp>
      <p:pic>
        <p:nvPicPr>
          <p:cNvPr id="9" name="Zástupný symbol pro obsah 8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824" y="2174875"/>
            <a:ext cx="3106939" cy="3951288"/>
          </a:xfrm>
        </p:spPr>
      </p:pic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4932040" y="332656"/>
            <a:ext cx="3754760" cy="1698203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Иван </a:t>
            </a:r>
            <a:r>
              <a:rPr lang="ru-RU" dirty="0" smtClean="0"/>
              <a:t>Вишняков</a:t>
            </a:r>
          </a:p>
          <a:p>
            <a:r>
              <a:rPr lang="ru-RU" i="1" dirty="0" smtClean="0"/>
              <a:t>Портрет </a:t>
            </a:r>
            <a:r>
              <a:rPr lang="ru-RU" i="1" dirty="0"/>
              <a:t>Сарры Элеоноры </a:t>
            </a:r>
            <a:r>
              <a:rPr lang="ru-RU" i="1" dirty="0" smtClean="0"/>
              <a:t>Фермор</a:t>
            </a:r>
            <a:endParaRPr lang="ru-RU" dirty="0" smtClean="0"/>
          </a:p>
          <a:p>
            <a:r>
              <a:rPr lang="ru-RU" dirty="0" smtClean="0"/>
              <a:t>(ок</a:t>
            </a:r>
            <a:r>
              <a:rPr lang="ru-RU" dirty="0"/>
              <a:t>. </a:t>
            </a:r>
            <a:r>
              <a:rPr lang="ru-RU" dirty="0" smtClean="0"/>
              <a:t>1750)</a:t>
            </a:r>
            <a:endParaRPr lang="cs-CZ" dirty="0"/>
          </a:p>
        </p:txBody>
      </p:sp>
      <p:pic>
        <p:nvPicPr>
          <p:cNvPr id="10" name="Zástupný symbol pro obsah 9"/>
          <p:cNvPicPr>
            <a:picLocks noGrp="1" noChangeAspect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9177" y="2174875"/>
            <a:ext cx="3233470" cy="3951288"/>
          </a:xfrm>
        </p:spPr>
      </p:pic>
    </p:spTree>
    <p:extLst>
      <p:ext uri="{BB962C8B-B14F-4D97-AF65-F5344CB8AC3E}">
        <p14:creationId xmlns:p14="http://schemas.microsoft.com/office/powerpoint/2010/main" val="261556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Черты сентиментализма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В</a:t>
            </a:r>
            <a:r>
              <a:rPr lang="ru-RU" dirty="0" smtClean="0"/>
              <a:t>нимание к душевному состоянию личности</a:t>
            </a:r>
          </a:p>
          <a:p>
            <a:r>
              <a:rPr lang="ru-RU" dirty="0" smtClean="0"/>
              <a:t>Субъективный подход к миру</a:t>
            </a:r>
          </a:p>
          <a:p>
            <a:r>
              <a:rPr lang="ru-RU" dirty="0" smtClean="0"/>
              <a:t>Обращение к переживаниям простого, незнатного человека </a:t>
            </a:r>
            <a:r>
              <a:rPr lang="ru-RU" i="1" dirty="0" smtClean="0"/>
              <a:t>(«Ибо и крестянки любить умеют» </a:t>
            </a:r>
          </a:p>
          <a:p>
            <a:pPr marL="0" indent="0">
              <a:buNone/>
            </a:pPr>
            <a:r>
              <a:rPr lang="ru-RU" i="1" dirty="0" smtClean="0"/>
              <a:t>............... </a:t>
            </a:r>
            <a:r>
              <a:rPr lang="ru-RU" b="1" dirty="0" smtClean="0"/>
              <a:t>= новые герои</a:t>
            </a:r>
            <a:endParaRPr lang="cs-CZ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Культ чувства</a:t>
            </a:r>
          </a:p>
          <a:p>
            <a:r>
              <a:rPr lang="ru-RU" dirty="0" smtClean="0"/>
              <a:t>Культ природы</a:t>
            </a:r>
          </a:p>
          <a:p>
            <a:r>
              <a:rPr lang="ru-RU" dirty="0" smtClean="0"/>
              <a:t>Культ неиспорченности, нравственной чистоты</a:t>
            </a:r>
          </a:p>
          <a:p>
            <a:r>
              <a:rPr lang="ru-RU" dirty="0" smtClean="0"/>
              <a:t>Деревня – Город</a:t>
            </a:r>
          </a:p>
          <a:p>
            <a:r>
              <a:rPr lang="ru-RU" dirty="0" smtClean="0"/>
              <a:t>Введение разговорных форм в литературный язык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7062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Жанры сентиментализма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412777"/>
            <a:ext cx="7715200" cy="4752528"/>
          </a:xfrm>
        </p:spPr>
        <p:txBody>
          <a:bodyPr>
            <a:normAutofit/>
          </a:bodyPr>
          <a:lstStyle/>
          <a:p>
            <a:r>
              <a:rPr lang="ru-RU" dirty="0" smtClean="0"/>
              <a:t>Сентиментальная повесть</a:t>
            </a:r>
          </a:p>
          <a:p>
            <a:r>
              <a:rPr lang="ru-RU" dirty="0" smtClean="0"/>
              <a:t>Письма (эпистолярный жанр)</a:t>
            </a:r>
          </a:p>
          <a:p>
            <a:r>
              <a:rPr lang="ru-RU" dirty="0" smtClean="0"/>
              <a:t>Путешествия (путевые очерки, записки)</a:t>
            </a:r>
          </a:p>
          <a:p>
            <a:r>
              <a:rPr lang="ru-RU" dirty="0" smtClean="0"/>
              <a:t>Мемуары</a:t>
            </a:r>
          </a:p>
          <a:p>
            <a:r>
              <a:rPr lang="ru-RU" dirty="0" smtClean="0"/>
              <a:t>Дневник</a:t>
            </a:r>
          </a:p>
          <a:p>
            <a:endParaRPr lang="ru-RU" dirty="0" smtClean="0"/>
          </a:p>
          <a:p>
            <a:r>
              <a:rPr lang="ru-RU" i="1" dirty="0" smtClean="0"/>
              <a:t>Бедная Лиза </a:t>
            </a:r>
            <a:r>
              <a:rPr lang="ru-RU" dirty="0" smtClean="0"/>
              <a:t>(Николая Михайловича К..............) 1792</a:t>
            </a:r>
          </a:p>
          <a:p>
            <a:r>
              <a:rPr lang="ru-RU" i="1" dirty="0" smtClean="0"/>
              <a:t>Путешествие из Петербурга в Москву </a:t>
            </a:r>
            <a:r>
              <a:rPr lang="ru-RU" dirty="0" smtClean="0"/>
              <a:t>(Александра Николаевича Р................... 1790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08248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169</Words>
  <Application>Microsoft Office PowerPoint</Application>
  <PresentationFormat>Předvádění na obrazovce (4:3)</PresentationFormat>
  <Paragraphs>40</Paragraphs>
  <Slides>4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Сентиментализм в России</vt:lpstr>
      <vt:lpstr>Prezentace aplikace PowerPoint</vt:lpstr>
      <vt:lpstr>Черты сентиментализма</vt:lpstr>
      <vt:lpstr>Жанры сентиментализма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Сентиментализм в России</dc:title>
  <dc:creator>Malenova</dc:creator>
  <cp:lastModifiedBy>Malenova</cp:lastModifiedBy>
  <cp:revision>6</cp:revision>
  <dcterms:created xsi:type="dcterms:W3CDTF">2013-10-23T11:13:44Z</dcterms:created>
  <dcterms:modified xsi:type="dcterms:W3CDTF">2013-10-23T12:24:52Z</dcterms:modified>
</cp:coreProperties>
</file>