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64" r:id="rId3"/>
    <p:sldId id="265" r:id="rId4"/>
    <p:sldId id="257" r:id="rId5"/>
    <p:sldId id="267" r:id="rId6"/>
    <p:sldId id="258" r:id="rId7"/>
    <p:sldId id="260" r:id="rId8"/>
    <p:sldId id="261" r:id="rId9"/>
    <p:sldId id="268" r:id="rId10"/>
    <p:sldId id="269" r:id="rId11"/>
    <p:sldId id="270" r:id="rId12"/>
    <p:sldId id="271" r:id="rId13"/>
    <p:sldId id="272" r:id="rId14"/>
    <p:sldId id="273" r:id="rId15"/>
    <p:sldId id="259" r:id="rId16"/>
    <p:sldId id="263" r:id="rId17"/>
    <p:sldId id="262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cs-CZ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i="1" dirty="0">
                <a:latin typeface="Calibri"/>
                <a:cs typeface="Calibri"/>
              </a:rPr>
              <a:t>Повести покойного Ивана Петровича Белкина</a:t>
            </a:r>
            <a:endParaRPr lang="en-US" sz="36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Александр </a:t>
            </a:r>
            <a:r>
              <a:rPr lang="ru-RU" dirty="0" smtClean="0">
                <a:latin typeface="Calibri"/>
                <a:cs typeface="Calibri"/>
              </a:rPr>
              <a:t>Сергеевич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Пушкин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25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«Выстрел»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Calibri"/>
                <a:cs typeface="Calibri"/>
              </a:rPr>
              <a:t>Повествование ведётся от лица свидетеля </a:t>
            </a:r>
            <a:r>
              <a:rPr lang="ru-RU" dirty="0" smtClean="0">
                <a:latin typeface="Calibri"/>
                <a:cs typeface="Calibri"/>
              </a:rPr>
              <a:t>событий</a:t>
            </a:r>
            <a:r>
              <a:rPr lang="cs-CZ" dirty="0" smtClean="0">
                <a:latin typeface="Calibri"/>
                <a:cs typeface="Calibri"/>
              </a:rPr>
              <a:t> –</a:t>
            </a:r>
            <a:r>
              <a:rPr lang="ru-RU" dirty="0" smtClean="0">
                <a:latin typeface="Calibri"/>
                <a:cs typeface="Calibri"/>
              </a:rPr>
              <a:t> он армейский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офицер, </a:t>
            </a:r>
            <a:r>
              <a:rPr lang="ru-RU" dirty="0">
                <a:latin typeface="Calibri"/>
                <a:cs typeface="Calibri"/>
              </a:rPr>
              <a:t>который</a:t>
            </a:r>
            <a:r>
              <a:rPr lang="cs-CZ" dirty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познакомился с </a:t>
            </a:r>
            <a:r>
              <a:rPr lang="ru-RU" dirty="0">
                <a:latin typeface="Calibri"/>
                <a:cs typeface="Calibri"/>
              </a:rPr>
              <a:t>Сильвио.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cs-CZ" dirty="0">
                <a:latin typeface="Calibri"/>
                <a:cs typeface="Calibri"/>
              </a:rPr>
              <a:t>P</a:t>
            </a:r>
            <a:r>
              <a:rPr lang="ru-RU" dirty="0" err="1" smtClean="0">
                <a:latin typeface="Calibri"/>
                <a:cs typeface="Calibri"/>
              </a:rPr>
              <a:t>ассказывается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b="1" dirty="0">
                <a:latin typeface="Calibri"/>
                <a:cs typeface="Calibri"/>
              </a:rPr>
              <a:t>о чести и милосердии</a:t>
            </a:r>
            <a:r>
              <a:rPr lang="ru-RU" dirty="0">
                <a:latin typeface="Calibri"/>
                <a:cs typeface="Calibri"/>
              </a:rPr>
              <a:t>, проявленной офицером Сильвио по отношению к другому офицеру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вызвавшем </a:t>
            </a:r>
            <a:r>
              <a:rPr lang="ru-RU" dirty="0">
                <a:latin typeface="Calibri"/>
                <a:cs typeface="Calibri"/>
              </a:rPr>
              <a:t>его на дуэль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Сильвио был очень </a:t>
            </a:r>
            <a:r>
              <a:rPr lang="ru-RU" dirty="0" smtClean="0">
                <a:latin typeface="Calibri"/>
                <a:cs typeface="Calibri"/>
              </a:rPr>
              <a:t>хорош </a:t>
            </a:r>
            <a:r>
              <a:rPr lang="ru-RU" dirty="0">
                <a:latin typeface="Calibri"/>
                <a:cs typeface="Calibri"/>
              </a:rPr>
              <a:t>в стрельбе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Еще </a:t>
            </a:r>
            <a:r>
              <a:rPr lang="ru-RU" dirty="0">
                <a:latin typeface="Calibri"/>
                <a:cs typeface="Calibri"/>
              </a:rPr>
              <a:t>во времена его молодости он повздорил с молодым офицером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затем получил </a:t>
            </a:r>
            <a:r>
              <a:rPr lang="ru-RU" dirty="0">
                <a:latin typeface="Calibri"/>
                <a:cs typeface="Calibri"/>
              </a:rPr>
              <a:t>от него </a:t>
            </a:r>
            <a:r>
              <a:rPr lang="ru-RU" dirty="0" smtClean="0">
                <a:latin typeface="Calibri"/>
                <a:cs typeface="Calibri"/>
              </a:rPr>
              <a:t>пощечину</a:t>
            </a:r>
            <a:r>
              <a:rPr lang="cs-CZ" dirty="0" smtClean="0">
                <a:latin typeface="Calibri"/>
                <a:cs typeface="Calibri"/>
              </a:rPr>
              <a:t> (pohlavek)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На </a:t>
            </a:r>
            <a:r>
              <a:rPr lang="ru-RU" dirty="0">
                <a:latin typeface="Calibri"/>
                <a:cs typeface="Calibri"/>
              </a:rPr>
              <a:t>следующее утро состоялась </a:t>
            </a:r>
            <a:r>
              <a:rPr lang="ru-RU" dirty="0" smtClean="0">
                <a:latin typeface="Calibri"/>
                <a:cs typeface="Calibri"/>
              </a:rPr>
              <a:t>дуэль.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Офицеру </a:t>
            </a:r>
            <a:r>
              <a:rPr lang="ru-RU" dirty="0">
                <a:latin typeface="Calibri"/>
                <a:cs typeface="Calibri"/>
              </a:rPr>
              <a:t>было все равно-умрет он или останется в </a:t>
            </a:r>
            <a:r>
              <a:rPr lang="ru-RU" dirty="0" smtClean="0">
                <a:latin typeface="Calibri"/>
                <a:cs typeface="Calibri"/>
              </a:rPr>
              <a:t>живых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-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ему </a:t>
            </a:r>
            <a:r>
              <a:rPr lang="ru-RU" dirty="0">
                <a:latin typeface="Calibri"/>
                <a:cs typeface="Calibri"/>
              </a:rPr>
              <a:t>было нечего </a:t>
            </a:r>
            <a:r>
              <a:rPr lang="ru-RU" dirty="0" smtClean="0">
                <a:latin typeface="Calibri"/>
                <a:cs typeface="Calibri"/>
              </a:rPr>
              <a:t>терять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ru-RU" dirty="0">
                <a:latin typeface="Calibri"/>
                <a:cs typeface="Calibri"/>
              </a:rPr>
              <a:t>Офицер стрелял </a:t>
            </a:r>
            <a:r>
              <a:rPr lang="ru-RU" dirty="0" smtClean="0">
                <a:latin typeface="Calibri"/>
                <a:cs typeface="Calibri"/>
              </a:rPr>
              <a:t>первым,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и </a:t>
            </a:r>
            <a:r>
              <a:rPr lang="ru-RU" dirty="0">
                <a:latin typeface="Calibri"/>
                <a:cs typeface="Calibri"/>
              </a:rPr>
              <a:t>прострелил Сильвио </a:t>
            </a:r>
            <a:r>
              <a:rPr lang="ru-RU" dirty="0" smtClean="0">
                <a:latin typeface="Calibri"/>
                <a:cs typeface="Calibri"/>
              </a:rPr>
              <a:t>фуражку</a:t>
            </a:r>
            <a:r>
              <a:rPr lang="cs-CZ" dirty="0" smtClean="0">
                <a:latin typeface="Calibri"/>
                <a:cs typeface="Calibri"/>
              </a:rPr>
              <a:t> (</a:t>
            </a:r>
            <a:r>
              <a:rPr lang="cs-CZ" dirty="0">
                <a:latin typeface="Calibri"/>
                <a:cs typeface="Calibri"/>
              </a:rPr>
              <a:t>čepici</a:t>
            </a:r>
            <a:r>
              <a:rPr lang="cs-CZ" dirty="0" smtClean="0">
                <a:latin typeface="Calibri"/>
                <a:cs typeface="Calibri"/>
              </a:rPr>
              <a:t>)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Однако </a:t>
            </a:r>
            <a:r>
              <a:rPr lang="ru-RU" dirty="0">
                <a:latin typeface="Calibri"/>
                <a:cs typeface="Calibri"/>
              </a:rPr>
              <a:t>Сильвио решил не </a:t>
            </a:r>
            <a:r>
              <a:rPr lang="ru-RU" dirty="0" smtClean="0">
                <a:latin typeface="Calibri"/>
                <a:cs typeface="Calibri"/>
              </a:rPr>
              <a:t>стрелять.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С </a:t>
            </a:r>
            <a:r>
              <a:rPr lang="ru-RU" dirty="0">
                <a:latin typeface="Calibri"/>
                <a:cs typeface="Calibri"/>
              </a:rPr>
              <a:t>тех пор прошло много лет. Когда Сильвио </a:t>
            </a:r>
            <a:r>
              <a:rPr lang="ru-RU" dirty="0" smtClean="0">
                <a:latin typeface="Calibri"/>
                <a:cs typeface="Calibri"/>
              </a:rPr>
              <a:t>узнал,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что </a:t>
            </a:r>
            <a:r>
              <a:rPr lang="ru-RU" dirty="0">
                <a:latin typeface="Calibri"/>
                <a:cs typeface="Calibri"/>
              </a:rPr>
              <a:t>офицер женится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он </a:t>
            </a:r>
            <a:r>
              <a:rPr lang="ru-RU" dirty="0">
                <a:latin typeface="Calibri"/>
                <a:cs typeface="Calibri"/>
              </a:rPr>
              <a:t>решил использовать тот выстрел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отомстить.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Наконец </a:t>
            </a:r>
            <a:r>
              <a:rPr lang="ru-RU" dirty="0">
                <a:latin typeface="Calibri"/>
                <a:cs typeface="Calibri"/>
              </a:rPr>
              <a:t>он увидел страх в глазах своего давнего врага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Но </a:t>
            </a:r>
            <a:r>
              <a:rPr lang="ru-RU" dirty="0">
                <a:latin typeface="Calibri"/>
                <a:cs typeface="Calibri"/>
              </a:rPr>
              <a:t>Сильвио был вовсе не бездушным-он простил офицера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Сильвио </a:t>
            </a:r>
            <a:r>
              <a:rPr lang="ru-RU" dirty="0">
                <a:latin typeface="Calibri"/>
                <a:cs typeface="Calibri"/>
              </a:rPr>
              <a:t>был человеком честным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смелым и своенравным</a:t>
            </a:r>
            <a:r>
              <a:rPr lang="ru-RU" dirty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536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libri"/>
                <a:cs typeface="Calibri"/>
              </a:rPr>
              <a:t>«</a:t>
            </a:r>
            <a:r>
              <a:rPr lang="ru-RU" dirty="0">
                <a:latin typeface="Calibri"/>
                <a:cs typeface="Calibri"/>
              </a:rPr>
              <a:t>Метель»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Calibri"/>
                <a:cs typeface="Calibri"/>
              </a:rPr>
              <a:t>Девушка </a:t>
            </a:r>
            <a:r>
              <a:rPr lang="ru-RU" dirty="0" smtClean="0">
                <a:latin typeface="Calibri"/>
                <a:cs typeface="Calibri"/>
              </a:rPr>
              <a:t>полюбила </a:t>
            </a:r>
            <a:r>
              <a:rPr lang="ru-RU" dirty="0">
                <a:latin typeface="Calibri"/>
                <a:cs typeface="Calibri"/>
              </a:rPr>
              <a:t>молодого человека, но ее родители были </a:t>
            </a:r>
            <a:r>
              <a:rPr lang="ru-RU" dirty="0" smtClean="0">
                <a:latin typeface="Calibri"/>
                <a:cs typeface="Calibri"/>
              </a:rPr>
              <a:t>против </a:t>
            </a:r>
            <a:r>
              <a:rPr lang="ru-RU" dirty="0">
                <a:latin typeface="Calibri"/>
                <a:cs typeface="Calibri"/>
              </a:rPr>
              <a:t>их отношений и поэтому они решили сбежать и тайно </a:t>
            </a:r>
            <a:r>
              <a:rPr lang="ru-RU" dirty="0" smtClean="0">
                <a:latin typeface="Calibri"/>
                <a:cs typeface="Calibri"/>
              </a:rPr>
              <a:t>венчаться</a:t>
            </a:r>
            <a:r>
              <a:rPr lang="cs-CZ" dirty="0" smtClean="0">
                <a:latin typeface="Calibri"/>
                <a:cs typeface="Calibri"/>
              </a:rPr>
              <a:t> (vzít se)</a:t>
            </a:r>
            <a:r>
              <a:rPr lang="ru-RU" dirty="0" smtClean="0">
                <a:latin typeface="Calibri"/>
                <a:cs typeface="Calibri"/>
              </a:rPr>
              <a:t>. </a:t>
            </a:r>
            <a:r>
              <a:rPr lang="ru-RU" dirty="0">
                <a:latin typeface="Calibri"/>
                <a:cs typeface="Calibri"/>
              </a:rPr>
              <a:t>Она прибыла в церковь первой, а потом зашел молодой человек и их обвенчали, но когда она увидела лицо жениха, это оказался не тот, кого она любила. Ее настоящая любовь попала в метель и он не добрался до церкви в которой происходило венчание. </a:t>
            </a:r>
          </a:p>
          <a:p>
            <a:r>
              <a:rPr lang="ru-RU" dirty="0">
                <a:latin typeface="Calibri"/>
                <a:cs typeface="Calibri"/>
              </a:rPr>
              <a:t>Девушка подумала, что любимый ее бросил и отправилась домой. Их венчание не состоялось. </a:t>
            </a:r>
          </a:p>
          <a:p>
            <a:r>
              <a:rPr lang="ru-RU" dirty="0">
                <a:latin typeface="Calibri"/>
                <a:cs typeface="Calibri"/>
              </a:rPr>
              <a:t>А потом, много лет спустя, эта девушка, (уже взрослая женщина), встречает того с кем она </a:t>
            </a:r>
            <a:r>
              <a:rPr lang="ru-RU" dirty="0" smtClean="0">
                <a:latin typeface="Calibri"/>
                <a:cs typeface="Calibri"/>
              </a:rPr>
              <a:t>обвенчалась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uk-UA" dirty="0">
                <a:latin typeface="Calibri"/>
                <a:cs typeface="Calibri"/>
              </a:rPr>
              <a:t>и влюбилась в него</a:t>
            </a:r>
            <a:r>
              <a:rPr lang="ru-RU" dirty="0" smtClean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52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 «Гробовщик»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Calibri"/>
                <a:cs typeface="Calibri"/>
              </a:rPr>
              <a:t>Гробовщик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err="1">
                <a:latin typeface="Calibri"/>
                <a:cs typeface="Calibri"/>
              </a:rPr>
              <a:t>Адриян</a:t>
            </a:r>
            <a:r>
              <a:rPr lang="ru-RU" dirty="0">
                <a:latin typeface="Calibri"/>
                <a:cs typeface="Calibri"/>
              </a:rPr>
              <a:t> Прохоров после похода в гости к своему соседу, пришёл домой сильно пьяный, с единственной мыслью, о том, что его труд не хуже другого и что на </a:t>
            </a:r>
            <a:r>
              <a:rPr lang="ru-RU" dirty="0" smtClean="0">
                <a:latin typeface="Calibri"/>
                <a:cs typeface="Calibri"/>
              </a:rPr>
              <a:t>новоселье</a:t>
            </a:r>
            <a:r>
              <a:rPr lang="cs-CZ" dirty="0" smtClean="0">
                <a:latin typeface="Calibri"/>
                <a:cs typeface="Calibri"/>
              </a:rPr>
              <a:t> (kolaudace)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он приглашает всех тех кого он похоронил.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 smtClean="0">
                <a:latin typeface="Calibri"/>
                <a:cs typeface="Calibri"/>
              </a:rPr>
              <a:t>На </a:t>
            </a:r>
            <a:r>
              <a:rPr lang="ru-RU" dirty="0">
                <a:latin typeface="Calibri"/>
                <a:cs typeface="Calibri"/>
              </a:rPr>
              <a:t>следующий вечер к нему приходят все эти мертвецы, с поздравлениями и разговорами, гробовщик разумеется в ужасе и ...просыпается. Всё это было просто сон. </a:t>
            </a: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878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latin typeface="Calibri"/>
                <a:cs typeface="Calibri"/>
              </a:rPr>
              <a:t>«Станционный смотритель»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Calibri"/>
                <a:cs typeface="Calibri"/>
              </a:rPr>
              <a:t>Повествователь проезжает через небольшую станцию. На станции Дуня, красавица дочь </a:t>
            </a:r>
            <a:r>
              <a:rPr lang="ru-RU" dirty="0" smtClean="0">
                <a:latin typeface="Calibri"/>
                <a:cs typeface="Calibri"/>
              </a:rPr>
              <a:t>смотрителя</a:t>
            </a:r>
            <a:r>
              <a:rPr lang="cs-CZ" dirty="0">
                <a:latin typeface="Calibri"/>
                <a:cs typeface="Calibri"/>
              </a:rPr>
              <a:t>.</a:t>
            </a:r>
            <a:r>
              <a:rPr lang="ru-RU" dirty="0">
                <a:latin typeface="Calibri"/>
                <a:cs typeface="Calibri"/>
              </a:rPr>
              <a:t> </a:t>
            </a:r>
          </a:p>
          <a:p>
            <a:r>
              <a:rPr lang="ru-RU" dirty="0">
                <a:latin typeface="Calibri"/>
                <a:cs typeface="Calibri"/>
              </a:rPr>
              <a:t>Через несколько лет повествователь снова попадает на ту же станцию. Смотритель н</a:t>
            </a:r>
            <a:r>
              <a:rPr lang="ru-RU" dirty="0" smtClean="0">
                <a:latin typeface="Calibri"/>
                <a:cs typeface="Calibri"/>
              </a:rPr>
              <a:t>а </a:t>
            </a:r>
            <a:r>
              <a:rPr lang="ru-RU" dirty="0">
                <a:latin typeface="Calibri"/>
                <a:cs typeface="Calibri"/>
              </a:rPr>
              <a:t>вопросы о дочери не отвечает, но позже рассказывает, что несколько лет назад молодой гусар провел несколько дней на станции, </a:t>
            </a:r>
            <a:r>
              <a:rPr lang="ru-RU" dirty="0" smtClean="0">
                <a:latin typeface="Calibri"/>
                <a:cs typeface="Calibri"/>
              </a:rPr>
              <a:t>притворяясь</a:t>
            </a:r>
            <a:r>
              <a:rPr lang="cs-CZ" dirty="0" smtClean="0">
                <a:latin typeface="Calibri"/>
                <a:cs typeface="Calibri"/>
              </a:rPr>
              <a:t> (předstírat)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больным и подкупив лекаря. Выздоровев, </a:t>
            </a:r>
            <a:r>
              <a:rPr lang="ru-RU" dirty="0" smtClean="0">
                <a:latin typeface="Calibri"/>
                <a:cs typeface="Calibri"/>
              </a:rPr>
              <a:t>Минский </a:t>
            </a:r>
            <a:r>
              <a:rPr lang="ru-RU" dirty="0">
                <a:latin typeface="Calibri"/>
                <a:cs typeface="Calibri"/>
              </a:rPr>
              <a:t>собирается в дорогу, вызывается подвести Дуню и увозит ее с собой. Потеряв дочь, он отправляется искать Дуню. Минский отказывается отдать </a:t>
            </a:r>
            <a:r>
              <a:rPr lang="ru-RU" dirty="0" smtClean="0">
                <a:latin typeface="Calibri"/>
                <a:cs typeface="Calibri"/>
              </a:rPr>
              <a:t>девушку. </a:t>
            </a:r>
            <a:r>
              <a:rPr lang="ru-RU" dirty="0">
                <a:latin typeface="Calibri"/>
                <a:cs typeface="Calibri"/>
              </a:rPr>
              <a:t>Смотритель больше уже не пытается искать дочь. 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 smtClean="0">
                <a:latin typeface="Calibri"/>
                <a:cs typeface="Calibri"/>
              </a:rPr>
              <a:t>Когда </a:t>
            </a:r>
            <a:r>
              <a:rPr lang="ru-RU" dirty="0">
                <a:latin typeface="Calibri"/>
                <a:cs typeface="Calibri"/>
              </a:rPr>
              <a:t>она вернулась домой, отец был </a:t>
            </a:r>
            <a:r>
              <a:rPr lang="ru-RU" dirty="0" smtClean="0">
                <a:latin typeface="Calibri"/>
                <a:cs typeface="Calibri"/>
              </a:rPr>
              <a:t>мертв. </a:t>
            </a:r>
            <a:r>
              <a:rPr lang="ru-RU" dirty="0">
                <a:latin typeface="Calibri"/>
                <a:cs typeface="Calibri"/>
              </a:rPr>
              <a:t>На </a:t>
            </a:r>
            <a:r>
              <a:rPr lang="ru-RU" dirty="0" smtClean="0">
                <a:latin typeface="Calibri"/>
                <a:cs typeface="Calibri"/>
              </a:rPr>
              <a:t>сельском </a:t>
            </a:r>
            <a:r>
              <a:rPr lang="ru-RU" dirty="0">
                <a:latin typeface="Calibri"/>
                <a:cs typeface="Calibri"/>
              </a:rPr>
              <a:t>кладбище она молча легла на могилу </a:t>
            </a:r>
            <a:r>
              <a:rPr lang="ru-RU" dirty="0" smtClean="0">
                <a:latin typeface="Calibri"/>
                <a:cs typeface="Calibri"/>
              </a:rPr>
              <a:t>отца. </a:t>
            </a:r>
            <a:r>
              <a:rPr lang="ru-RU" dirty="0">
                <a:latin typeface="Calibri"/>
                <a:cs typeface="Calibri"/>
              </a:rPr>
              <a:t>Это народный обычай последнего </a:t>
            </a:r>
            <a:r>
              <a:rPr lang="ru-RU" dirty="0" smtClean="0">
                <a:latin typeface="Calibri"/>
                <a:cs typeface="Calibri"/>
              </a:rPr>
              <a:t>прощания. </a:t>
            </a:r>
            <a:r>
              <a:rPr lang="ru-RU" dirty="0">
                <a:latin typeface="Calibri"/>
                <a:cs typeface="Calibri"/>
              </a:rPr>
              <a:t>И мы ощущаем простое величие ее искреннего горя и раскаяния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И тут мы с помощью Пушкина </a:t>
            </a:r>
            <a:r>
              <a:rPr lang="ru-RU" dirty="0" smtClean="0">
                <a:latin typeface="Calibri"/>
                <a:cs typeface="Calibri"/>
              </a:rPr>
              <a:t>постигаем </a:t>
            </a:r>
            <a:r>
              <a:rPr lang="ru-RU" dirty="0">
                <a:latin typeface="Calibri"/>
                <a:cs typeface="Calibri"/>
              </a:rPr>
              <a:t>подлинную цену человеческого счастья. Оно никогда не бывает простым и </a:t>
            </a:r>
            <a:r>
              <a:rPr lang="ru-RU" dirty="0" smtClean="0">
                <a:latin typeface="Calibri"/>
                <a:cs typeface="Calibri"/>
              </a:rPr>
              <a:t>легким</a:t>
            </a:r>
            <a:r>
              <a:rPr lang="cs-CZ" dirty="0" smtClean="0"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29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«Барышня-крестьянка</a:t>
            </a:r>
            <a:r>
              <a:rPr lang="ru-RU" dirty="0" smtClean="0">
                <a:latin typeface="Calibri"/>
                <a:cs typeface="Calibri"/>
              </a:rPr>
              <a:t>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Calibri"/>
                <a:cs typeface="Calibri"/>
              </a:rPr>
              <a:t>В </a:t>
            </a:r>
            <a:r>
              <a:rPr lang="ru-RU" dirty="0" smtClean="0">
                <a:latin typeface="Calibri"/>
                <a:cs typeface="Calibri"/>
              </a:rPr>
              <a:t>повести рассказывается </a:t>
            </a:r>
            <a:r>
              <a:rPr lang="ru-RU" dirty="0">
                <a:latin typeface="Calibri"/>
                <a:cs typeface="Calibri"/>
              </a:rPr>
              <a:t>о барышне Лизе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которая </a:t>
            </a:r>
            <a:r>
              <a:rPr lang="ru-RU" dirty="0">
                <a:latin typeface="Calibri"/>
                <a:cs typeface="Calibri"/>
              </a:rPr>
              <a:t>притворялась Акулиной-крестьянской дочерью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чтобы </a:t>
            </a:r>
            <a:r>
              <a:rPr lang="ru-RU" dirty="0">
                <a:latin typeface="Calibri"/>
                <a:cs typeface="Calibri"/>
              </a:rPr>
              <a:t>понравиться Алексею-сыну </a:t>
            </a:r>
            <a:r>
              <a:rPr lang="ru-RU" dirty="0" smtClean="0">
                <a:latin typeface="Calibri"/>
                <a:cs typeface="Calibri"/>
              </a:rPr>
              <a:t>человека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к </a:t>
            </a:r>
            <a:r>
              <a:rPr lang="ru-RU" dirty="0">
                <a:latin typeface="Calibri"/>
                <a:cs typeface="Calibri"/>
              </a:rPr>
              <a:t>которому Лизин отец относился с </a:t>
            </a:r>
            <a:r>
              <a:rPr lang="ru-RU" dirty="0" smtClean="0">
                <a:latin typeface="Calibri"/>
                <a:cs typeface="Calibri"/>
              </a:rPr>
              <a:t>неприязнью</a:t>
            </a:r>
            <a:r>
              <a:rPr lang="cs-CZ" dirty="0" smtClean="0">
                <a:latin typeface="Calibri"/>
                <a:cs typeface="Calibri"/>
              </a:rPr>
              <a:t>. </a:t>
            </a:r>
            <a:r>
              <a:rPr lang="ru-RU" dirty="0" smtClean="0">
                <a:latin typeface="Calibri"/>
                <a:cs typeface="Calibri"/>
              </a:rPr>
              <a:t>Ей </a:t>
            </a:r>
            <a:r>
              <a:rPr lang="ru-RU" dirty="0">
                <a:latin typeface="Calibri"/>
                <a:cs typeface="Calibri"/>
              </a:rPr>
              <a:t>помогает Настя-ее </a:t>
            </a:r>
            <a:r>
              <a:rPr lang="ru-RU" dirty="0" smtClean="0">
                <a:latin typeface="Calibri"/>
                <a:cs typeface="Calibri"/>
              </a:rPr>
              <a:t>горничная</a:t>
            </a:r>
            <a:endParaRPr lang="ru-RU" dirty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cs typeface="Calibri"/>
              </a:rPr>
              <a:t>Однажды отец Лизы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выезжая </a:t>
            </a:r>
            <a:r>
              <a:rPr lang="ru-RU" dirty="0">
                <a:latin typeface="Calibri"/>
                <a:cs typeface="Calibri"/>
              </a:rPr>
              <a:t>на охоту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не </a:t>
            </a:r>
            <a:r>
              <a:rPr lang="ru-RU" dirty="0">
                <a:latin typeface="Calibri"/>
                <a:cs typeface="Calibri"/>
              </a:rPr>
              <a:t>справился с лошадью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Так </a:t>
            </a:r>
            <a:r>
              <a:rPr lang="ru-RU" dirty="0">
                <a:latin typeface="Calibri"/>
                <a:cs typeface="Calibri"/>
              </a:rPr>
              <a:t>он попал в дом к Берестовым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Затем </a:t>
            </a:r>
            <a:r>
              <a:rPr lang="ru-RU" dirty="0">
                <a:latin typeface="Calibri"/>
                <a:cs typeface="Calibri"/>
              </a:rPr>
              <a:t>Муромский-Лизин отец, приглашает их к </a:t>
            </a:r>
            <a:r>
              <a:rPr lang="ru-RU" dirty="0" smtClean="0">
                <a:latin typeface="Calibri"/>
                <a:cs typeface="Calibri"/>
              </a:rPr>
              <a:t>себе.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Но </a:t>
            </a:r>
            <a:r>
              <a:rPr lang="ru-RU" dirty="0">
                <a:latin typeface="Calibri"/>
                <a:cs typeface="Calibri"/>
              </a:rPr>
              <a:t>и на этот раз Настя с Лизой выкрутились из этой ситуации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Лиза </a:t>
            </a:r>
            <a:r>
              <a:rPr lang="ru-RU" dirty="0">
                <a:latin typeface="Calibri"/>
                <a:cs typeface="Calibri"/>
              </a:rPr>
              <a:t>уговаривает отца ничему не удивляться и приходит на ужин набеленная и накрашенная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в </a:t>
            </a:r>
            <a:r>
              <a:rPr lang="ru-RU" dirty="0">
                <a:latin typeface="Calibri"/>
                <a:cs typeface="Calibri"/>
              </a:rPr>
              <a:t>причудливой одежде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Алексей </a:t>
            </a:r>
            <a:r>
              <a:rPr lang="ru-RU" dirty="0">
                <a:latin typeface="Calibri"/>
                <a:cs typeface="Calibri"/>
              </a:rPr>
              <a:t>не узнает ее.</a:t>
            </a:r>
          </a:p>
          <a:p>
            <a:r>
              <a:rPr lang="ru-RU" dirty="0" smtClean="0">
                <a:latin typeface="Calibri"/>
                <a:cs typeface="Calibri"/>
              </a:rPr>
              <a:t>Сдружившись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их </a:t>
            </a:r>
            <a:r>
              <a:rPr lang="ru-RU" dirty="0">
                <a:latin typeface="Calibri"/>
                <a:cs typeface="Calibri"/>
              </a:rPr>
              <a:t>отцы решают поженить своих детей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Узнав </a:t>
            </a:r>
            <a:r>
              <a:rPr lang="ru-RU" dirty="0">
                <a:latin typeface="Calibri"/>
                <a:cs typeface="Calibri"/>
              </a:rPr>
              <a:t>об </a:t>
            </a:r>
            <a:r>
              <a:rPr lang="ru-RU" dirty="0" smtClean="0">
                <a:latin typeface="Calibri"/>
                <a:cs typeface="Calibri"/>
              </a:rPr>
              <a:t>этом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Алексей </a:t>
            </a:r>
            <a:r>
              <a:rPr lang="ru-RU" dirty="0">
                <a:latin typeface="Calibri"/>
                <a:cs typeface="Calibri"/>
              </a:rPr>
              <a:t>приходит в ярость и идет с твердым намерением отказаться от </a:t>
            </a:r>
            <a:r>
              <a:rPr lang="ru-RU" dirty="0" smtClean="0">
                <a:latin typeface="Calibri"/>
                <a:cs typeface="Calibri"/>
              </a:rPr>
              <a:t>женитьбы,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так </a:t>
            </a:r>
            <a:r>
              <a:rPr lang="ru-RU" dirty="0">
                <a:latin typeface="Calibri"/>
                <a:cs typeface="Calibri"/>
              </a:rPr>
              <a:t>как ему нравится обычная крестьянка Акулина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Но </a:t>
            </a:r>
            <a:r>
              <a:rPr lang="ru-RU" dirty="0">
                <a:latin typeface="Calibri"/>
                <a:cs typeface="Calibri"/>
              </a:rPr>
              <a:t>придя в их дом, он узнает в Лизе свою Акулину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чему </a:t>
            </a:r>
            <a:r>
              <a:rPr lang="ru-RU" dirty="0">
                <a:latin typeface="Calibri"/>
                <a:cs typeface="Calibri"/>
              </a:rPr>
              <a:t>несказанно радуется.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7663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Пародии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1800" dirty="0" err="1" smtClean="0">
                <a:latin typeface="Calibri"/>
                <a:cs typeface="Calibri"/>
              </a:rPr>
              <a:t>О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пародийности</a:t>
            </a:r>
            <a:r>
              <a:rPr lang="nb-NO" sz="1800" dirty="0" smtClean="0">
                <a:latin typeface="Calibri"/>
                <a:cs typeface="Calibri"/>
              </a:rPr>
              <a:t> «</a:t>
            </a:r>
            <a:r>
              <a:rPr lang="nb-NO" sz="1800" dirty="0" err="1" smtClean="0">
                <a:latin typeface="Calibri"/>
                <a:cs typeface="Calibri"/>
              </a:rPr>
              <a:t>Повестей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Белкина</a:t>
            </a:r>
            <a:r>
              <a:rPr lang="nb-NO" sz="1800" dirty="0" smtClean="0">
                <a:latin typeface="Calibri"/>
                <a:cs typeface="Calibri"/>
              </a:rPr>
              <a:t>» </a:t>
            </a:r>
            <a:r>
              <a:rPr lang="nb-NO" sz="1800" dirty="0" err="1" smtClean="0">
                <a:latin typeface="Calibri"/>
                <a:cs typeface="Calibri"/>
              </a:rPr>
              <a:t>существует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немалое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количество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литературоведческих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и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критических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статей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и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монографий</a:t>
            </a:r>
            <a:r>
              <a:rPr lang="nb-NO" sz="1800" dirty="0" smtClean="0">
                <a:latin typeface="Calibri"/>
                <a:cs typeface="Calibri"/>
              </a:rPr>
              <a:t>.</a:t>
            </a:r>
          </a:p>
          <a:p>
            <a:r>
              <a:rPr lang="ru-RU" sz="1800" dirty="0">
                <a:latin typeface="Calibri"/>
                <a:cs typeface="Calibri"/>
              </a:rPr>
              <a:t>«</a:t>
            </a:r>
            <a:r>
              <a:rPr lang="ru-RU" sz="1800" b="1" dirty="0">
                <a:latin typeface="Calibri"/>
                <a:cs typeface="Calibri"/>
              </a:rPr>
              <a:t>Барышня-крестьянка</a:t>
            </a:r>
            <a:r>
              <a:rPr lang="ru-RU" sz="1800" dirty="0">
                <a:latin typeface="Calibri"/>
                <a:cs typeface="Calibri"/>
              </a:rPr>
              <a:t>» </a:t>
            </a:r>
            <a:r>
              <a:rPr lang="cs-CZ" sz="1800" dirty="0" smtClean="0">
                <a:latin typeface="Calibri"/>
                <a:cs typeface="Calibri"/>
              </a:rPr>
              <a:t>– </a:t>
            </a:r>
            <a:r>
              <a:rPr lang="ru-RU" sz="1800" dirty="0" smtClean="0">
                <a:latin typeface="Calibri"/>
                <a:cs typeface="Calibri"/>
              </a:rPr>
              <a:t>она </a:t>
            </a:r>
            <a:r>
              <a:rPr lang="ru-RU" sz="1800" dirty="0">
                <a:latin typeface="Calibri"/>
                <a:cs typeface="Calibri"/>
              </a:rPr>
              <a:t>добро, смешно и остроумно пародирует знаменитую трагедию – «Ромео и Джульетту» Шекспира</a:t>
            </a:r>
            <a:r>
              <a:rPr lang="ru-RU" sz="1800" dirty="0" smtClean="0">
                <a:latin typeface="Calibri"/>
                <a:cs typeface="Calibri"/>
              </a:rPr>
              <a:t>.</a:t>
            </a:r>
            <a:endParaRPr lang="nb-NO" sz="1800" dirty="0">
              <a:latin typeface="Calibri"/>
              <a:cs typeface="Calibri"/>
            </a:endParaRPr>
          </a:p>
          <a:p>
            <a:r>
              <a:rPr lang="nb-NO" sz="1800" dirty="0" err="1" smtClean="0">
                <a:latin typeface="Calibri"/>
                <a:cs typeface="Calibri"/>
              </a:rPr>
              <a:t>В</a:t>
            </a:r>
            <a:r>
              <a:rPr lang="nb-NO" sz="1800" dirty="0" smtClean="0">
                <a:latin typeface="Calibri"/>
                <a:cs typeface="Calibri"/>
              </a:rPr>
              <a:t> </a:t>
            </a:r>
            <a:r>
              <a:rPr lang="nb-NO" sz="1800" dirty="0" err="1">
                <a:latin typeface="Calibri"/>
                <a:cs typeface="Calibri"/>
              </a:rPr>
              <a:t>повести</a:t>
            </a:r>
            <a:r>
              <a:rPr lang="nb-NO" sz="1800" dirty="0">
                <a:latin typeface="Calibri"/>
                <a:cs typeface="Calibri"/>
              </a:rPr>
              <a:t> </a:t>
            </a:r>
            <a:r>
              <a:rPr lang="nb-NO" sz="1800" b="1" dirty="0">
                <a:latin typeface="Calibri"/>
                <a:cs typeface="Calibri"/>
              </a:rPr>
              <a:t>«</a:t>
            </a:r>
            <a:r>
              <a:rPr lang="nb-NO" sz="1800" b="1" dirty="0" err="1">
                <a:latin typeface="Calibri"/>
                <a:cs typeface="Calibri"/>
              </a:rPr>
              <a:t>Метель</a:t>
            </a:r>
            <a:r>
              <a:rPr lang="nb-NO" sz="1800" b="1" dirty="0">
                <a:latin typeface="Calibri"/>
                <a:cs typeface="Calibri"/>
              </a:rPr>
              <a:t>»</a:t>
            </a:r>
            <a:r>
              <a:rPr lang="nb-NO" sz="1800" dirty="0">
                <a:latin typeface="Calibri"/>
                <a:cs typeface="Calibri"/>
              </a:rPr>
              <a:t> </a:t>
            </a:r>
            <a:r>
              <a:rPr lang="nb-NO" sz="1800" dirty="0" err="1">
                <a:latin typeface="Calibri"/>
                <a:cs typeface="Calibri"/>
              </a:rPr>
              <a:t>пародируется</a:t>
            </a:r>
            <a:r>
              <a:rPr lang="nb-NO" sz="1800" dirty="0">
                <a:latin typeface="Calibri"/>
                <a:cs typeface="Calibri"/>
              </a:rPr>
              <a:t> </a:t>
            </a:r>
            <a:r>
              <a:rPr lang="nb-NO" sz="1800" dirty="0" err="1">
                <a:latin typeface="Calibri"/>
                <a:cs typeface="Calibri"/>
              </a:rPr>
              <a:t>романтическая</a:t>
            </a:r>
            <a:r>
              <a:rPr lang="nb-NO" sz="1800" dirty="0">
                <a:latin typeface="Calibri"/>
                <a:cs typeface="Calibri"/>
              </a:rPr>
              <a:t> </a:t>
            </a:r>
            <a:r>
              <a:rPr lang="nb-NO" sz="1800" dirty="0" err="1">
                <a:latin typeface="Calibri"/>
                <a:cs typeface="Calibri"/>
              </a:rPr>
              <a:t>баллада</a:t>
            </a:r>
            <a:r>
              <a:rPr lang="nb-NO" sz="1800" dirty="0">
                <a:latin typeface="Calibri"/>
                <a:cs typeface="Calibri"/>
              </a:rPr>
              <a:t> </a:t>
            </a:r>
            <a:r>
              <a:rPr lang="nb-NO" sz="1800" dirty="0" err="1" smtClean="0">
                <a:latin typeface="Calibri"/>
                <a:cs typeface="Calibri"/>
              </a:rPr>
              <a:t>Жуковского</a:t>
            </a:r>
            <a:r>
              <a:rPr lang="nb-NO" sz="1800" dirty="0" smtClean="0">
                <a:latin typeface="Calibri"/>
                <a:cs typeface="Calibri"/>
              </a:rPr>
              <a:t>.</a:t>
            </a:r>
          </a:p>
          <a:p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В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b="1" dirty="0">
                <a:solidFill>
                  <a:prstClr val="black"/>
                </a:solidFill>
                <a:latin typeface="Calibri"/>
                <a:cs typeface="Calibri"/>
              </a:rPr>
              <a:t>«</a:t>
            </a:r>
            <a:r>
              <a:rPr lang="nb-NO" sz="1800" b="1" dirty="0" err="1">
                <a:solidFill>
                  <a:prstClr val="black"/>
                </a:solidFill>
                <a:latin typeface="Calibri"/>
                <a:cs typeface="Calibri"/>
              </a:rPr>
              <a:t>Гробовщике</a:t>
            </a:r>
            <a:r>
              <a:rPr lang="nb-NO" sz="1800" b="1" dirty="0">
                <a:solidFill>
                  <a:prstClr val="black"/>
                </a:solidFill>
                <a:latin typeface="Calibri"/>
                <a:cs typeface="Calibri"/>
              </a:rPr>
              <a:t>»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Пушкин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еще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раз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вернулся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к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опере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Моцарта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«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Дон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nb-NO" sz="1800" dirty="0" err="1">
                <a:solidFill>
                  <a:prstClr val="black"/>
                </a:solidFill>
                <a:latin typeface="Calibri"/>
                <a:cs typeface="Calibri"/>
              </a:rPr>
              <a:t>Жуан</a:t>
            </a:r>
            <a:r>
              <a:rPr lang="nb-NO" sz="1800" dirty="0">
                <a:solidFill>
                  <a:prstClr val="black"/>
                </a:solidFill>
                <a:latin typeface="Calibri"/>
                <a:cs typeface="Calibri"/>
              </a:rPr>
              <a:t>»</a:t>
            </a:r>
            <a:endParaRPr lang="nb-NO" sz="1800" dirty="0">
              <a:latin typeface="Calibri"/>
              <a:cs typeface="Calibri"/>
            </a:endParaRPr>
          </a:p>
          <a:p>
            <a:r>
              <a:rPr lang="ru-RU" sz="1800" dirty="0" smtClean="0">
                <a:latin typeface="Calibri"/>
                <a:cs typeface="Calibri"/>
              </a:rPr>
              <a:t>«</a:t>
            </a:r>
            <a:r>
              <a:rPr lang="ru-RU" sz="1800" b="1" dirty="0">
                <a:latin typeface="Calibri"/>
                <a:cs typeface="Calibri"/>
              </a:rPr>
              <a:t>Станционный смотритель</a:t>
            </a:r>
            <a:r>
              <a:rPr lang="ru-RU" sz="1800" dirty="0" smtClean="0">
                <a:latin typeface="Calibri"/>
                <a:cs typeface="Calibri"/>
              </a:rPr>
              <a:t>»</a:t>
            </a:r>
            <a:r>
              <a:rPr lang="cs-CZ" sz="1800" dirty="0">
                <a:latin typeface="Calibri"/>
                <a:cs typeface="Calibri"/>
              </a:rPr>
              <a:t> </a:t>
            </a:r>
            <a:r>
              <a:rPr lang="cs-CZ" sz="1800" dirty="0" err="1">
                <a:latin typeface="Calibri"/>
                <a:cs typeface="Calibri"/>
              </a:rPr>
              <a:t>о</a:t>
            </a:r>
            <a:r>
              <a:rPr lang="ru-RU" sz="1800" dirty="0" err="1" smtClean="0">
                <a:latin typeface="Calibri"/>
                <a:cs typeface="Calibri"/>
              </a:rPr>
              <a:t>больщение</a:t>
            </a:r>
            <a:r>
              <a:rPr lang="ru-RU" sz="1800" dirty="0" smtClean="0">
                <a:latin typeface="Calibri"/>
                <a:cs typeface="Calibri"/>
              </a:rPr>
              <a:t> </a:t>
            </a:r>
            <a:r>
              <a:rPr lang="ru-RU" sz="1800" dirty="0" err="1">
                <a:latin typeface="Calibri"/>
                <a:cs typeface="Calibri"/>
              </a:rPr>
              <a:t>крестьянскои</a:t>
            </a:r>
            <a:r>
              <a:rPr lang="ru-RU" sz="1800" dirty="0">
                <a:latin typeface="Calibri"/>
                <a:cs typeface="Calibri"/>
              </a:rPr>
              <a:t>̆ </a:t>
            </a:r>
            <a:r>
              <a:rPr lang="ru-RU" sz="1800" dirty="0" smtClean="0">
                <a:latin typeface="Calibri"/>
                <a:cs typeface="Calibri"/>
              </a:rPr>
              <a:t>девушки</a:t>
            </a:r>
            <a:r>
              <a:rPr lang="cs-CZ" sz="1800" dirty="0" smtClean="0">
                <a:latin typeface="Calibri"/>
                <a:cs typeface="Calibri"/>
              </a:rPr>
              <a:t/>
            </a:r>
            <a:br>
              <a:rPr lang="cs-CZ" sz="1800" dirty="0" smtClean="0">
                <a:latin typeface="Calibri"/>
                <a:cs typeface="Calibri"/>
              </a:rPr>
            </a:br>
            <a:r>
              <a:rPr lang="ru-RU" sz="1800" dirty="0" smtClean="0">
                <a:latin typeface="Calibri"/>
                <a:cs typeface="Calibri"/>
              </a:rPr>
              <a:t>ветреником</a:t>
            </a:r>
            <a:r>
              <a:rPr lang="ru-RU" sz="1800" dirty="0">
                <a:latin typeface="Calibri"/>
                <a:cs typeface="Calibri"/>
              </a:rPr>
              <a:t>-дворянином — сюжет и проблематика «</a:t>
            </a:r>
            <a:r>
              <a:rPr lang="ru-RU" sz="1800" dirty="0" err="1">
                <a:latin typeface="Calibri"/>
                <a:cs typeface="Calibri"/>
              </a:rPr>
              <a:t>Беднои</a:t>
            </a:r>
            <a:r>
              <a:rPr lang="ru-RU" sz="1800" dirty="0">
                <a:latin typeface="Calibri"/>
                <a:cs typeface="Calibri"/>
              </a:rPr>
              <a:t>̆ Лизы» Карамзина.</a:t>
            </a:r>
            <a:endParaRPr lang="en-US"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17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400" dirty="0">
                <a:latin typeface="Calibri"/>
                <a:cs typeface="Calibri"/>
              </a:rPr>
              <a:t>Клише образования</a:t>
            </a:r>
            <a:endParaRPr lang="en-US" sz="44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/>
                <a:cs typeface="Calibri"/>
              </a:rPr>
              <a:t>C</a:t>
            </a:r>
            <a:r>
              <a:rPr lang="ru-RU" dirty="0" err="1">
                <a:latin typeface="Calibri"/>
                <a:cs typeface="Calibri"/>
              </a:rPr>
              <a:t>южеты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b="1" dirty="0">
                <a:latin typeface="Calibri"/>
                <a:cs typeface="Calibri"/>
              </a:rPr>
              <a:t>о воспитании в трех </a:t>
            </a:r>
            <a:r>
              <a:rPr lang="ru-RU" dirty="0" err="1">
                <a:latin typeface="Calibri"/>
                <a:cs typeface="Calibri"/>
              </a:rPr>
              <a:t>белкинских</a:t>
            </a:r>
            <a:r>
              <a:rPr lang="ru-RU" dirty="0">
                <a:latin typeface="Calibri"/>
                <a:cs typeface="Calibri"/>
              </a:rPr>
              <a:t> повестях — </a:t>
            </a:r>
            <a:r>
              <a:rPr lang="ru-RU" dirty="0" smtClean="0">
                <a:latin typeface="Calibri"/>
                <a:cs typeface="Calibri"/>
              </a:rPr>
              <a:t>«Станционном смотрителе», </a:t>
            </a:r>
            <a:r>
              <a:rPr lang="ru-RU" dirty="0">
                <a:latin typeface="Calibri"/>
                <a:cs typeface="Calibri"/>
              </a:rPr>
              <a:t>«Метели» и «Барышне-крестьянке». </a:t>
            </a:r>
            <a:r>
              <a:rPr lang="cs-CZ" dirty="0" smtClean="0">
                <a:latin typeface="Calibri"/>
                <a:cs typeface="Calibri"/>
              </a:rPr>
              <a:t>B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сюжете о воспитании и его результатах заложены </a:t>
            </a:r>
            <a:r>
              <a:rPr lang="ru-RU" b="1" dirty="0">
                <a:latin typeface="Calibri"/>
                <a:cs typeface="Calibri"/>
              </a:rPr>
              <a:t>три </a:t>
            </a:r>
            <a:r>
              <a:rPr lang="ru-RU" b="1" dirty="0" smtClean="0">
                <a:latin typeface="Calibri"/>
                <a:cs typeface="Calibri"/>
              </a:rPr>
              <a:t>возможности</a:t>
            </a:r>
            <a:r>
              <a:rPr lang="ru-RU" dirty="0" smtClean="0">
                <a:latin typeface="Calibri"/>
                <a:cs typeface="Calibri"/>
              </a:rPr>
              <a:t>: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i="1" dirty="0" smtClean="0">
                <a:latin typeface="Calibri"/>
                <a:cs typeface="Calibri"/>
              </a:rPr>
              <a:t>правильное </a:t>
            </a:r>
            <a:r>
              <a:rPr lang="ru-RU" dirty="0" smtClean="0">
                <a:latin typeface="Calibri"/>
                <a:cs typeface="Calibri"/>
              </a:rPr>
              <a:t>воспитание</a:t>
            </a:r>
            <a:r>
              <a:rPr lang="cs-CZ" dirty="0" smtClean="0">
                <a:latin typeface="Calibri"/>
                <a:cs typeface="Calibri"/>
              </a:rPr>
              <a:t> – </a:t>
            </a:r>
            <a:r>
              <a:rPr lang="ru-RU" dirty="0">
                <a:latin typeface="Calibri"/>
                <a:cs typeface="Calibri"/>
              </a:rPr>
              <a:t>«</a:t>
            </a:r>
            <a:r>
              <a:rPr lang="ru-RU" b="1" dirty="0">
                <a:latin typeface="Calibri"/>
                <a:cs typeface="Calibri"/>
              </a:rPr>
              <a:t>Станционный смотритель</a:t>
            </a:r>
            <a:r>
              <a:rPr lang="ru-RU" dirty="0">
                <a:latin typeface="Calibri"/>
                <a:cs typeface="Calibri"/>
              </a:rPr>
              <a:t>»</a:t>
            </a:r>
            <a:r>
              <a:rPr lang="cs-CZ" dirty="0">
                <a:latin typeface="Calibri"/>
                <a:cs typeface="Calibri"/>
              </a:rPr>
              <a:t>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i="1" dirty="0" smtClean="0">
                <a:latin typeface="Calibri"/>
                <a:cs typeface="Calibri"/>
              </a:rPr>
              <a:t>неправильное </a:t>
            </a:r>
            <a:r>
              <a:rPr lang="ru-RU" dirty="0">
                <a:latin typeface="Calibri"/>
                <a:cs typeface="Calibri"/>
              </a:rPr>
              <a:t>воспитание и те несчастья, которые оно навлекает на </a:t>
            </a:r>
            <a:r>
              <a:rPr lang="ru-RU" dirty="0" smtClean="0">
                <a:latin typeface="Calibri"/>
                <a:cs typeface="Calibri"/>
              </a:rPr>
              <a:t>героя </a:t>
            </a:r>
            <a:r>
              <a:rPr lang="cs-CZ" dirty="0" smtClean="0">
                <a:latin typeface="Calibri"/>
                <a:cs typeface="Calibri"/>
              </a:rPr>
              <a:t>– </a:t>
            </a:r>
            <a:r>
              <a:rPr lang="nb-NO" b="1" dirty="0">
                <a:latin typeface="Calibri"/>
                <a:cs typeface="Calibri"/>
              </a:rPr>
              <a:t>«</a:t>
            </a:r>
            <a:r>
              <a:rPr lang="nb-NO" b="1" dirty="0" err="1">
                <a:latin typeface="Calibri"/>
                <a:cs typeface="Calibri"/>
              </a:rPr>
              <a:t>Метель</a:t>
            </a:r>
            <a:r>
              <a:rPr lang="nb-NO" b="1" dirty="0">
                <a:latin typeface="Calibri"/>
                <a:cs typeface="Calibri"/>
              </a:rPr>
              <a:t>»</a:t>
            </a:r>
            <a:r>
              <a:rPr lang="nb-NO" dirty="0">
                <a:latin typeface="Calibri"/>
                <a:cs typeface="Calibri"/>
              </a:rPr>
              <a:t> </a:t>
            </a:r>
            <a:endParaRPr lang="nb-NO" dirty="0" smtClean="0">
              <a:latin typeface="Calibri"/>
              <a:cs typeface="Calibri"/>
            </a:endParaRPr>
          </a:p>
          <a:p>
            <a:r>
              <a:rPr lang="ru-RU" i="1" dirty="0" smtClean="0">
                <a:latin typeface="Calibri"/>
                <a:cs typeface="Calibri"/>
              </a:rPr>
              <a:t>оба варианта</a:t>
            </a:r>
            <a:r>
              <a:rPr lang="cs-CZ" i="1" dirty="0" smtClean="0">
                <a:latin typeface="Calibri"/>
                <a:cs typeface="Calibri"/>
              </a:rPr>
              <a:t> – </a:t>
            </a:r>
            <a:r>
              <a:rPr lang="ru-RU" dirty="0" smtClean="0">
                <a:latin typeface="Calibri"/>
                <a:cs typeface="Calibri"/>
              </a:rPr>
              <a:t>«</a:t>
            </a:r>
            <a:r>
              <a:rPr lang="ru-RU" b="1" dirty="0" smtClean="0">
                <a:latin typeface="Calibri"/>
                <a:cs typeface="Calibri"/>
              </a:rPr>
              <a:t>Барышня-крестьянка</a:t>
            </a:r>
            <a:r>
              <a:rPr lang="ru-RU" dirty="0" smtClean="0">
                <a:latin typeface="Calibri"/>
                <a:cs typeface="Calibri"/>
              </a:rPr>
              <a:t>» </a:t>
            </a: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3721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400" dirty="0">
                <a:latin typeface="Calibri"/>
                <a:cs typeface="Calibri"/>
              </a:rPr>
              <a:t>Клише образования</a:t>
            </a:r>
            <a:endParaRPr lang="en-US" sz="44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/>
                <a:cs typeface="Calibri"/>
              </a:rPr>
              <a:t>Главным </a:t>
            </a:r>
            <a:r>
              <a:rPr lang="ru-RU" dirty="0">
                <a:latin typeface="Calibri"/>
                <a:cs typeface="Calibri"/>
              </a:rPr>
              <a:t>источником зла стали иностранные книги и </a:t>
            </a:r>
            <a:r>
              <a:rPr lang="ru-RU" b="1" dirty="0">
                <a:latin typeface="Calibri"/>
                <a:cs typeface="Calibri"/>
              </a:rPr>
              <a:t>учителя-</a:t>
            </a:r>
            <a:r>
              <a:rPr lang="ru-RU" b="1" dirty="0" smtClean="0">
                <a:latin typeface="Calibri"/>
                <a:cs typeface="Calibri"/>
              </a:rPr>
              <a:t>иностранцы</a:t>
            </a:r>
            <a:r>
              <a:rPr lang="ru-RU" dirty="0">
                <a:latin typeface="Calibri"/>
                <a:cs typeface="Calibri"/>
              </a:rPr>
              <a:t>, которые развращают </a:t>
            </a:r>
            <a:r>
              <a:rPr lang="ru-RU" dirty="0" err="1">
                <a:latin typeface="Calibri"/>
                <a:cs typeface="Calibri"/>
              </a:rPr>
              <a:t>детеи</a:t>
            </a:r>
            <a:r>
              <a:rPr lang="ru-RU" dirty="0">
                <a:latin typeface="Calibri"/>
                <a:cs typeface="Calibri"/>
              </a:rPr>
              <a:t>̆, водя их по театрам, садам и </a:t>
            </a:r>
            <a:r>
              <a:rPr lang="ru-RU" dirty="0" smtClean="0">
                <a:latin typeface="Calibri"/>
                <a:cs typeface="Calibri"/>
              </a:rPr>
              <a:t>местам </a:t>
            </a:r>
            <a:r>
              <a:rPr lang="ru-RU" dirty="0">
                <a:latin typeface="Calibri"/>
                <a:cs typeface="Calibri"/>
              </a:rPr>
              <a:t>светских </a:t>
            </a:r>
            <a:r>
              <a:rPr lang="ru-RU" dirty="0" smtClean="0">
                <a:latin typeface="Calibri"/>
                <a:cs typeface="Calibri"/>
              </a:rPr>
              <a:t>увеселений</a:t>
            </a:r>
            <a:r>
              <a:rPr lang="cs-CZ" dirty="0" smtClean="0">
                <a:latin typeface="Calibri"/>
                <a:cs typeface="Calibri"/>
              </a:rPr>
              <a:t>.</a:t>
            </a:r>
            <a:r>
              <a:rPr lang="ru-RU" dirty="0" smtClean="0">
                <a:latin typeface="Calibri"/>
                <a:cs typeface="Calibri"/>
              </a:rPr>
              <a:t> </a:t>
            </a:r>
            <a:endParaRPr lang="ru-RU" dirty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cs typeface="Calibri"/>
              </a:rPr>
              <a:t>Иностранцам противостояли верные </a:t>
            </a:r>
            <a:r>
              <a:rPr lang="ru-RU" b="1" dirty="0" smtClean="0">
                <a:latin typeface="Calibri"/>
                <a:cs typeface="Calibri"/>
              </a:rPr>
              <a:t>дядьки </a:t>
            </a:r>
            <a:r>
              <a:rPr lang="ru-RU" b="1" dirty="0">
                <a:latin typeface="Calibri"/>
                <a:cs typeface="Calibri"/>
              </a:rPr>
              <a:t>и няни</a:t>
            </a:r>
            <a:r>
              <a:rPr lang="ru-RU" dirty="0">
                <a:latin typeface="Calibri"/>
                <a:cs typeface="Calibri"/>
              </a:rPr>
              <a:t>, а также </a:t>
            </a:r>
            <a:r>
              <a:rPr lang="ru-RU" b="1" dirty="0">
                <a:latin typeface="Calibri"/>
                <a:cs typeface="Calibri"/>
              </a:rPr>
              <a:t>добродетельные родители</a:t>
            </a:r>
            <a:r>
              <a:rPr lang="ru-RU" dirty="0">
                <a:latin typeface="Calibri"/>
                <a:cs typeface="Calibri"/>
              </a:rPr>
              <a:t>, живущие в своих поместьях, вдали от столиц, и </a:t>
            </a:r>
            <a:r>
              <a:rPr lang="ru-RU" b="1" dirty="0">
                <a:latin typeface="Calibri"/>
                <a:cs typeface="Calibri"/>
              </a:rPr>
              <a:t>сами воспитывающие </a:t>
            </a:r>
            <a:r>
              <a:rPr lang="ru-RU" b="1" dirty="0" err="1" smtClean="0">
                <a:latin typeface="Calibri"/>
                <a:cs typeface="Calibri"/>
              </a:rPr>
              <a:t>детеи</a:t>
            </a:r>
            <a:r>
              <a:rPr lang="ru-RU" b="1" dirty="0" smtClean="0">
                <a:latin typeface="Calibri"/>
                <a:cs typeface="Calibri"/>
              </a:rPr>
              <a:t>̆</a:t>
            </a:r>
            <a:r>
              <a:rPr lang="cs-CZ" b="1" dirty="0" smtClean="0">
                <a:latin typeface="Calibri"/>
                <a:cs typeface="Calibri"/>
              </a:rPr>
              <a:t>.</a:t>
            </a:r>
            <a:endParaRPr lang="ru-RU" b="1" dirty="0">
              <a:latin typeface="Calibri"/>
              <a:cs typeface="Calibri"/>
            </a:endParaRPr>
          </a:p>
          <a:p>
            <a:endParaRPr lang="ru-RU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6305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4400" dirty="0">
                <a:latin typeface="Calibri"/>
                <a:cs typeface="Calibri"/>
              </a:rPr>
              <a:t>Клише образования</a:t>
            </a:r>
            <a:endParaRPr lang="en-US" sz="44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Calibri"/>
                <a:cs typeface="Calibri"/>
              </a:rPr>
              <a:t>«</a:t>
            </a:r>
            <a:r>
              <a:rPr lang="ru-RU" b="1" dirty="0">
                <a:latin typeface="Calibri"/>
                <a:cs typeface="Calibri"/>
              </a:rPr>
              <a:t>Станционный смотритель</a:t>
            </a:r>
            <a:r>
              <a:rPr lang="ru-RU" dirty="0" smtClean="0">
                <a:latin typeface="Calibri"/>
                <a:cs typeface="Calibri"/>
              </a:rPr>
              <a:t>»</a:t>
            </a:r>
            <a:r>
              <a:rPr lang="cs-CZ" dirty="0" smtClean="0">
                <a:latin typeface="Calibri"/>
                <a:cs typeface="Calibri"/>
              </a:rPr>
              <a:t>: </a:t>
            </a:r>
            <a:r>
              <a:rPr lang="ru-RU" dirty="0" smtClean="0">
                <a:latin typeface="Calibri"/>
                <a:cs typeface="Calibri"/>
              </a:rPr>
              <a:t>отец </a:t>
            </a:r>
            <a:r>
              <a:rPr lang="ru-RU" dirty="0">
                <a:latin typeface="Calibri"/>
                <a:cs typeface="Calibri"/>
              </a:rPr>
              <a:t>воспитывает любимую </a:t>
            </a:r>
            <a:r>
              <a:rPr lang="ru-RU" dirty="0" smtClean="0">
                <a:latin typeface="Calibri"/>
                <a:cs typeface="Calibri"/>
              </a:rPr>
              <a:t>дочь</a:t>
            </a:r>
            <a:r>
              <a:rPr lang="cs-CZ" dirty="0" smtClean="0">
                <a:latin typeface="Calibri"/>
                <a:cs typeface="Calibri"/>
              </a:rPr>
              <a:t> – </a:t>
            </a:r>
            <a:r>
              <a:rPr lang="ru-RU" dirty="0">
                <a:latin typeface="Calibri"/>
                <a:cs typeface="Calibri"/>
              </a:rPr>
              <a:t>но она не сельское невинное </a:t>
            </a:r>
            <a:r>
              <a:rPr lang="ru-RU" dirty="0" smtClean="0">
                <a:latin typeface="Calibri"/>
                <a:cs typeface="Calibri"/>
              </a:rPr>
              <a:t>дитя</a:t>
            </a:r>
            <a:r>
              <a:rPr lang="en-US" dirty="0" smtClean="0">
                <a:latin typeface="Calibri"/>
                <a:cs typeface="Calibri"/>
              </a:rPr>
              <a:t>. </a:t>
            </a:r>
            <a:r>
              <a:rPr lang="ru-RU" dirty="0">
                <a:latin typeface="Calibri"/>
                <a:cs typeface="Calibri"/>
              </a:rPr>
              <a:t>Она знает свою красоту и умеет ею пользоваться для усмирения проезжающих. </a:t>
            </a:r>
          </a:p>
          <a:p>
            <a:r>
              <a:rPr lang="ru-RU" dirty="0" err="1">
                <a:latin typeface="Calibri"/>
                <a:cs typeface="Calibri"/>
              </a:rPr>
              <a:t>Второи</a:t>
            </a:r>
            <a:r>
              <a:rPr lang="ru-RU" dirty="0">
                <a:latin typeface="Calibri"/>
                <a:cs typeface="Calibri"/>
              </a:rPr>
              <a:t>̆ вариант сюжета о </a:t>
            </a:r>
            <a:r>
              <a:rPr lang="ru-RU" dirty="0" smtClean="0">
                <a:latin typeface="Calibri"/>
                <a:cs typeface="Calibri"/>
              </a:rPr>
              <a:t>воспитании</a:t>
            </a:r>
            <a:r>
              <a:rPr lang="cs-CZ" dirty="0" smtClean="0">
                <a:latin typeface="Calibri"/>
                <a:cs typeface="Calibri"/>
              </a:rPr>
              <a:t>: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н</a:t>
            </a:r>
            <a:r>
              <a:rPr lang="ru-RU" dirty="0" smtClean="0">
                <a:latin typeface="Calibri"/>
                <a:cs typeface="Calibri"/>
              </a:rPr>
              <a:t>ачало </a:t>
            </a:r>
            <a:r>
              <a:rPr lang="ru-RU" b="1" dirty="0">
                <a:latin typeface="Calibri"/>
                <a:cs typeface="Calibri"/>
              </a:rPr>
              <a:t>«Метели»</a:t>
            </a:r>
            <a:r>
              <a:rPr lang="ru-RU" dirty="0">
                <a:latin typeface="Calibri"/>
                <a:cs typeface="Calibri"/>
              </a:rPr>
              <a:t> очевидно адресует к этому клише </a:t>
            </a:r>
            <a:r>
              <a:rPr lang="ru-RU" dirty="0" smtClean="0">
                <a:latin typeface="Calibri"/>
                <a:cs typeface="Calibri"/>
              </a:rPr>
              <a:t>«</a:t>
            </a:r>
            <a:r>
              <a:rPr lang="ru-RU" dirty="0">
                <a:latin typeface="Calibri"/>
                <a:cs typeface="Calibri"/>
              </a:rPr>
              <a:t>Мария Гавриловна была воспитана на французских романах и, следственно, была влюблена</a:t>
            </a:r>
            <a:r>
              <a:rPr lang="ru-RU" dirty="0" smtClean="0">
                <a:latin typeface="Calibri"/>
                <a:cs typeface="Calibri"/>
              </a:rPr>
              <a:t>»</a:t>
            </a:r>
            <a:endParaRPr lang="ru-RU" dirty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cs typeface="Calibri"/>
              </a:rPr>
              <a:t>«</a:t>
            </a:r>
            <a:r>
              <a:rPr lang="ru-RU" b="1" dirty="0">
                <a:latin typeface="Calibri"/>
                <a:cs typeface="Calibri"/>
              </a:rPr>
              <a:t>Барышня-крестьянка</a:t>
            </a:r>
            <a:r>
              <a:rPr lang="ru-RU" dirty="0" smtClean="0">
                <a:latin typeface="Calibri"/>
                <a:cs typeface="Calibri"/>
              </a:rPr>
              <a:t>»</a:t>
            </a:r>
            <a:r>
              <a:rPr lang="cs-CZ" dirty="0" smtClean="0">
                <a:latin typeface="Calibri"/>
                <a:cs typeface="Calibri"/>
              </a:rPr>
              <a:t>:</a:t>
            </a:r>
            <a:r>
              <a:rPr lang="ru-RU" dirty="0" smtClean="0">
                <a:latin typeface="Calibri"/>
                <a:cs typeface="Calibri"/>
              </a:rPr>
              <a:t> противостояние </a:t>
            </a:r>
            <a:r>
              <a:rPr lang="ru-RU" dirty="0">
                <a:latin typeface="Calibri"/>
                <a:cs typeface="Calibri"/>
              </a:rPr>
              <a:t>двух соседей-помещиков — англомана Муромского и хозяйственного русского «медведя» </a:t>
            </a:r>
            <a:r>
              <a:rPr lang="ru-RU" dirty="0" err="1">
                <a:latin typeface="Calibri"/>
                <a:cs typeface="Calibri"/>
              </a:rPr>
              <a:t>Берестова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294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27561"/>
            <a:ext cx="8001000" cy="1143000"/>
          </a:xfrm>
        </p:spPr>
        <p:txBody>
          <a:bodyPr/>
          <a:lstStyle/>
          <a:p>
            <a:r>
              <a:rPr lang="ru-RU" sz="4000" b="1" dirty="0">
                <a:latin typeface="Calibri"/>
                <a:cs typeface="Calibri"/>
              </a:rPr>
              <a:t>Александр Сергеевич Пушкин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Calibri"/>
                <a:cs typeface="Calibri"/>
              </a:rPr>
              <a:t>великий поэт, создатель современного литературного русского </a:t>
            </a:r>
            <a:r>
              <a:rPr lang="ru-RU" dirty="0" smtClean="0">
                <a:latin typeface="Calibri"/>
                <a:cs typeface="Calibri"/>
              </a:rPr>
              <a:t>языка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>
                <a:solidFill>
                  <a:prstClr val="black"/>
                </a:solidFill>
                <a:latin typeface="Calibri"/>
                <a:cs typeface="Calibri"/>
              </a:rPr>
              <a:t>родился 26 мая </a:t>
            </a:r>
            <a:r>
              <a:rPr lang="cs-CZ" dirty="0">
                <a:solidFill>
                  <a:prstClr val="black"/>
                </a:solidFill>
                <a:latin typeface="Calibri"/>
                <a:cs typeface="Calibri"/>
              </a:rPr>
              <a:t>1799 </a:t>
            </a:r>
            <a:r>
              <a:rPr lang="cs-CZ" dirty="0" err="1" smtClean="0">
                <a:solidFill>
                  <a:prstClr val="black"/>
                </a:solidFill>
                <a:latin typeface="Calibri"/>
                <a:cs typeface="Calibri"/>
              </a:rPr>
              <a:t>года</a:t>
            </a:r>
            <a:r>
              <a:rPr lang="ru-RU" dirty="0" smtClean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Calibri"/>
                <a:cs typeface="Calibri"/>
              </a:rPr>
              <a:t>в </a:t>
            </a:r>
            <a:r>
              <a:rPr lang="ru-RU" dirty="0" smtClean="0">
                <a:solidFill>
                  <a:prstClr val="black"/>
                </a:solidFill>
                <a:latin typeface="Calibri"/>
                <a:cs typeface="Calibri"/>
              </a:rPr>
              <a:t>Москве</a:t>
            </a:r>
            <a:endParaRPr lang="cs-CZ" dirty="0" smtClean="0">
              <a:solidFill>
                <a:prstClr val="black"/>
              </a:solidFill>
              <a:latin typeface="Calibri"/>
              <a:cs typeface="Calibri"/>
            </a:endParaRPr>
          </a:p>
          <a:p>
            <a:r>
              <a:rPr lang="ru-RU" dirty="0">
                <a:latin typeface="Calibri"/>
                <a:cs typeface="Calibri"/>
              </a:rPr>
              <a:t>Творческий путь Пушкина можно </a:t>
            </a:r>
            <a:r>
              <a:rPr lang="ru-RU" dirty="0" smtClean="0">
                <a:latin typeface="Calibri"/>
                <a:cs typeface="Calibri"/>
              </a:rPr>
              <a:t>разделить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на</a:t>
            </a:r>
            <a:r>
              <a:rPr lang="ru-RU" dirty="0">
                <a:latin typeface="Calibri"/>
                <a:cs typeface="Calibri"/>
              </a:rPr>
              <a:t> несколько этапов:</a:t>
            </a:r>
            <a:r>
              <a:rPr lang="cs-CZ" dirty="0">
                <a:latin typeface="Calibri"/>
                <a:cs typeface="Calibri"/>
              </a:rPr>
              <a:t> </a:t>
            </a:r>
            <a:br>
              <a:rPr lang="cs-CZ" dirty="0">
                <a:latin typeface="Calibri"/>
                <a:cs typeface="Calibri"/>
              </a:rPr>
            </a:br>
            <a:r>
              <a:rPr lang="cs-CZ" dirty="0" err="1">
                <a:latin typeface="Calibri"/>
                <a:cs typeface="Calibri"/>
              </a:rPr>
              <a:t>Лицейский</a:t>
            </a:r>
            <a:r>
              <a:rPr lang="cs-CZ" dirty="0">
                <a:latin typeface="Calibri"/>
                <a:cs typeface="Calibri"/>
              </a:rPr>
              <a:t> </a:t>
            </a:r>
            <a:r>
              <a:rPr lang="cs-CZ" dirty="0" err="1">
                <a:latin typeface="Calibri"/>
                <a:cs typeface="Calibri"/>
              </a:rPr>
              <a:t>период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Петербургский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период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ru-RU" dirty="0">
                <a:latin typeface="Calibri"/>
                <a:cs typeface="Calibri"/>
              </a:rPr>
              <a:t>Период южной ссылки</a:t>
            </a:r>
            <a:r>
              <a:rPr lang="cs-CZ" dirty="0">
                <a:latin typeface="Calibri"/>
                <a:cs typeface="Calibri"/>
              </a:rPr>
              <a:t>, </a:t>
            </a:r>
            <a:r>
              <a:rPr lang="ru-RU" dirty="0">
                <a:latin typeface="Calibri"/>
                <a:cs typeface="Calibri"/>
              </a:rPr>
              <a:t>Ссылка в Михайловское</a:t>
            </a:r>
            <a:r>
              <a:rPr lang="cs-CZ" dirty="0">
                <a:latin typeface="Calibri"/>
                <a:cs typeface="Calibri"/>
              </a:rPr>
              <a:t>, </a:t>
            </a:r>
            <a:r>
              <a:rPr lang="cs-CZ" dirty="0" err="1">
                <a:latin typeface="Calibri"/>
                <a:cs typeface="Calibri"/>
              </a:rPr>
              <a:t>Творчество</a:t>
            </a:r>
            <a:r>
              <a:rPr lang="cs-CZ" dirty="0">
                <a:latin typeface="Calibri"/>
                <a:cs typeface="Calibri"/>
              </a:rPr>
              <a:t> </a:t>
            </a:r>
            <a:r>
              <a:rPr lang="cs-CZ" dirty="0" err="1">
                <a:latin typeface="Calibri"/>
                <a:cs typeface="Calibri"/>
              </a:rPr>
              <a:t>конца</a:t>
            </a:r>
            <a:r>
              <a:rPr lang="cs-CZ" dirty="0">
                <a:latin typeface="Calibri"/>
                <a:cs typeface="Calibri"/>
              </a:rPr>
              <a:t> 20-х </a:t>
            </a:r>
            <a:r>
              <a:rPr lang="cs-CZ" dirty="0" err="1">
                <a:latin typeface="Calibri"/>
                <a:cs typeface="Calibri"/>
              </a:rPr>
              <a:t>годов</a:t>
            </a:r>
            <a:r>
              <a:rPr lang="cs-CZ" dirty="0">
                <a:latin typeface="Calibri"/>
                <a:cs typeface="Calibri"/>
              </a:rPr>
              <a:t>, </a:t>
            </a:r>
            <a:r>
              <a:rPr lang="ru-RU" b="1" dirty="0">
                <a:latin typeface="Calibri"/>
                <a:cs typeface="Calibri"/>
              </a:rPr>
              <a:t>Болдинская осень</a:t>
            </a:r>
            <a:r>
              <a:rPr lang="cs-CZ" dirty="0">
                <a:latin typeface="Calibri"/>
                <a:cs typeface="Calibri"/>
              </a:rPr>
              <a:t>, </a:t>
            </a:r>
            <a:r>
              <a:rPr lang="cs-CZ" dirty="0" err="1">
                <a:latin typeface="Calibri"/>
                <a:cs typeface="Calibri"/>
              </a:rPr>
              <a:t>Творчество</a:t>
            </a:r>
            <a:r>
              <a:rPr lang="cs-CZ" dirty="0">
                <a:latin typeface="Calibri"/>
                <a:cs typeface="Calibri"/>
              </a:rPr>
              <a:t> 1830-х </a:t>
            </a:r>
            <a:r>
              <a:rPr lang="cs-CZ" dirty="0" err="1">
                <a:latin typeface="Calibri"/>
                <a:cs typeface="Calibri"/>
              </a:rPr>
              <a:t>годов</a:t>
            </a:r>
            <a:endParaRPr lang="cs-CZ" dirty="0">
              <a:latin typeface="Calibri"/>
              <a:cs typeface="Calibri"/>
            </a:endParaRPr>
          </a:p>
          <a:p>
            <a:endParaRPr lang="cs-CZ" dirty="0" smtClean="0">
              <a:solidFill>
                <a:prstClr val="black"/>
              </a:solidFill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102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Calibri"/>
                <a:cs typeface="Calibri"/>
              </a:rPr>
              <a:t>Болдинская </a:t>
            </a:r>
            <a:r>
              <a:rPr lang="ru-RU" sz="4400" dirty="0">
                <a:latin typeface="Calibri"/>
                <a:cs typeface="Calibri"/>
              </a:rPr>
              <a:t>осень</a:t>
            </a:r>
            <a:endParaRPr lang="en-US" sz="44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Calibri"/>
                <a:cs typeface="Calibri"/>
              </a:rPr>
              <a:t>9 декабря 1830 г., вернувшись в Москву из Болдина, где он провел три </a:t>
            </a:r>
            <a:r>
              <a:rPr lang="ru-RU" dirty="0" smtClean="0">
                <a:latin typeface="Calibri"/>
                <a:cs typeface="Calibri"/>
              </a:rPr>
              <a:t>месяца</a:t>
            </a:r>
            <a:r>
              <a:rPr lang="cs-CZ" dirty="0" smtClean="0">
                <a:latin typeface="Calibri"/>
                <a:cs typeface="Calibri"/>
              </a:rPr>
              <a:t>,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Пушкин сообщал П. А. </a:t>
            </a:r>
            <a:r>
              <a:rPr lang="ru-RU" dirty="0" smtClean="0">
                <a:latin typeface="Calibri"/>
                <a:cs typeface="Calibri"/>
              </a:rPr>
              <a:t>Плетневу</a:t>
            </a:r>
            <a:r>
              <a:rPr lang="cs-CZ" dirty="0" smtClean="0">
                <a:latin typeface="Calibri"/>
                <a:cs typeface="Calibri"/>
              </a:rPr>
              <a:t>:</a:t>
            </a:r>
            <a:br>
              <a:rPr lang="cs-CZ" dirty="0" smtClean="0">
                <a:latin typeface="Calibri"/>
                <a:cs typeface="Calibri"/>
              </a:rPr>
            </a:br>
            <a:r>
              <a:rPr lang="cs-CZ" dirty="0" smtClean="0">
                <a:latin typeface="Calibri"/>
                <a:cs typeface="Calibri"/>
              </a:rPr>
              <a:t/>
            </a:r>
            <a:br>
              <a:rPr lang="cs-CZ" dirty="0" smtClean="0">
                <a:latin typeface="Calibri"/>
                <a:cs typeface="Calibri"/>
              </a:rPr>
            </a:br>
            <a:r>
              <a:rPr lang="cs-CZ" dirty="0" smtClean="0">
                <a:latin typeface="Calibri"/>
                <a:cs typeface="Calibri"/>
              </a:rPr>
              <a:t>„</a:t>
            </a:r>
            <a:r>
              <a:rPr lang="ru-RU" dirty="0" smtClean="0">
                <a:latin typeface="Calibri"/>
                <a:cs typeface="Calibri"/>
              </a:rPr>
              <a:t>Скажу </a:t>
            </a:r>
            <a:r>
              <a:rPr lang="ru-RU" dirty="0">
                <a:latin typeface="Calibri"/>
                <a:cs typeface="Calibri"/>
              </a:rPr>
              <a:t>тебе (за </a:t>
            </a:r>
            <a:r>
              <a:rPr lang="ru-RU" dirty="0" err="1" smtClean="0">
                <a:latin typeface="Calibri"/>
                <a:cs typeface="Calibri"/>
              </a:rPr>
              <a:t>тайну</a:t>
            </a:r>
            <a:r>
              <a:rPr lang="ru-RU" dirty="0">
                <a:latin typeface="Calibri"/>
                <a:cs typeface="Calibri"/>
              </a:rPr>
              <a:t>), что я в Болдине писал, как давно уже не писал</a:t>
            </a:r>
            <a:r>
              <a:rPr lang="ru-RU" dirty="0" smtClean="0">
                <a:latin typeface="Calibri"/>
                <a:cs typeface="Calibri"/>
              </a:rPr>
              <a:t>.</a:t>
            </a:r>
            <a:r>
              <a:rPr lang="cs-CZ" dirty="0" smtClean="0">
                <a:latin typeface="Calibri"/>
                <a:cs typeface="Calibri"/>
              </a:rPr>
              <a:t>“</a:t>
            </a:r>
          </a:p>
          <a:p>
            <a:r>
              <a:rPr lang="ru-RU" dirty="0" smtClean="0">
                <a:latin typeface="Calibri"/>
                <a:cs typeface="Calibri"/>
              </a:rPr>
              <a:t>В это время возникли произведения</a:t>
            </a:r>
            <a:r>
              <a:rPr lang="cs-CZ" dirty="0" smtClean="0">
                <a:latin typeface="Calibri"/>
                <a:cs typeface="Calibri"/>
              </a:rPr>
              <a:t>:</a:t>
            </a:r>
            <a:endParaRPr lang="ru-RU" dirty="0" smtClean="0">
              <a:latin typeface="Calibri"/>
              <a:cs typeface="Calibri"/>
            </a:endParaRPr>
          </a:p>
          <a:p>
            <a:r>
              <a:rPr lang="ru-RU" b="1" dirty="0" smtClean="0">
                <a:latin typeface="Calibri"/>
                <a:cs typeface="Calibri"/>
              </a:rPr>
              <a:t>«</a:t>
            </a:r>
            <a:r>
              <a:rPr lang="ru-RU" b="1" dirty="0">
                <a:latin typeface="Calibri"/>
                <a:cs typeface="Calibri"/>
              </a:rPr>
              <a:t>Повести покойного Ивана Петровича Белкина»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b="1" dirty="0" smtClean="0">
                <a:latin typeface="Calibri"/>
                <a:cs typeface="Calibri"/>
              </a:rPr>
              <a:t>«</a:t>
            </a:r>
            <a:r>
              <a:rPr lang="ru-RU" b="1" dirty="0">
                <a:latin typeface="Calibri"/>
                <a:cs typeface="Calibri"/>
              </a:rPr>
              <a:t>Домик в </a:t>
            </a:r>
            <a:r>
              <a:rPr lang="ru-RU" b="1" dirty="0" smtClean="0">
                <a:latin typeface="Calibri"/>
                <a:cs typeface="Calibri"/>
              </a:rPr>
              <a:t>Коломне»</a:t>
            </a:r>
            <a:r>
              <a:rPr lang="cs-CZ" b="1" dirty="0" smtClean="0">
                <a:latin typeface="Calibri"/>
                <a:cs typeface="Calibri"/>
              </a:rPr>
              <a:t>, </a:t>
            </a:r>
            <a:r>
              <a:rPr lang="ru-RU" b="1" dirty="0">
                <a:latin typeface="Calibri"/>
                <a:cs typeface="Calibri"/>
              </a:rPr>
              <a:t>«</a:t>
            </a:r>
            <a:r>
              <a:rPr lang="ru-RU" b="1" dirty="0" smtClean="0">
                <a:latin typeface="Calibri"/>
                <a:cs typeface="Calibri"/>
              </a:rPr>
              <a:t>Евгений Онегин»</a:t>
            </a:r>
            <a:r>
              <a:rPr lang="cs-CZ" b="1" dirty="0" smtClean="0">
                <a:latin typeface="Calibri"/>
                <a:cs typeface="Calibri"/>
              </a:rPr>
              <a:t>, </a:t>
            </a:r>
            <a:r>
              <a:rPr lang="nb-NO" b="1" dirty="0" err="1" smtClean="0">
                <a:latin typeface="Calibri"/>
                <a:cs typeface="Calibri"/>
              </a:rPr>
              <a:t>маленькие</a:t>
            </a:r>
            <a:r>
              <a:rPr lang="nb-NO" b="1" dirty="0" smtClean="0">
                <a:latin typeface="Calibri"/>
                <a:cs typeface="Calibri"/>
              </a:rPr>
              <a:t> </a:t>
            </a:r>
            <a:r>
              <a:rPr lang="nb-NO" b="1" dirty="0" err="1" smtClean="0">
                <a:latin typeface="Calibri"/>
                <a:cs typeface="Calibri"/>
              </a:rPr>
              <a:t>трагедии</a:t>
            </a:r>
            <a:r>
              <a:rPr lang="nb-NO" b="1" dirty="0">
                <a:latin typeface="Calibri"/>
                <a:cs typeface="Calibri"/>
              </a:rPr>
              <a:t>,</a:t>
            </a:r>
            <a:r>
              <a:rPr lang="nb-NO" b="1" dirty="0" smtClean="0">
                <a:latin typeface="Calibri"/>
                <a:cs typeface="Calibri"/>
              </a:rPr>
              <a:t> </a:t>
            </a:r>
            <a:r>
              <a:rPr lang="nb-NO" b="1" dirty="0">
                <a:latin typeface="Calibri"/>
                <a:cs typeface="Calibri"/>
              </a:rPr>
              <a:t>«</a:t>
            </a:r>
            <a:r>
              <a:rPr lang="nb-NO" b="1" dirty="0" err="1">
                <a:latin typeface="Calibri"/>
                <a:cs typeface="Calibri"/>
              </a:rPr>
              <a:t>Сказка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о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попе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и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о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работнике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его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Балде</a:t>
            </a:r>
            <a:r>
              <a:rPr lang="nb-NO" b="1" dirty="0">
                <a:latin typeface="Calibri"/>
                <a:cs typeface="Calibri"/>
              </a:rPr>
              <a:t>», «</a:t>
            </a:r>
            <a:r>
              <a:rPr lang="nb-NO" b="1" dirty="0" err="1">
                <a:latin typeface="Calibri"/>
                <a:cs typeface="Calibri"/>
              </a:rPr>
              <a:t>История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села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Горюхина</a:t>
            </a:r>
            <a:r>
              <a:rPr lang="nb-NO" b="1" dirty="0" smtClean="0">
                <a:latin typeface="Calibri"/>
                <a:cs typeface="Calibri"/>
              </a:rPr>
              <a:t>» </a:t>
            </a:r>
            <a:r>
              <a:rPr lang="nb-NO" b="1" dirty="0" err="1" smtClean="0">
                <a:latin typeface="Calibri"/>
                <a:cs typeface="Calibri"/>
              </a:rPr>
              <a:t>и</a:t>
            </a:r>
            <a:r>
              <a:rPr lang="nb-NO" b="1" dirty="0" smtClean="0">
                <a:latin typeface="Calibri"/>
                <a:cs typeface="Calibri"/>
              </a:rPr>
              <a:t> </a:t>
            </a:r>
            <a:r>
              <a:rPr lang="nb-NO" b="1" dirty="0" err="1" smtClean="0">
                <a:latin typeface="Calibri"/>
                <a:cs typeface="Calibri"/>
              </a:rPr>
              <a:t>другие</a:t>
            </a:r>
            <a:r>
              <a:rPr lang="nb-NO" b="1" dirty="0" smtClean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32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Calibri"/>
                <a:cs typeface="Calibri"/>
              </a:rPr>
              <a:t>Повести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err="1">
                <a:latin typeface="Calibri"/>
                <a:cs typeface="Calibri"/>
              </a:rPr>
              <a:t>Белкина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Calibri"/>
                <a:cs typeface="Calibri"/>
              </a:rPr>
              <a:t>написаны </a:t>
            </a:r>
            <a:r>
              <a:rPr lang="ru-RU" dirty="0">
                <a:latin typeface="Calibri"/>
                <a:cs typeface="Calibri"/>
              </a:rPr>
              <a:t>Пушкиным осенью 1830 года в </a:t>
            </a:r>
            <a:r>
              <a:rPr lang="ru-RU" dirty="0" smtClean="0">
                <a:latin typeface="Calibri"/>
                <a:cs typeface="Calibri"/>
              </a:rPr>
              <a:t>Болдине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b="1" dirty="0">
                <a:latin typeface="Calibri"/>
                <a:cs typeface="Calibri"/>
              </a:rPr>
              <a:t>первое завершённое прозаическое</a:t>
            </a:r>
            <a:r>
              <a:rPr lang="ru-RU" dirty="0">
                <a:latin typeface="Calibri"/>
                <a:cs typeface="Calibri"/>
              </a:rPr>
              <a:t> произведение </a:t>
            </a:r>
            <a:r>
              <a:rPr lang="ru-RU" dirty="0" smtClean="0">
                <a:latin typeface="Calibri"/>
                <a:cs typeface="Calibri"/>
              </a:rPr>
              <a:t>Пушкина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bg-BG" dirty="0">
                <a:latin typeface="Calibri"/>
                <a:cs typeface="Calibri"/>
              </a:rPr>
              <a:t>Книга состоит из </a:t>
            </a:r>
            <a:r>
              <a:rPr lang="bg-BG" b="1" dirty="0">
                <a:latin typeface="Calibri"/>
                <a:cs typeface="Calibri"/>
              </a:rPr>
              <a:t>предисловия издателя </a:t>
            </a:r>
            <a:r>
              <a:rPr lang="bg-BG" dirty="0">
                <a:latin typeface="Calibri"/>
                <a:cs typeface="Calibri"/>
              </a:rPr>
              <a:t>и </a:t>
            </a:r>
            <a:r>
              <a:rPr lang="bg-BG" b="1" dirty="0">
                <a:latin typeface="Calibri"/>
                <a:cs typeface="Calibri"/>
              </a:rPr>
              <a:t>пяти </a:t>
            </a:r>
            <a:r>
              <a:rPr lang="bg-BG" b="1" dirty="0" smtClean="0">
                <a:latin typeface="Calibri"/>
                <a:cs typeface="Calibri"/>
              </a:rPr>
              <a:t>повестей</a:t>
            </a:r>
            <a:r>
              <a:rPr lang="cs-CZ" dirty="0" smtClean="0">
                <a:latin typeface="Calibri"/>
                <a:cs typeface="Calibri"/>
              </a:rPr>
              <a:t>: </a:t>
            </a:r>
            <a:r>
              <a:rPr lang="ru-RU" dirty="0" smtClean="0">
                <a:latin typeface="Calibri"/>
                <a:cs typeface="Calibri"/>
              </a:rPr>
              <a:t>«</a:t>
            </a:r>
            <a:r>
              <a:rPr lang="ru-RU" dirty="0">
                <a:latin typeface="Calibri"/>
                <a:cs typeface="Calibri"/>
              </a:rPr>
              <a:t>Выстрел», «Метель», «Гробовщик», «Станционный смотритель», </a:t>
            </a:r>
            <a:r>
              <a:rPr lang="ru-RU" dirty="0" smtClean="0">
                <a:latin typeface="Calibri"/>
                <a:cs typeface="Calibri"/>
              </a:rPr>
              <a:t>«</a:t>
            </a:r>
            <a:r>
              <a:rPr lang="ru-RU" dirty="0">
                <a:latin typeface="Calibri"/>
                <a:cs typeface="Calibri"/>
              </a:rPr>
              <a:t>Барышня-крестьянка</a:t>
            </a:r>
            <a:r>
              <a:rPr lang="ru-RU" dirty="0" smtClean="0">
                <a:latin typeface="Calibri"/>
                <a:cs typeface="Calibri"/>
              </a:rPr>
              <a:t>»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cs typeface="Calibri"/>
              </a:rPr>
              <a:t>Пушкин выпустил повести </a:t>
            </a:r>
            <a:r>
              <a:rPr lang="ru-RU" b="1" dirty="0">
                <a:latin typeface="Calibri"/>
                <a:cs typeface="Calibri"/>
              </a:rPr>
              <a:t>анонимно</a:t>
            </a:r>
            <a:r>
              <a:rPr lang="ru-RU" dirty="0">
                <a:latin typeface="Calibri"/>
                <a:cs typeface="Calibri"/>
              </a:rPr>
              <a:t>, приписав авторство вымышленному лицу —</a:t>
            </a:r>
            <a:r>
              <a:rPr lang="ru-RU" b="1" dirty="0">
                <a:latin typeface="Calibri"/>
                <a:cs typeface="Calibri"/>
              </a:rPr>
              <a:t> Ивану Петровичу Белкину</a:t>
            </a:r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2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solidFill>
                  <a:prstClr val="black"/>
                </a:solidFill>
                <a:latin typeface="Calibri"/>
                <a:cs typeface="Calibri"/>
              </a:rPr>
              <a:t>Повести</a:t>
            </a:r>
            <a:r>
              <a:rPr lang="en-US" sz="4000" dirty="0" smtClean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Calibri"/>
                <a:cs typeface="Calibri"/>
              </a:rPr>
              <a:t>Белкина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/>
                <a:cs typeface="Calibri"/>
              </a:rPr>
              <a:t>Пушкин </a:t>
            </a:r>
            <a:r>
              <a:rPr lang="ru-RU" b="1" dirty="0" smtClean="0">
                <a:latin typeface="Calibri"/>
                <a:cs typeface="Calibri"/>
              </a:rPr>
              <a:t>попрощался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в</a:t>
            </a:r>
            <a:r>
              <a:rPr lang="ru-RU" dirty="0" smtClean="0">
                <a:latin typeface="Calibri"/>
                <a:cs typeface="Calibri"/>
              </a:rPr>
              <a:t> них </a:t>
            </a:r>
            <a:r>
              <a:rPr lang="ru-RU" dirty="0">
                <a:latin typeface="Calibri"/>
                <a:cs typeface="Calibri"/>
              </a:rPr>
              <a:t>с сюжетами и героями сентиментальной и романтической литературы</a:t>
            </a:r>
            <a:r>
              <a:rPr lang="ru-RU" dirty="0" smtClean="0">
                <a:latin typeface="Calibri"/>
                <a:cs typeface="Calibri"/>
              </a:rPr>
              <a:t>.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>
                <a:latin typeface="Calibri"/>
                <a:cs typeface="Calibri"/>
              </a:rPr>
              <a:t> </a:t>
            </a:r>
            <a:r>
              <a:rPr lang="ru-RU" dirty="0" smtClean="0">
                <a:latin typeface="Calibri"/>
                <a:cs typeface="Calibri"/>
              </a:rPr>
              <a:t>Он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b="1" dirty="0" smtClean="0">
                <a:latin typeface="Calibri"/>
                <a:cs typeface="Calibri"/>
              </a:rPr>
              <a:t>писал </a:t>
            </a:r>
            <a:r>
              <a:rPr lang="ru-RU" b="1" dirty="0">
                <a:latin typeface="Calibri"/>
                <a:cs typeface="Calibri"/>
              </a:rPr>
              <a:t>каждую повесть </a:t>
            </a:r>
            <a:r>
              <a:rPr lang="ru-RU" dirty="0">
                <a:latin typeface="Calibri"/>
                <a:cs typeface="Calibri"/>
              </a:rPr>
              <a:t>в том или ином </a:t>
            </a:r>
            <a:r>
              <a:rPr lang="ru-RU" dirty="0" smtClean="0">
                <a:latin typeface="Calibri"/>
                <a:cs typeface="Calibri"/>
              </a:rPr>
              <a:t>существующем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b="1" dirty="0">
                <a:latin typeface="Calibri"/>
                <a:cs typeface="Calibri"/>
              </a:rPr>
              <a:t>направлении</a:t>
            </a:r>
            <a:r>
              <a:rPr lang="ru-RU" dirty="0">
                <a:latin typeface="Calibri"/>
                <a:cs typeface="Calibri"/>
              </a:rPr>
              <a:t> к тому времени</a:t>
            </a:r>
            <a:r>
              <a:rPr lang="ru-RU" b="1" dirty="0">
                <a:latin typeface="Calibri"/>
                <a:cs typeface="Calibri"/>
              </a:rPr>
              <a:t> </a:t>
            </a:r>
            <a:r>
              <a:rPr lang="ru-RU" b="1" dirty="0" smtClean="0">
                <a:latin typeface="Calibri"/>
                <a:cs typeface="Calibri"/>
              </a:rPr>
              <a:t>: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«Выстрел» — </a:t>
            </a:r>
            <a:r>
              <a:rPr lang="ru-RU" b="1" dirty="0">
                <a:latin typeface="Calibri"/>
                <a:cs typeface="Calibri"/>
              </a:rPr>
              <a:t>романтизм</a:t>
            </a:r>
            <a:r>
              <a:rPr lang="ru-RU" dirty="0">
                <a:latin typeface="Calibri"/>
                <a:cs typeface="Calibri"/>
              </a:rPr>
              <a:t>; </a:t>
            </a:r>
            <a:r>
              <a:rPr lang="cs-CZ" dirty="0" smtClean="0">
                <a:latin typeface="Calibri"/>
                <a:cs typeface="Calibri"/>
              </a:rPr>
              <a:t/>
            </a:r>
            <a:br>
              <a:rPr lang="cs-CZ" dirty="0" smtClean="0">
                <a:latin typeface="Calibri"/>
                <a:cs typeface="Calibri"/>
              </a:rPr>
            </a:br>
            <a:r>
              <a:rPr lang="ru-RU" dirty="0" smtClean="0">
                <a:latin typeface="Calibri"/>
                <a:cs typeface="Calibri"/>
              </a:rPr>
              <a:t>«</a:t>
            </a:r>
            <a:r>
              <a:rPr lang="ru-RU" dirty="0">
                <a:latin typeface="Calibri"/>
                <a:cs typeface="Calibri"/>
              </a:rPr>
              <a:t>Метель», «Станционный смотритель» </a:t>
            </a:r>
            <a:r>
              <a:rPr lang="cs-CZ" dirty="0">
                <a:latin typeface="Calibri"/>
                <a:cs typeface="Calibri"/>
              </a:rPr>
              <a:t/>
            </a:r>
            <a:br>
              <a:rPr lang="cs-CZ" dirty="0">
                <a:latin typeface="Calibri"/>
                <a:cs typeface="Calibri"/>
              </a:rPr>
            </a:br>
            <a:r>
              <a:rPr lang="ru-RU" dirty="0" smtClean="0">
                <a:latin typeface="Calibri"/>
                <a:cs typeface="Calibri"/>
              </a:rPr>
              <a:t>и </a:t>
            </a:r>
            <a:r>
              <a:rPr lang="ru-RU" dirty="0">
                <a:latin typeface="Calibri"/>
                <a:cs typeface="Calibri"/>
              </a:rPr>
              <a:t>«Барышня-крестьянка» — </a:t>
            </a:r>
            <a:r>
              <a:rPr lang="ru-RU" b="1" dirty="0">
                <a:latin typeface="Calibri"/>
                <a:cs typeface="Calibri"/>
              </a:rPr>
              <a:t>сентиментализм</a:t>
            </a:r>
            <a:r>
              <a:rPr lang="ru-RU" dirty="0">
                <a:latin typeface="Calibri"/>
                <a:cs typeface="Calibri"/>
              </a:rPr>
              <a:t>; «Гробовщик» — </a:t>
            </a:r>
            <a:r>
              <a:rPr lang="ru-RU" b="1" dirty="0">
                <a:latin typeface="Calibri"/>
                <a:cs typeface="Calibri"/>
              </a:rPr>
              <a:t>содержит элементы готической </a:t>
            </a:r>
            <a:r>
              <a:rPr lang="ru-RU" b="1" dirty="0" smtClean="0">
                <a:latin typeface="Calibri"/>
                <a:cs typeface="Calibri"/>
              </a:rPr>
              <a:t>повести</a:t>
            </a:r>
            <a:endParaRPr lang="ru-RU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969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olidFill>
                  <a:prstClr val="black"/>
                </a:solidFill>
                <a:latin typeface="Calibri"/>
                <a:cs typeface="Calibri"/>
              </a:rPr>
              <a:t>Повести</a:t>
            </a:r>
            <a:r>
              <a:rPr lang="en-US" sz="40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Calibri"/>
                <a:cs typeface="Calibri"/>
              </a:rPr>
              <a:t>Белкина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Calibri"/>
                <a:cs typeface="Calibri"/>
              </a:rPr>
              <a:t>«Повести Белкина» оптимистичны.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 smtClean="0">
                <a:latin typeface="Calibri"/>
                <a:cs typeface="Calibri"/>
              </a:rPr>
              <a:t>С </a:t>
            </a:r>
            <a:r>
              <a:rPr lang="ru-RU" dirty="0">
                <a:latin typeface="Calibri"/>
                <a:cs typeface="Calibri"/>
              </a:rPr>
              <a:t>наибольшей силой </a:t>
            </a:r>
            <a:r>
              <a:rPr lang="ru-RU" b="1" dirty="0">
                <a:latin typeface="Calibri"/>
                <a:cs typeface="Calibri"/>
              </a:rPr>
              <a:t>пушкинский гуманизм </a:t>
            </a:r>
            <a:r>
              <a:rPr lang="ru-RU" dirty="0">
                <a:latin typeface="Calibri"/>
                <a:cs typeface="Calibri"/>
              </a:rPr>
              <a:t>раскрылся </a:t>
            </a:r>
            <a:r>
              <a:rPr lang="ru-RU" b="1" dirty="0">
                <a:latin typeface="Calibri"/>
                <a:cs typeface="Calibri"/>
              </a:rPr>
              <a:t>в «Станционном смотрителе»</a:t>
            </a:r>
            <a:r>
              <a:rPr lang="ru-RU" dirty="0" smtClean="0">
                <a:latin typeface="Calibri"/>
                <a:cs typeface="Calibri"/>
              </a:rPr>
              <a:t>.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 smtClean="0">
                <a:latin typeface="Calibri"/>
                <a:cs typeface="Calibri"/>
              </a:rPr>
              <a:t>Совершенно </a:t>
            </a:r>
            <a:r>
              <a:rPr lang="ru-RU" dirty="0">
                <a:latin typeface="Calibri"/>
                <a:cs typeface="Calibri"/>
              </a:rPr>
              <a:t>на новой основе Пушкин </a:t>
            </a:r>
            <a:r>
              <a:rPr lang="ru-RU" b="1" dirty="0">
                <a:latin typeface="Calibri"/>
                <a:cs typeface="Calibri"/>
              </a:rPr>
              <a:t>продолжает </a:t>
            </a:r>
            <a:r>
              <a:rPr lang="ru-RU" dirty="0">
                <a:latin typeface="Calibri"/>
                <a:cs typeface="Calibri"/>
              </a:rPr>
              <a:t>разработку </a:t>
            </a:r>
            <a:r>
              <a:rPr lang="ru-RU" b="1" dirty="0">
                <a:latin typeface="Calibri"/>
                <a:cs typeface="Calibri"/>
              </a:rPr>
              <a:t>темы маленького человека</a:t>
            </a:r>
            <a:r>
              <a:rPr lang="ru-RU" dirty="0">
                <a:latin typeface="Calibri"/>
                <a:cs typeface="Calibri"/>
              </a:rPr>
              <a:t>, начатую еще Карамзиным в «Бедной Лизе».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 smtClean="0">
                <a:latin typeface="Calibri"/>
                <a:cs typeface="Calibri"/>
              </a:rPr>
              <a:t>В </a:t>
            </a:r>
            <a:r>
              <a:rPr lang="ru-RU" dirty="0">
                <a:latin typeface="Calibri"/>
                <a:cs typeface="Calibri"/>
              </a:rPr>
              <a:t>Самсоне </a:t>
            </a:r>
            <a:r>
              <a:rPr lang="ru-RU" dirty="0" err="1">
                <a:latin typeface="Calibri"/>
                <a:cs typeface="Calibri"/>
              </a:rPr>
              <a:t>Вырине</a:t>
            </a:r>
            <a:r>
              <a:rPr lang="ru-RU" dirty="0">
                <a:latin typeface="Calibri"/>
                <a:cs typeface="Calibri"/>
              </a:rPr>
              <a:t> есть новые черты: в нем пробуждается </a:t>
            </a:r>
            <a:r>
              <a:rPr lang="ru-RU" b="1" dirty="0">
                <a:latin typeface="Calibri"/>
                <a:cs typeface="Calibri"/>
              </a:rPr>
              <a:t>человеческое достоинство </a:t>
            </a:r>
            <a:r>
              <a:rPr lang="ru-RU" dirty="0">
                <a:latin typeface="Calibri"/>
                <a:cs typeface="Calibri"/>
              </a:rPr>
              <a:t>и </a:t>
            </a:r>
            <a:r>
              <a:rPr lang="ru-RU" b="1" dirty="0">
                <a:latin typeface="Calibri"/>
                <a:cs typeface="Calibri"/>
              </a:rPr>
              <a:t>зарождается протест</a:t>
            </a:r>
            <a:r>
              <a:rPr lang="ru-RU" dirty="0">
                <a:latin typeface="Calibri"/>
                <a:cs typeface="Calibri"/>
              </a:rPr>
              <a:t>. </a:t>
            </a:r>
            <a:endParaRPr lang="en-US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173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prstClr val="black"/>
                </a:solidFill>
                <a:latin typeface="Calibri"/>
                <a:cs typeface="Calibri"/>
              </a:rPr>
              <a:t>Повести</a:t>
            </a:r>
            <a:r>
              <a:rPr lang="en-US" sz="44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/>
                <a:cs typeface="Calibri"/>
              </a:rPr>
              <a:t>Белкина</a:t>
            </a:r>
            <a:endParaRPr lang="en-US" sz="60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alibri"/>
                <a:cs typeface="Calibri"/>
              </a:rPr>
              <a:t>Персонажи в большинстве </a:t>
            </a:r>
            <a:r>
              <a:rPr lang="ru-RU" b="1" dirty="0" smtClean="0">
                <a:latin typeface="Calibri"/>
                <a:cs typeface="Calibri"/>
              </a:rPr>
              <a:t>не </a:t>
            </a:r>
            <a:r>
              <a:rPr lang="ru-RU" b="1" dirty="0">
                <a:latin typeface="Calibri"/>
                <a:cs typeface="Calibri"/>
              </a:rPr>
              <a:t>обладают </a:t>
            </a:r>
            <a:r>
              <a:rPr lang="ru-RU" dirty="0">
                <a:latin typeface="Calibri"/>
                <a:cs typeface="Calibri"/>
              </a:rPr>
              <a:t>яркими </a:t>
            </a:r>
            <a:r>
              <a:rPr lang="ru-RU" b="1" dirty="0">
                <a:latin typeface="Calibri"/>
                <a:cs typeface="Calibri"/>
              </a:rPr>
              <a:t>индивидуальными </a:t>
            </a:r>
            <a:r>
              <a:rPr lang="ru-RU" b="1" dirty="0" smtClean="0">
                <a:latin typeface="Calibri"/>
                <a:cs typeface="Calibri"/>
              </a:rPr>
              <a:t>чертами</a:t>
            </a:r>
            <a:r>
              <a:rPr lang="cs-CZ" dirty="0" smtClean="0">
                <a:latin typeface="Calibri"/>
                <a:cs typeface="Calibri"/>
              </a:rPr>
              <a:t>. </a:t>
            </a:r>
            <a:r>
              <a:rPr lang="ru-RU" dirty="0">
                <a:latin typeface="Calibri"/>
                <a:cs typeface="Calibri"/>
              </a:rPr>
              <a:t>Эти </a:t>
            </a:r>
            <a:r>
              <a:rPr lang="ru-RU" dirty="0" smtClean="0">
                <a:latin typeface="Calibri"/>
                <a:cs typeface="Calibri"/>
              </a:rPr>
              <a:t>люди </a:t>
            </a:r>
            <a:r>
              <a:rPr lang="ru-RU" dirty="0">
                <a:latin typeface="Calibri"/>
                <a:cs typeface="Calibri"/>
              </a:rPr>
              <a:t>являются </a:t>
            </a:r>
            <a:r>
              <a:rPr lang="ru-RU" b="1" dirty="0" smtClean="0">
                <a:latin typeface="Calibri"/>
                <a:cs typeface="Calibri"/>
              </a:rPr>
              <a:t>типичными представителями</a:t>
            </a:r>
            <a:r>
              <a:rPr lang="cs-CZ" b="1" dirty="0" smtClean="0">
                <a:latin typeface="Calibri"/>
                <a:cs typeface="Calibri"/>
              </a:rPr>
              <a:t>.</a:t>
            </a:r>
          </a:p>
          <a:p>
            <a:r>
              <a:rPr lang="ru-RU" b="1" dirty="0">
                <a:latin typeface="Calibri"/>
                <a:cs typeface="Calibri"/>
              </a:rPr>
              <a:t>Бытовая сторона </a:t>
            </a:r>
            <a:r>
              <a:rPr lang="ru-RU" dirty="0">
                <a:latin typeface="Calibri"/>
                <a:cs typeface="Calibri"/>
              </a:rPr>
              <a:t>выступает здесь на первый </a:t>
            </a:r>
            <a:r>
              <a:rPr lang="ru-RU" dirty="0" smtClean="0">
                <a:latin typeface="Calibri"/>
                <a:cs typeface="Calibri"/>
              </a:rPr>
              <a:t>план.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cs-CZ" dirty="0" err="1" smtClean="0">
                <a:latin typeface="Calibri"/>
                <a:cs typeface="Calibri"/>
              </a:rPr>
              <a:t>Д</a:t>
            </a:r>
            <a:r>
              <a:rPr lang="nb-NO" dirty="0" err="1" smtClean="0">
                <a:latin typeface="Calibri"/>
                <a:cs typeface="Calibri"/>
              </a:rPr>
              <a:t>ля</a:t>
            </a:r>
            <a:r>
              <a:rPr lang="nb-NO" dirty="0" smtClean="0">
                <a:latin typeface="Calibri"/>
                <a:cs typeface="Calibri"/>
              </a:rPr>
              <a:t> </a:t>
            </a:r>
            <a:r>
              <a:rPr lang="nb-NO" dirty="0" err="1">
                <a:latin typeface="Calibri"/>
                <a:cs typeface="Calibri"/>
              </a:rPr>
              <a:t>каждой</a:t>
            </a:r>
            <a:r>
              <a:rPr lang="nb-NO" dirty="0">
                <a:latin typeface="Calibri"/>
                <a:cs typeface="Calibri"/>
              </a:rPr>
              <a:t> </a:t>
            </a:r>
            <a:r>
              <a:rPr lang="nb-NO" dirty="0" err="1">
                <a:latin typeface="Calibri"/>
                <a:cs typeface="Calibri"/>
              </a:rPr>
              <a:t>повести</a:t>
            </a:r>
            <a:r>
              <a:rPr lang="nb-NO" dirty="0">
                <a:latin typeface="Calibri"/>
                <a:cs typeface="Calibri"/>
              </a:rPr>
              <a:t> </a:t>
            </a:r>
            <a:r>
              <a:rPr lang="nb-NO" dirty="0" err="1">
                <a:latin typeface="Calibri"/>
                <a:cs typeface="Calibri"/>
              </a:rPr>
              <a:t>определен</a:t>
            </a:r>
            <a:r>
              <a:rPr lang="nb-NO" dirty="0">
                <a:latin typeface="Calibri"/>
                <a:cs typeface="Calibri"/>
              </a:rPr>
              <a:t>  </a:t>
            </a:r>
            <a:r>
              <a:rPr lang="nb-NO" dirty="0" err="1">
                <a:latin typeface="Calibri"/>
                <a:cs typeface="Calibri"/>
              </a:rPr>
              <a:t>и</a:t>
            </a:r>
            <a:r>
              <a:rPr lang="nb-NO" dirty="0">
                <a:latin typeface="Calibri"/>
                <a:cs typeface="Calibri"/>
              </a:rPr>
              <a:t> </a:t>
            </a:r>
            <a:r>
              <a:rPr lang="nb-NO" b="1" dirty="0" err="1">
                <a:latin typeface="Calibri"/>
                <a:cs typeface="Calibri"/>
              </a:rPr>
              <a:t>второй</a:t>
            </a:r>
            <a:r>
              <a:rPr lang="nb-NO" b="1" dirty="0">
                <a:latin typeface="Calibri"/>
                <a:cs typeface="Calibri"/>
              </a:rPr>
              <a:t> </a:t>
            </a:r>
            <a:r>
              <a:rPr lang="nb-NO" b="1" dirty="0" err="1" smtClean="0">
                <a:latin typeface="Calibri"/>
                <a:cs typeface="Calibri"/>
              </a:rPr>
              <a:t>рассказчик</a:t>
            </a:r>
            <a:r>
              <a:rPr lang="nb-NO" b="1" dirty="0" smtClean="0">
                <a:latin typeface="Calibri"/>
                <a:cs typeface="Calibri"/>
              </a:rPr>
              <a:t>.</a:t>
            </a:r>
            <a:endParaRPr lang="cs-CZ" b="1" dirty="0" smtClean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359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latin typeface="Calibri"/>
                <a:cs typeface="Calibri"/>
              </a:rPr>
              <a:t>От</a:t>
            </a:r>
            <a:r>
              <a:rPr lang="en-US" sz="4400" dirty="0">
                <a:latin typeface="Calibri"/>
                <a:cs typeface="Calibri"/>
              </a:rPr>
              <a:t> </a:t>
            </a:r>
            <a:r>
              <a:rPr lang="en-US" sz="4400" dirty="0" err="1">
                <a:latin typeface="Calibri"/>
                <a:cs typeface="Calibri"/>
              </a:rPr>
              <a:t>издателя</a:t>
            </a:r>
            <a:endParaRPr lang="en-US" sz="44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alibri"/>
                <a:cs typeface="Calibri"/>
              </a:rPr>
              <a:t>Вступление, содержащее якобы издательское </a:t>
            </a:r>
            <a:r>
              <a:rPr lang="ru-RU" b="1" dirty="0">
                <a:latin typeface="Calibri"/>
                <a:cs typeface="Calibri"/>
              </a:rPr>
              <a:t>пояснение</a:t>
            </a:r>
            <a:r>
              <a:rPr lang="ru-RU" dirty="0">
                <a:latin typeface="Calibri"/>
                <a:cs typeface="Calibri"/>
              </a:rPr>
              <a:t> </a:t>
            </a:r>
            <a:r>
              <a:rPr lang="ru-RU" b="1" dirty="0">
                <a:latin typeface="Calibri"/>
                <a:cs typeface="Calibri"/>
              </a:rPr>
              <a:t>и </a:t>
            </a:r>
            <a:r>
              <a:rPr lang="ru-RU" b="1" dirty="0" smtClean="0">
                <a:latin typeface="Calibri"/>
                <a:cs typeface="Calibri"/>
              </a:rPr>
              <a:t>письмо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помещика, соседа Белкина, </a:t>
            </a:r>
            <a:r>
              <a:rPr lang="ru-RU" b="1" dirty="0">
                <a:latin typeface="Calibri"/>
                <a:cs typeface="Calibri"/>
              </a:rPr>
              <a:t>с рассказом о нём</a:t>
            </a:r>
            <a:r>
              <a:rPr lang="ru-RU" dirty="0">
                <a:latin typeface="Calibri"/>
                <a:cs typeface="Calibri"/>
              </a:rPr>
              <a:t>.</a:t>
            </a:r>
          </a:p>
          <a:p>
            <a:r>
              <a:rPr lang="ru-RU" dirty="0">
                <a:latin typeface="Calibri"/>
                <a:cs typeface="Calibri"/>
              </a:rPr>
              <a:t>Издательское слово написано с </a:t>
            </a:r>
            <a:r>
              <a:rPr lang="ru-RU" dirty="0" err="1" smtClean="0">
                <a:latin typeface="Calibri"/>
                <a:cs typeface="Calibri"/>
              </a:rPr>
              <a:t>ю́мором</a:t>
            </a:r>
            <a:r>
              <a:rPr lang="ru-RU" dirty="0">
                <a:latin typeface="Calibri"/>
                <a:cs typeface="Calibri"/>
              </a:rPr>
              <a:t>. Например, в начале вступления издатель пишет о письме: «Помещаем его безо </a:t>
            </a:r>
            <a:r>
              <a:rPr lang="ru-RU" b="1" dirty="0">
                <a:latin typeface="Calibri"/>
                <a:cs typeface="Calibri"/>
              </a:rPr>
              <a:t>всяких перемен и </a:t>
            </a:r>
            <a:r>
              <a:rPr lang="ru-RU" b="1" dirty="0" smtClean="0">
                <a:latin typeface="Calibri"/>
                <a:cs typeface="Calibri"/>
              </a:rPr>
              <a:t>примечаний</a:t>
            </a:r>
            <a:r>
              <a:rPr lang="cs-CZ" b="1" dirty="0" smtClean="0">
                <a:latin typeface="Calibri"/>
                <a:cs typeface="Calibri"/>
              </a:rPr>
              <a:t> (poznámka)</a:t>
            </a:r>
            <a:r>
              <a:rPr lang="ru-RU" dirty="0" smtClean="0">
                <a:latin typeface="Calibri"/>
                <a:cs typeface="Calibri"/>
              </a:rPr>
              <a:t>…</a:t>
            </a:r>
            <a:r>
              <a:rPr lang="ru-RU" dirty="0">
                <a:latin typeface="Calibri"/>
                <a:cs typeface="Calibri"/>
              </a:rPr>
              <a:t>», однако к письму далее </a:t>
            </a:r>
            <a:r>
              <a:rPr lang="ru-RU" b="1" dirty="0">
                <a:latin typeface="Calibri"/>
                <a:cs typeface="Calibri"/>
              </a:rPr>
              <a:t>добавлено два примечания и скрыта часть текста</a:t>
            </a:r>
            <a:r>
              <a:rPr lang="ru-RU" dirty="0" smtClean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0075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latin typeface="Calibri"/>
                <a:cs typeface="Calibri"/>
              </a:rPr>
              <a:t>Иван Петрович Белкин </a:t>
            </a:r>
            <a:endParaRPr lang="en-US" sz="44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/>
                <a:cs typeface="Calibri"/>
              </a:rPr>
              <a:t>это </a:t>
            </a:r>
            <a:r>
              <a:rPr lang="ru-RU" dirty="0">
                <a:latin typeface="Calibri"/>
                <a:cs typeface="Calibri"/>
              </a:rPr>
              <a:t>вымышленное лицо: молодой помещик, </a:t>
            </a:r>
            <a:r>
              <a:rPr lang="ru-RU" dirty="0" smtClean="0">
                <a:latin typeface="Calibri"/>
                <a:cs typeface="Calibri"/>
              </a:rPr>
              <a:t>занимавшийся</a:t>
            </a:r>
            <a:r>
              <a:rPr lang="cs-CZ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в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свободное время </a:t>
            </a:r>
            <a:r>
              <a:rPr lang="ru-RU" dirty="0" smtClean="0">
                <a:latin typeface="Calibri"/>
                <a:cs typeface="Calibri"/>
              </a:rPr>
              <a:t>сочинительством</a:t>
            </a:r>
            <a:r>
              <a:rPr lang="cs-CZ" dirty="0" smtClean="0">
                <a:latin typeface="Calibri"/>
                <a:cs typeface="Calibri"/>
              </a:rPr>
              <a:t> (tvorbou)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>
                <a:latin typeface="Calibri"/>
                <a:cs typeface="Calibri"/>
              </a:rPr>
              <a:t>и умерший в 1828 году. </a:t>
            </a:r>
            <a:endParaRPr lang="cs-CZ" dirty="0" smtClean="0">
              <a:latin typeface="Calibri"/>
              <a:cs typeface="Calibri"/>
            </a:endParaRPr>
          </a:p>
          <a:p>
            <a:r>
              <a:rPr lang="ru-RU" dirty="0" smtClean="0">
                <a:latin typeface="Calibri"/>
                <a:cs typeface="Calibri"/>
              </a:rPr>
              <a:t>Помимо </a:t>
            </a:r>
            <a:r>
              <a:rPr lang="ru-RU" dirty="0">
                <a:latin typeface="Calibri"/>
                <a:cs typeface="Calibri"/>
              </a:rPr>
              <a:t>цикла повестей, Белкин выступил и как автор хроники «История села </a:t>
            </a:r>
            <a:r>
              <a:rPr lang="ru-RU" dirty="0" err="1">
                <a:latin typeface="Calibri"/>
                <a:cs typeface="Calibri"/>
              </a:rPr>
              <a:t>Горюхина</a:t>
            </a:r>
            <a:r>
              <a:rPr lang="ru-RU" dirty="0">
                <a:latin typeface="Calibri"/>
                <a:cs typeface="Calibri"/>
              </a:rPr>
              <a:t>»</a:t>
            </a:r>
          </a:p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2575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5339</TotalTime>
  <Words>992</Words>
  <Application>Microsoft Office PowerPoint</Application>
  <PresentationFormat>Předvádění na obrazovce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Travelogue</vt:lpstr>
      <vt:lpstr>Повести покойного Ивана Петровича Белкина</vt:lpstr>
      <vt:lpstr>Александр Сергеевич Пушкин</vt:lpstr>
      <vt:lpstr>Болдинская осень</vt:lpstr>
      <vt:lpstr>Повести Белкина</vt:lpstr>
      <vt:lpstr>Повести Белкина</vt:lpstr>
      <vt:lpstr>Повести Белкина</vt:lpstr>
      <vt:lpstr>Повести Белкина</vt:lpstr>
      <vt:lpstr>От издателя</vt:lpstr>
      <vt:lpstr>Иван Петрович Белкин </vt:lpstr>
      <vt:lpstr>«Выстрел»</vt:lpstr>
      <vt:lpstr>«Метель»</vt:lpstr>
      <vt:lpstr> «Гробовщик»</vt:lpstr>
      <vt:lpstr>«Станционный смотритель»</vt:lpstr>
      <vt:lpstr>«Барышня-крестьянка»</vt:lpstr>
      <vt:lpstr>Пародии</vt:lpstr>
      <vt:lpstr>Клише образования</vt:lpstr>
      <vt:lpstr>Клише образования</vt:lpstr>
      <vt:lpstr>Клише образования</vt:lpstr>
    </vt:vector>
  </TitlesOfParts>
  <Company>zuzalaz@seznam.cz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Повести покойного Ивана Петровича Белкина</dc:title>
  <dc:creator>Z L</dc:creator>
  <cp:lastModifiedBy>Malenova</cp:lastModifiedBy>
  <cp:revision>41</cp:revision>
  <dcterms:created xsi:type="dcterms:W3CDTF">2013-11-18T09:08:05Z</dcterms:created>
  <dcterms:modified xsi:type="dcterms:W3CDTF">2013-12-04T10:07:09Z</dcterms:modified>
</cp:coreProperties>
</file>