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3" r:id="rId5"/>
    <p:sldId id="261" r:id="rId6"/>
    <p:sldId id="262" r:id="rId7"/>
    <p:sldId id="264" r:id="rId8"/>
    <p:sldId id="273" r:id="rId9"/>
    <p:sldId id="265" r:id="rId10"/>
    <p:sldId id="272" r:id="rId11"/>
    <p:sldId id="270" r:id="rId12"/>
    <p:sldId id="271" r:id="rId13"/>
    <p:sldId id="258" r:id="rId14"/>
    <p:sldId id="259" r:id="rId15"/>
    <p:sldId id="267" r:id="rId16"/>
    <p:sldId id="268" r:id="rId17"/>
    <p:sldId id="269" r:id="rId18"/>
    <p:sldId id="266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918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4F7114-D2DE-4898-9CC0-D796347589FA}" type="datetimeFigureOut">
              <a:rPr lang="cs-CZ" smtClean="0"/>
              <a:pPr/>
              <a:t>18.12.2013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67166-3080-497A-AE53-6FAB4A4CF1A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4F7114-D2DE-4898-9CC0-D796347589FA}" type="datetimeFigureOut">
              <a:rPr lang="cs-CZ" smtClean="0"/>
              <a:pPr/>
              <a:t>18.12.2013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67166-3080-497A-AE53-6FAB4A4CF1A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4F7114-D2DE-4898-9CC0-D796347589FA}" type="datetimeFigureOut">
              <a:rPr lang="cs-CZ" smtClean="0"/>
              <a:pPr/>
              <a:t>18.12.2013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67166-3080-497A-AE53-6FAB4A4CF1A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4F7114-D2DE-4898-9CC0-D796347589FA}" type="datetimeFigureOut">
              <a:rPr lang="cs-CZ" smtClean="0"/>
              <a:pPr/>
              <a:t>18.12.2013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67166-3080-497A-AE53-6FAB4A4CF1A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4F7114-D2DE-4898-9CC0-D796347589FA}" type="datetimeFigureOut">
              <a:rPr lang="cs-CZ" smtClean="0"/>
              <a:pPr/>
              <a:t>18.12.2013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67166-3080-497A-AE53-6FAB4A4CF1A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4F7114-D2DE-4898-9CC0-D796347589FA}" type="datetimeFigureOut">
              <a:rPr lang="cs-CZ" smtClean="0"/>
              <a:pPr/>
              <a:t>18.12.2013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67166-3080-497A-AE53-6FAB4A4CF1A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4F7114-D2DE-4898-9CC0-D796347589FA}" type="datetimeFigureOut">
              <a:rPr lang="cs-CZ" smtClean="0"/>
              <a:pPr/>
              <a:t>18.12.2013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67166-3080-497A-AE53-6FAB4A4CF1A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4F7114-D2DE-4898-9CC0-D796347589FA}" type="datetimeFigureOut">
              <a:rPr lang="cs-CZ" smtClean="0"/>
              <a:pPr/>
              <a:t>18.12.2013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67166-3080-497A-AE53-6FAB4A4CF1A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4F7114-D2DE-4898-9CC0-D796347589FA}" type="datetimeFigureOut">
              <a:rPr lang="cs-CZ" smtClean="0"/>
              <a:pPr/>
              <a:t>18.12.2013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67166-3080-497A-AE53-6FAB4A4CF1A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4F7114-D2DE-4898-9CC0-D796347589FA}" type="datetimeFigureOut">
              <a:rPr lang="cs-CZ" smtClean="0"/>
              <a:pPr/>
              <a:t>18.12.2013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67166-3080-497A-AE53-6FAB4A4CF1A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4F7114-D2DE-4898-9CC0-D796347589FA}" type="datetimeFigureOut">
              <a:rPr lang="cs-CZ" smtClean="0"/>
              <a:pPr/>
              <a:t>18.12.2013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67166-3080-497A-AE53-6FAB4A4CF1A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C4F7114-D2DE-4898-9CC0-D796347589FA}" type="datetimeFigureOut">
              <a:rPr lang="cs-CZ" smtClean="0"/>
              <a:pPr/>
              <a:t>18.12.2013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D67166-3080-497A-AE53-6FAB4A4CF1A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03648" y="260648"/>
            <a:ext cx="7406640" cy="3776440"/>
          </a:xfrm>
        </p:spPr>
        <p:txBody>
          <a:bodyPr>
            <a:normAutofit/>
          </a:bodyPr>
          <a:lstStyle/>
          <a:p>
            <a:pPr algn="ctr"/>
            <a:r>
              <a:rPr lang="az-Cyrl-AZ" sz="5400" b="1" dirty="0" smtClean="0"/>
              <a:t>Николай Михайлович</a:t>
            </a:r>
            <a:br>
              <a:rPr lang="az-Cyrl-AZ" sz="5400" b="1" dirty="0" smtClean="0"/>
            </a:br>
            <a:r>
              <a:rPr lang="az-Cyrl-AZ" sz="5400" b="1" dirty="0" smtClean="0"/>
              <a:t>Карамзин</a:t>
            </a:r>
            <a:r>
              <a:rPr lang="cs-CZ" sz="5400" b="1" dirty="0" smtClean="0"/>
              <a:t/>
            </a:r>
            <a:br>
              <a:rPr lang="cs-CZ" sz="5400" b="1" dirty="0" smtClean="0"/>
            </a:br>
            <a:r>
              <a:rPr lang="cs-CZ" sz="5400" b="1" dirty="0" smtClean="0"/>
              <a:t>-</a:t>
            </a:r>
            <a:br>
              <a:rPr lang="cs-CZ" sz="5400" b="1" dirty="0" smtClean="0"/>
            </a:br>
            <a:r>
              <a:rPr lang="ru-RU" sz="5400" b="1" dirty="0" smtClean="0"/>
              <a:t>Бедная Лиза</a:t>
            </a:r>
            <a:endParaRPr lang="cs-CZ" sz="5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687616" y="5805264"/>
            <a:ext cx="3456384" cy="1052736"/>
          </a:xfrm>
        </p:spPr>
        <p:txBody>
          <a:bodyPr/>
          <a:lstStyle/>
          <a:p>
            <a:r>
              <a:rPr lang="cs-CZ" dirty="0" smtClean="0"/>
              <a:t>Hana </a:t>
            </a:r>
            <a:r>
              <a:rPr lang="cs-CZ" dirty="0" err="1" smtClean="0"/>
              <a:t>Zetková</a:t>
            </a:r>
            <a:r>
              <a:rPr lang="cs-CZ" dirty="0" smtClean="0"/>
              <a:t>, 391624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Hanka\Desktop\бедная лиза\500px-Кипренский_бедная_лиз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188640"/>
            <a:ext cx="5400600" cy="64807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Cyrl-AZ" dirty="0" smtClean="0"/>
              <a:t>Бедная Лиза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повесть была очень популярна </a:t>
            </a:r>
            <a:endParaRPr lang="cs-CZ" dirty="0" smtClean="0"/>
          </a:p>
          <a:p>
            <a:r>
              <a:rPr lang="ru-RU" dirty="0" smtClean="0"/>
              <a:t>пруд у Симонова монастыря в Москве, в котором утопилась Лиза, стал местом паломничества почитателей Карамзина </a:t>
            </a:r>
            <a:endParaRPr lang="cs-CZ" dirty="0" smtClean="0"/>
          </a:p>
          <a:p>
            <a:r>
              <a:rPr lang="ru-RU" dirty="0" smtClean="0"/>
              <a:t>повести Карамзина, и прежде всего "Бедная Лиза", оказали огромное влияние на формирование русской прозы в начале XIX века.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anka\Desktop\бедная лиза\Simonov_monastery_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404664"/>
            <a:ext cx="7622408" cy="48245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0"/>
            <a:ext cx="7776864" cy="66693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900" dirty="0" smtClean="0"/>
              <a:t>"Милая Лиза! - сказал Эраст. - Милая Лиза!</a:t>
            </a:r>
            <a:r>
              <a:rPr lang="cs-CZ" sz="2900" dirty="0" smtClean="0"/>
              <a:t> </a:t>
            </a:r>
            <a:r>
              <a:rPr lang="ru-RU" sz="2900" dirty="0" smtClean="0"/>
              <a:t>Я люблю тебя!", и сии слова отозвались во глубине души ее, как небесная, восхитительная музыка; она едва смела верить ушам своим и... Но я бросаю кисть. Скажу только, что в сию минуту восторга исчезла Лизина робость - Эраст узнал, что он любим, любим страстно новым, чистым, открытым сердцем. Они сидели на траве, и так, что между ими оставалось не много места, - смотрели друг другу в глаза, говорили друг другу: "Люби меня!", и два часа показались им мигом. Наконец Лиза вспомнила, что мать ее может об ней беспокоиться. Надлежало расстаться.</a:t>
            </a:r>
            <a:endParaRPr lang="cs-CZ" sz="2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59632" y="188640"/>
            <a:ext cx="7498080" cy="64087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>
                <a:latin typeface="Corbel" pitchFamily="34" charset="0"/>
              </a:rPr>
              <a:t>Drahá Lízo! – řekl </a:t>
            </a:r>
            <a:r>
              <a:rPr lang="cs-CZ" dirty="0" err="1" smtClean="0">
                <a:latin typeface="Corbel" pitchFamily="34" charset="0"/>
              </a:rPr>
              <a:t>Erast</a:t>
            </a:r>
            <a:r>
              <a:rPr lang="cs-CZ" dirty="0" smtClean="0">
                <a:latin typeface="Corbel" pitchFamily="34" charset="0"/>
              </a:rPr>
              <a:t>. – Drahá! Miluji tě! – a tato slova zazněla v hloubce její duše jako čarovná nebeská hudba; nechtěla věřit vlastním uším a… Odkládám pero.  Řeknu vám jen tolik, že v této chvíli uchvácení se Lízina plachost ztratila a </a:t>
            </a:r>
            <a:r>
              <a:rPr lang="cs-CZ" dirty="0" err="1" smtClean="0">
                <a:latin typeface="Corbel" pitchFamily="34" charset="0"/>
              </a:rPr>
              <a:t>Erast</a:t>
            </a:r>
            <a:r>
              <a:rPr lang="cs-CZ" dirty="0" smtClean="0">
                <a:latin typeface="Corbel" pitchFamily="34" charset="0"/>
              </a:rPr>
              <a:t> si uvědomil, že ho vášnivě miluje nové, čisté, upřímné srdce.  Seděli v trávě tak, že mezi nimi nezůstalo mnoho místa, navzájem se dívali do očí a říkali si: Miluj mě! Miluj mě! a dvě hodiny se jim jevily chvílí. Nakonec si Líza vzpomněla,  že se o ni matka bude strachovat. Museli se rozloučit.</a:t>
            </a:r>
          </a:p>
          <a:p>
            <a:pPr marL="0" indent="0"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260648"/>
            <a:ext cx="7746064" cy="6597352"/>
          </a:xfrm>
        </p:spPr>
        <p:txBody>
          <a:bodyPr>
            <a:normAutofit/>
          </a:bodyPr>
          <a:lstStyle/>
          <a:p>
            <a:r>
              <a:rPr lang="ru-RU" sz="2900" b="1" dirty="0" smtClean="0"/>
              <a:t>1.</a:t>
            </a:r>
            <a:r>
              <a:rPr lang="ru-RU" sz="2900" dirty="0" smtClean="0"/>
              <a:t> </a:t>
            </a:r>
            <a:r>
              <a:rPr lang="ru-RU" sz="2900" b="1" dirty="0" smtClean="0"/>
              <a:t>К какому литературному направлению принадлежит произведение Н.М. Карамзина «Бедная Лиза»?</a:t>
            </a:r>
            <a:r>
              <a:rPr lang="ru-RU" sz="2900" dirty="0" smtClean="0"/>
              <a:t/>
            </a:r>
            <a:br>
              <a:rPr lang="ru-RU" sz="2900" dirty="0" smtClean="0"/>
            </a:br>
            <a:r>
              <a:rPr lang="ru-RU" sz="2900" dirty="0" smtClean="0"/>
              <a:t>1) классицизм</a:t>
            </a:r>
            <a:br>
              <a:rPr lang="ru-RU" sz="2900" dirty="0" smtClean="0"/>
            </a:br>
            <a:r>
              <a:rPr lang="ru-RU" sz="2900" dirty="0" smtClean="0"/>
              <a:t>2) сентиментализм </a:t>
            </a:r>
            <a:br>
              <a:rPr lang="ru-RU" sz="2900" dirty="0" smtClean="0"/>
            </a:br>
            <a:r>
              <a:rPr lang="ru-RU" sz="2900" dirty="0" smtClean="0"/>
              <a:t>3) романтизм </a:t>
            </a:r>
            <a:br>
              <a:rPr lang="ru-RU" sz="2900" dirty="0" smtClean="0"/>
            </a:br>
            <a:r>
              <a:rPr lang="ru-RU" sz="2900" dirty="0" smtClean="0"/>
              <a:t>4) реализм </a:t>
            </a:r>
          </a:p>
          <a:p>
            <a:r>
              <a:rPr lang="ru-RU" sz="2900" b="1" dirty="0" smtClean="0"/>
              <a:t>2.</a:t>
            </a:r>
            <a:r>
              <a:rPr lang="ru-RU" sz="2900" dirty="0" smtClean="0"/>
              <a:t> </a:t>
            </a:r>
            <a:r>
              <a:rPr lang="ru-RU" sz="2900" b="1" dirty="0" smtClean="0"/>
              <a:t>К какому литературному жанру принадлежит «Бедная Лиза»?</a:t>
            </a:r>
            <a:r>
              <a:rPr lang="ru-RU" sz="2900" dirty="0" smtClean="0"/>
              <a:t/>
            </a:r>
            <a:br>
              <a:rPr lang="ru-RU" sz="2900" dirty="0" smtClean="0"/>
            </a:br>
            <a:r>
              <a:rPr lang="ru-RU" sz="2900" dirty="0" smtClean="0"/>
              <a:t>1) рассказ</a:t>
            </a:r>
            <a:br>
              <a:rPr lang="ru-RU" sz="2900" dirty="0" smtClean="0"/>
            </a:br>
            <a:r>
              <a:rPr lang="ru-RU" sz="2900" dirty="0" smtClean="0"/>
              <a:t>2) роман </a:t>
            </a:r>
            <a:br>
              <a:rPr lang="ru-RU" sz="2900" dirty="0" smtClean="0"/>
            </a:br>
            <a:r>
              <a:rPr lang="ru-RU" sz="2900" dirty="0" smtClean="0"/>
              <a:t>3) повесть</a:t>
            </a:r>
            <a:br>
              <a:rPr lang="ru-RU" sz="2900" dirty="0" smtClean="0"/>
            </a:br>
            <a:r>
              <a:rPr lang="ru-RU" sz="2900" dirty="0" smtClean="0"/>
              <a:t>4) поэма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188640"/>
            <a:ext cx="7746064" cy="6480720"/>
          </a:xfrm>
        </p:spPr>
        <p:txBody>
          <a:bodyPr>
            <a:normAutofit/>
          </a:bodyPr>
          <a:lstStyle/>
          <a:p>
            <a:r>
              <a:rPr lang="ru-RU" sz="2900" b="1" dirty="0" smtClean="0"/>
              <a:t>3.</a:t>
            </a:r>
            <a:r>
              <a:rPr lang="ru-RU" sz="2900" dirty="0" smtClean="0"/>
              <a:t> </a:t>
            </a:r>
            <a:r>
              <a:rPr lang="ru-RU" sz="2900" b="1" dirty="0" smtClean="0"/>
              <a:t>Укажите главную тему произведения.</a:t>
            </a:r>
            <a:r>
              <a:rPr lang="ru-RU" sz="2900" dirty="0" smtClean="0"/>
              <a:t> </a:t>
            </a:r>
            <a:br>
              <a:rPr lang="ru-RU" sz="2900" dirty="0" smtClean="0"/>
            </a:br>
            <a:r>
              <a:rPr lang="ru-RU" sz="2900" dirty="0" smtClean="0"/>
              <a:t>1) тема любви </a:t>
            </a:r>
            <a:br>
              <a:rPr lang="ru-RU" sz="2900" dirty="0" smtClean="0"/>
            </a:br>
            <a:r>
              <a:rPr lang="ru-RU" sz="2900" dirty="0" smtClean="0"/>
              <a:t>2) тема природы </a:t>
            </a:r>
            <a:br>
              <a:rPr lang="ru-RU" sz="2900" dirty="0" smtClean="0"/>
            </a:br>
            <a:r>
              <a:rPr lang="ru-RU" sz="2900" dirty="0" smtClean="0"/>
              <a:t>3) тема предательства </a:t>
            </a:r>
            <a:br>
              <a:rPr lang="ru-RU" sz="2900" dirty="0" smtClean="0"/>
            </a:br>
            <a:r>
              <a:rPr lang="ru-RU" sz="2900" dirty="0" smtClean="0"/>
              <a:t>4) тема материнства </a:t>
            </a:r>
            <a:endParaRPr lang="cs-CZ" sz="2900" dirty="0" smtClean="0"/>
          </a:p>
          <a:p>
            <a:r>
              <a:rPr lang="ru-RU" sz="2900" b="1" dirty="0" smtClean="0"/>
              <a:t>4.</a:t>
            </a:r>
            <a:r>
              <a:rPr lang="ru-RU" sz="2900" dirty="0" smtClean="0"/>
              <a:t> </a:t>
            </a:r>
            <a:r>
              <a:rPr lang="ru-RU" sz="2900" b="1" dirty="0" smtClean="0"/>
              <a:t>Где происходят события, рассказанные автором в произведении? </a:t>
            </a:r>
          </a:p>
          <a:p>
            <a:pPr>
              <a:buNone/>
            </a:pPr>
            <a:r>
              <a:rPr lang="cs-CZ" sz="2900" dirty="0" smtClean="0"/>
              <a:t>	</a:t>
            </a:r>
            <a:r>
              <a:rPr lang="ru-RU" sz="2900" dirty="0" smtClean="0"/>
              <a:t>1) в Петербурге и его предместье </a:t>
            </a:r>
            <a:br>
              <a:rPr lang="ru-RU" sz="2900" dirty="0" smtClean="0"/>
            </a:br>
            <a:r>
              <a:rPr lang="ru-RU" sz="2900" dirty="0" smtClean="0"/>
              <a:t>2) в Москве и её предместье </a:t>
            </a:r>
            <a:br>
              <a:rPr lang="ru-RU" sz="2900" dirty="0" smtClean="0"/>
            </a:br>
            <a:r>
              <a:rPr lang="ru-RU" sz="2900" dirty="0" smtClean="0"/>
              <a:t>3) в Киеве и его предместье </a:t>
            </a:r>
            <a:br>
              <a:rPr lang="ru-RU" sz="2900" dirty="0" smtClean="0"/>
            </a:br>
            <a:r>
              <a:rPr lang="ru-RU" sz="2900" dirty="0" smtClean="0"/>
              <a:t>4) в Воронеже и его предместье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260648"/>
            <a:ext cx="7746064" cy="6408712"/>
          </a:xfrm>
        </p:spPr>
        <p:txBody>
          <a:bodyPr>
            <a:normAutofit fontScale="92500" lnSpcReduction="10000"/>
          </a:bodyPr>
          <a:lstStyle/>
          <a:p>
            <a:r>
              <a:rPr lang="cs-CZ" sz="3000" b="1" dirty="0" smtClean="0">
                <a:latin typeface="Corbel" pitchFamily="34" charset="0"/>
              </a:rPr>
              <a:t>5</a:t>
            </a:r>
            <a:r>
              <a:rPr lang="ru-RU" sz="3000" b="1" dirty="0" smtClean="0">
                <a:latin typeface="Corbel" pitchFamily="34" charset="0"/>
              </a:rPr>
              <a:t>.</a:t>
            </a:r>
            <a:r>
              <a:rPr lang="ru-RU" sz="3000" dirty="0" smtClean="0">
                <a:latin typeface="Corbel" pitchFamily="34" charset="0"/>
              </a:rPr>
              <a:t> </a:t>
            </a:r>
            <a:r>
              <a:rPr lang="ru-RU" sz="3000" b="1" dirty="0" smtClean="0">
                <a:latin typeface="Corbel" pitchFamily="34" charset="0"/>
              </a:rPr>
              <a:t>Как встретились герои произведения?</a:t>
            </a:r>
            <a:r>
              <a:rPr lang="ru-RU" sz="3000" dirty="0" smtClean="0">
                <a:latin typeface="Corbel" pitchFamily="34" charset="0"/>
              </a:rPr>
              <a:t/>
            </a:r>
            <a:br>
              <a:rPr lang="ru-RU" sz="3000" dirty="0" smtClean="0">
                <a:latin typeface="Corbel" pitchFamily="34" charset="0"/>
              </a:rPr>
            </a:br>
            <a:r>
              <a:rPr lang="ru-RU" sz="3000" dirty="0" smtClean="0">
                <a:latin typeface="Corbel" pitchFamily="34" charset="0"/>
              </a:rPr>
              <a:t>1) во время бала</a:t>
            </a:r>
            <a:br>
              <a:rPr lang="ru-RU" sz="3000" dirty="0" smtClean="0">
                <a:latin typeface="Corbel" pitchFamily="34" charset="0"/>
              </a:rPr>
            </a:br>
            <a:r>
              <a:rPr lang="ru-RU" sz="3000" dirty="0" smtClean="0">
                <a:latin typeface="Corbel" pitchFamily="34" charset="0"/>
              </a:rPr>
              <a:t>2) в берёзовой роще</a:t>
            </a:r>
            <a:br>
              <a:rPr lang="ru-RU" sz="3000" dirty="0" smtClean="0">
                <a:latin typeface="Corbel" pitchFamily="34" charset="0"/>
              </a:rPr>
            </a:br>
            <a:r>
              <a:rPr lang="ru-RU" sz="3000" dirty="0" smtClean="0">
                <a:latin typeface="Corbel" pitchFamily="34" charset="0"/>
              </a:rPr>
              <a:t>3) герой увидел Лизу, которая продавала ландыши </a:t>
            </a:r>
            <a:br>
              <a:rPr lang="ru-RU" sz="3000" dirty="0" smtClean="0">
                <a:latin typeface="Corbel" pitchFamily="34" charset="0"/>
              </a:rPr>
            </a:br>
            <a:r>
              <a:rPr lang="ru-RU" sz="3000" dirty="0" smtClean="0">
                <a:latin typeface="Corbel" pitchFamily="34" charset="0"/>
              </a:rPr>
              <a:t>4) Эраст пришёл в дом Лизы за цветами </a:t>
            </a:r>
            <a:endParaRPr lang="cs-CZ" sz="3000" dirty="0" smtClean="0">
              <a:latin typeface="Corbel" pitchFamily="34" charset="0"/>
            </a:endParaRPr>
          </a:p>
          <a:p>
            <a:r>
              <a:rPr lang="cs-CZ" sz="3000" b="1" dirty="0" smtClean="0">
                <a:latin typeface="Corbel" pitchFamily="34" charset="0"/>
              </a:rPr>
              <a:t>6</a:t>
            </a:r>
            <a:r>
              <a:rPr lang="ru-RU" sz="3000" b="1" dirty="0" smtClean="0">
                <a:latin typeface="Corbel" pitchFamily="34" charset="0"/>
              </a:rPr>
              <a:t>.</a:t>
            </a:r>
            <a:r>
              <a:rPr lang="ru-RU" sz="3000" dirty="0" smtClean="0">
                <a:latin typeface="Corbel" pitchFamily="34" charset="0"/>
              </a:rPr>
              <a:t> </a:t>
            </a:r>
            <a:r>
              <a:rPr lang="ru-RU" sz="3000" b="1" dirty="0" smtClean="0">
                <a:latin typeface="Corbel" pitchFamily="34" charset="0"/>
              </a:rPr>
              <a:t>Чем заканчивается история любви Лизы и Эраста?</a:t>
            </a:r>
            <a:endParaRPr lang="cs-CZ" sz="3000" b="1" dirty="0" smtClean="0">
              <a:latin typeface="Corbel" pitchFamily="34" charset="0"/>
            </a:endParaRPr>
          </a:p>
          <a:p>
            <a:pPr>
              <a:buNone/>
            </a:pPr>
            <a:r>
              <a:rPr lang="cs-CZ" sz="3000" dirty="0" smtClean="0">
                <a:latin typeface="Corbel" pitchFamily="34" charset="0"/>
              </a:rPr>
              <a:t>	</a:t>
            </a:r>
            <a:r>
              <a:rPr lang="ru-RU" sz="3000" dirty="0" smtClean="0">
                <a:latin typeface="Corbel" pitchFamily="34" charset="0"/>
              </a:rPr>
              <a:t>1) Герои поженились.</a:t>
            </a:r>
            <a:br>
              <a:rPr lang="ru-RU" sz="3000" dirty="0" smtClean="0">
                <a:latin typeface="Corbel" pitchFamily="34" charset="0"/>
              </a:rPr>
            </a:br>
            <a:r>
              <a:rPr lang="ru-RU" sz="3000" dirty="0" smtClean="0">
                <a:latin typeface="Corbel" pitchFamily="34" charset="0"/>
              </a:rPr>
              <a:t>2) Эраст предложил руку и сердце Лизе, но она отказала в силу неравного социального положения.</a:t>
            </a:r>
            <a:br>
              <a:rPr lang="ru-RU" sz="3000" dirty="0" smtClean="0">
                <a:latin typeface="Corbel" pitchFamily="34" charset="0"/>
              </a:rPr>
            </a:br>
            <a:r>
              <a:rPr lang="ru-RU" sz="3000" dirty="0" smtClean="0">
                <a:latin typeface="Corbel" pitchFamily="34" charset="0"/>
              </a:rPr>
              <a:t>3) Эраст женился на богатой невесте, а Лиза вышла замуж за пастуха.</a:t>
            </a:r>
            <a:br>
              <a:rPr lang="ru-RU" sz="3000" dirty="0" smtClean="0">
                <a:latin typeface="Corbel" pitchFamily="34" charset="0"/>
              </a:rPr>
            </a:br>
            <a:r>
              <a:rPr lang="ru-RU" sz="3000" dirty="0" smtClean="0">
                <a:latin typeface="Corbel" pitchFamily="34" charset="0"/>
              </a:rPr>
              <a:t>4) Эраст предал любимую, которая не вынесла этого и покончила жизнь самоубийством.</a:t>
            </a:r>
          </a:p>
          <a:p>
            <a:endParaRPr lang="ru-RU" sz="2800" dirty="0" smtClean="0">
              <a:latin typeface="Corbel" pitchFamily="34" charset="0"/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Cyrl-AZ" dirty="0" smtClean="0"/>
              <a:t>Фильм Бедная Лиза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Corbel" pitchFamily="34" charset="0"/>
              </a:rPr>
              <a:t>1978 </a:t>
            </a:r>
            <a:r>
              <a:rPr lang="ru-RU" dirty="0" smtClean="0">
                <a:latin typeface="Corbel" pitchFamily="34" charset="0"/>
              </a:rPr>
              <a:t>года возникл филмь от режисёра Идея Гаранина</a:t>
            </a:r>
          </a:p>
          <a:p>
            <a:r>
              <a:rPr lang="ru-RU" dirty="0" smtClean="0">
                <a:latin typeface="Corbel" pitchFamily="34" charset="0"/>
              </a:rPr>
              <a:t>филмь очень короткий, его продолжительность 19 мин. и в етом фильме неговорится, он немой, там только музыка</a:t>
            </a:r>
            <a:endParaRPr lang="cs-CZ" dirty="0" smtClean="0">
              <a:latin typeface="Corbel" pitchFamily="34" charset="0"/>
            </a:endParaRPr>
          </a:p>
          <a:p>
            <a:endParaRPr lang="cs-CZ" dirty="0" smtClean="0">
              <a:latin typeface="Corbel" pitchFamily="34" charset="0"/>
            </a:endParaRPr>
          </a:p>
          <a:p>
            <a:r>
              <a:rPr lang="cs-CZ" b="1" dirty="0" smtClean="0">
                <a:latin typeface="Corbel" pitchFamily="34" charset="0"/>
              </a:rPr>
              <a:t>http://www.</a:t>
            </a:r>
            <a:r>
              <a:rPr lang="cs-CZ" b="1" dirty="0" err="1" smtClean="0">
                <a:latin typeface="Corbel" pitchFamily="34" charset="0"/>
              </a:rPr>
              <a:t>youtube.com</a:t>
            </a:r>
            <a:r>
              <a:rPr lang="cs-CZ" b="1" dirty="0" smtClean="0">
                <a:latin typeface="Corbel" pitchFamily="34" charset="0"/>
              </a:rPr>
              <a:t>/</a:t>
            </a:r>
            <a:r>
              <a:rPr lang="cs-CZ" b="1" dirty="0" err="1" smtClean="0">
                <a:latin typeface="Corbel" pitchFamily="34" charset="0"/>
              </a:rPr>
              <a:t>watch</a:t>
            </a:r>
            <a:r>
              <a:rPr lang="cs-CZ" b="1" dirty="0" smtClean="0">
                <a:latin typeface="Corbel" pitchFamily="34" charset="0"/>
              </a:rPr>
              <a:t>?v=QmW9XihoCvc</a:t>
            </a:r>
            <a:endParaRPr lang="cs-CZ" b="1" dirty="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746064" cy="1143000"/>
          </a:xfrm>
        </p:spPr>
        <p:txBody>
          <a:bodyPr>
            <a:normAutofit fontScale="90000"/>
          </a:bodyPr>
          <a:lstStyle/>
          <a:p>
            <a:r>
              <a:rPr lang="az-Cyrl-AZ" sz="4400" b="1" dirty="0" smtClean="0"/>
              <a:t>Николай Михайлович</a:t>
            </a:r>
            <a:r>
              <a:rPr lang="cs-CZ" sz="4400" b="1" dirty="0" smtClean="0"/>
              <a:t> </a:t>
            </a:r>
            <a:r>
              <a:rPr lang="az-Cyrl-AZ" sz="4400" b="1" dirty="0" smtClean="0"/>
              <a:t>Карамзин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родился </a:t>
            </a:r>
            <a:r>
              <a:rPr lang="cs-CZ" dirty="0" smtClean="0">
                <a:latin typeface="Corbel" pitchFamily="34" charset="0"/>
              </a:rPr>
              <a:t>1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декабря 1766 года</a:t>
            </a:r>
            <a:endParaRPr lang="cs-CZ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az-Cyrl-AZ" dirty="0" smtClean="0"/>
              <a:t>умер</a:t>
            </a:r>
            <a:r>
              <a:rPr lang="cs-CZ" dirty="0" smtClean="0"/>
              <a:t> </a:t>
            </a:r>
            <a:r>
              <a:rPr lang="ru-RU" dirty="0" smtClean="0"/>
              <a:t>22 мая</a:t>
            </a:r>
            <a:r>
              <a:rPr lang="cs-CZ" dirty="0" smtClean="0"/>
              <a:t> </a:t>
            </a:r>
            <a:r>
              <a:rPr lang="ru-RU" dirty="0" smtClean="0"/>
              <a:t>1826 года</a:t>
            </a:r>
            <a:endParaRPr lang="cs-CZ" dirty="0" smtClean="0"/>
          </a:p>
          <a:p>
            <a:r>
              <a:rPr lang="ru-RU" dirty="0" smtClean="0"/>
              <a:t>п</a:t>
            </a:r>
            <a:r>
              <a:rPr lang="az-Cyrl-AZ" dirty="0" smtClean="0"/>
              <a:t>исатель, публицист и историк</a:t>
            </a:r>
            <a:endParaRPr lang="cs-CZ" dirty="0" smtClean="0"/>
          </a:p>
          <a:p>
            <a:r>
              <a:rPr lang="ru-RU" dirty="0" smtClean="0"/>
              <a:t>учился  в Москве  в частном пансионе профессора Шадена</a:t>
            </a:r>
            <a:endParaRPr lang="cs-CZ" dirty="0" smtClean="0"/>
          </a:p>
          <a:p>
            <a:r>
              <a:rPr lang="ru-RU" dirty="0" smtClean="0"/>
              <a:t>и посещал  лекции в Московском университете</a:t>
            </a:r>
            <a:endParaRPr lang="cs-CZ" dirty="0" smtClean="0"/>
          </a:p>
          <a:p>
            <a:r>
              <a:rPr lang="ru-RU" dirty="0" smtClean="0"/>
              <a:t>самый важный исполнитель сентиментальной прозы в России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z-Cyrl-AZ" sz="4000" b="1" dirty="0" smtClean="0"/>
              <a:t>Николай Михайлович</a:t>
            </a:r>
            <a:r>
              <a:rPr lang="cs-CZ" sz="4000" b="1" dirty="0" smtClean="0"/>
              <a:t> </a:t>
            </a:r>
            <a:r>
              <a:rPr lang="az-Cyrl-AZ" sz="4000" b="1" dirty="0" smtClean="0"/>
              <a:t>Карамзин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1791 - 1792 начал выпускать ,,Московский журнал„</a:t>
            </a:r>
            <a:endParaRPr lang="cs-CZ" dirty="0" smtClean="0"/>
          </a:p>
          <a:p>
            <a:r>
              <a:rPr lang="ru-RU" dirty="0" smtClean="0"/>
              <a:t>Карамзин был женат дважды и имел 10 детей</a:t>
            </a:r>
            <a:endParaRPr lang="cs-CZ" dirty="0" smtClean="0"/>
          </a:p>
          <a:p>
            <a:r>
              <a:rPr lang="cs-CZ" dirty="0" smtClean="0"/>
              <a:t>c</a:t>
            </a:r>
            <a:r>
              <a:rPr lang="ru-RU" dirty="0" smtClean="0"/>
              <a:t>мерть его явилась результатом</a:t>
            </a:r>
            <a:r>
              <a:rPr lang="cs-CZ" dirty="0" smtClean="0"/>
              <a:t> </a:t>
            </a:r>
            <a:r>
              <a:rPr lang="ru-RU" dirty="0" smtClean="0"/>
              <a:t>простуды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Hanka\Desktop\бедная лиза\Tropinin_karamzi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260648"/>
            <a:ext cx="4824536" cy="64223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Cyrl-AZ" dirty="0" smtClean="0"/>
              <a:t>Произведениа Карамзина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1484784"/>
            <a:ext cx="7956376" cy="48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az-Cyrl-AZ" u="sng" dirty="0" smtClean="0"/>
              <a:t>Книга</a:t>
            </a:r>
            <a:r>
              <a:rPr lang="cs-CZ" dirty="0" smtClean="0"/>
              <a:t>: </a:t>
            </a:r>
            <a:r>
              <a:rPr lang="az-Cyrl-AZ" dirty="0" smtClean="0"/>
              <a:t>Письма русского</a:t>
            </a:r>
            <a:r>
              <a:rPr lang="cs-CZ" dirty="0" smtClean="0"/>
              <a:t> </a:t>
            </a:r>
            <a:r>
              <a:rPr lang="az-Cyrl-AZ" dirty="0" smtClean="0"/>
              <a:t>путешественника</a:t>
            </a:r>
            <a:endParaRPr lang="cs-CZ" dirty="0" smtClean="0"/>
          </a:p>
          <a:p>
            <a:pPr>
              <a:buNone/>
            </a:pPr>
            <a:r>
              <a:rPr lang="az-Cyrl-AZ" u="sng" dirty="0" smtClean="0"/>
              <a:t>Повести</a:t>
            </a:r>
            <a:r>
              <a:rPr lang="cs-CZ" dirty="0" smtClean="0"/>
              <a:t>: </a:t>
            </a:r>
            <a:r>
              <a:rPr lang="ru-RU" dirty="0" smtClean="0"/>
              <a:t>Лиодор (1792)</a:t>
            </a:r>
          </a:p>
          <a:p>
            <a:pPr>
              <a:buNone/>
            </a:pPr>
            <a:r>
              <a:rPr lang="cs-CZ" dirty="0" smtClean="0"/>
              <a:t>			</a:t>
            </a:r>
            <a:r>
              <a:rPr lang="ru-RU" dirty="0" smtClean="0"/>
              <a:t>Бедная Лиза (1792)</a:t>
            </a:r>
          </a:p>
          <a:p>
            <a:pPr>
              <a:buNone/>
            </a:pPr>
            <a:r>
              <a:rPr lang="cs-CZ" dirty="0" smtClean="0"/>
              <a:t>			</a:t>
            </a:r>
            <a:r>
              <a:rPr lang="ru-RU" dirty="0" smtClean="0"/>
              <a:t>Наталья, боярская дочь (1792)</a:t>
            </a:r>
          </a:p>
          <a:p>
            <a:pPr>
              <a:buNone/>
            </a:pPr>
            <a:r>
              <a:rPr lang="cs-CZ" dirty="0" smtClean="0"/>
              <a:t>			</a:t>
            </a:r>
            <a:r>
              <a:rPr lang="ru-RU" dirty="0" smtClean="0"/>
              <a:t>Остров Борнгольм (1794)</a:t>
            </a:r>
          </a:p>
          <a:p>
            <a:pPr>
              <a:buNone/>
            </a:pPr>
            <a:r>
              <a:rPr lang="cs-CZ" dirty="0" smtClean="0"/>
              <a:t>			</a:t>
            </a:r>
            <a:r>
              <a:rPr lang="ru-RU" dirty="0" smtClean="0"/>
              <a:t>Сиерра-Морена (1795)</a:t>
            </a:r>
          </a:p>
          <a:p>
            <a:pPr>
              <a:buNone/>
            </a:pPr>
            <a:r>
              <a:rPr lang="cs-CZ" dirty="0" smtClean="0"/>
              <a:t>			</a:t>
            </a:r>
            <a:r>
              <a:rPr lang="ru-RU" dirty="0" smtClean="0"/>
              <a:t>Юлия (1796)</a:t>
            </a:r>
          </a:p>
          <a:p>
            <a:pPr>
              <a:buNone/>
            </a:pPr>
            <a:r>
              <a:rPr lang="cs-CZ" dirty="0" smtClean="0"/>
              <a:t>			</a:t>
            </a:r>
            <a:r>
              <a:rPr lang="ru-RU" dirty="0" smtClean="0"/>
              <a:t>Моя исповедь (1802)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Cyrl-AZ" dirty="0" smtClean="0"/>
              <a:t>Произведениа Карамзина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1412776"/>
            <a:ext cx="7498080" cy="4800600"/>
          </a:xfrm>
        </p:spPr>
        <p:txBody>
          <a:bodyPr/>
          <a:lstStyle/>
          <a:p>
            <a:pPr>
              <a:buNone/>
            </a:pPr>
            <a:r>
              <a:rPr lang="az-Cyrl-AZ" u="sng" dirty="0" smtClean="0"/>
              <a:t>Роман</a:t>
            </a:r>
            <a:r>
              <a:rPr lang="cs-CZ" dirty="0" smtClean="0"/>
              <a:t>:</a:t>
            </a:r>
            <a:r>
              <a:rPr lang="az-Cyrl-AZ" dirty="0" smtClean="0"/>
              <a:t> Рыцарь нашего времени</a:t>
            </a:r>
            <a:endParaRPr lang="cs-CZ" dirty="0" smtClean="0"/>
          </a:p>
          <a:p>
            <a:pPr>
              <a:buNone/>
            </a:pPr>
            <a:r>
              <a:rPr lang="ru-RU" u="sng" dirty="0" smtClean="0"/>
              <a:t>Стихотворения</a:t>
            </a:r>
            <a:r>
              <a:rPr lang="ru-RU" dirty="0" smtClean="0"/>
              <a:t>:</a:t>
            </a:r>
            <a:r>
              <a:rPr lang="cs-CZ" dirty="0" smtClean="0"/>
              <a:t> </a:t>
            </a:r>
            <a:r>
              <a:rPr lang="ru-RU" dirty="0" smtClean="0"/>
              <a:t>Поэзия (1792)</a:t>
            </a:r>
          </a:p>
          <a:p>
            <a:pPr>
              <a:buNone/>
            </a:pPr>
            <a:r>
              <a:rPr lang="cs-CZ" dirty="0" smtClean="0"/>
              <a:t>				</a:t>
            </a:r>
            <a:r>
              <a:rPr lang="ru-RU" dirty="0" smtClean="0"/>
              <a:t>Кладбище (1792)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Cyrl-AZ" dirty="0" smtClean="0"/>
              <a:t>Бедная Лиза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z-Cyrl-AZ" dirty="0" smtClean="0"/>
              <a:t>написанная в 1792 году</a:t>
            </a:r>
            <a:endParaRPr lang="cs-CZ" dirty="0" smtClean="0"/>
          </a:p>
          <a:p>
            <a:r>
              <a:rPr lang="az-Cyrl-AZ" u="sng" dirty="0" smtClean="0"/>
              <a:t>жанр</a:t>
            </a:r>
            <a:r>
              <a:rPr lang="cs-CZ" dirty="0" smtClean="0"/>
              <a:t>: </a:t>
            </a:r>
            <a:r>
              <a:rPr lang="az-Cyrl-AZ" dirty="0" smtClean="0"/>
              <a:t>повесть</a:t>
            </a:r>
            <a:endParaRPr lang="cs-CZ" dirty="0" smtClean="0"/>
          </a:p>
          <a:p>
            <a:r>
              <a:rPr lang="az-Cyrl-AZ" u="sng" dirty="0" smtClean="0"/>
              <a:t>тип художественной речи</a:t>
            </a:r>
            <a:r>
              <a:rPr lang="cs-CZ" dirty="0" smtClean="0"/>
              <a:t>: </a:t>
            </a:r>
            <a:r>
              <a:rPr lang="az-Cyrl-AZ" dirty="0" smtClean="0"/>
              <a:t>проза</a:t>
            </a:r>
            <a:endParaRPr lang="cs-CZ" dirty="0" smtClean="0"/>
          </a:p>
          <a:p>
            <a:r>
              <a:rPr lang="az-Cyrl-AZ" u="sng" dirty="0" smtClean="0"/>
              <a:t>тип сюжета</a:t>
            </a:r>
            <a:r>
              <a:rPr lang="cs-CZ" dirty="0" smtClean="0"/>
              <a:t>:</a:t>
            </a:r>
            <a:r>
              <a:rPr lang="az-Cyrl-AZ" dirty="0" smtClean="0"/>
              <a:t> социально-бытовой, психологический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Hanka\Desktop\бедная лиза\knih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260648"/>
            <a:ext cx="3888432" cy="61631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Cyrl-AZ" dirty="0" smtClean="0"/>
              <a:t>Характеристики героев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z-Cyrl-AZ" dirty="0" smtClean="0"/>
              <a:t>Лиза</a:t>
            </a:r>
            <a:r>
              <a:rPr lang="cs-CZ" dirty="0" smtClean="0"/>
              <a:t>: </a:t>
            </a:r>
            <a:r>
              <a:rPr lang="az-Cyrl-AZ" dirty="0" smtClean="0"/>
              <a:t>бедная крестьянская девушка</a:t>
            </a:r>
            <a:r>
              <a:rPr lang="cs-CZ" dirty="0" smtClean="0"/>
              <a:t>, </a:t>
            </a:r>
            <a:r>
              <a:rPr lang="az-Cyrl-AZ" dirty="0" smtClean="0"/>
              <a:t>живет с матерью</a:t>
            </a:r>
            <a:r>
              <a:rPr lang="cs-CZ" dirty="0" smtClean="0"/>
              <a:t>, </a:t>
            </a:r>
            <a:r>
              <a:rPr lang="az-Cyrl-AZ" dirty="0" smtClean="0"/>
              <a:t>продавая цветы</a:t>
            </a:r>
            <a:r>
              <a:rPr lang="cs-CZ" dirty="0" smtClean="0"/>
              <a:t> </a:t>
            </a:r>
            <a:r>
              <a:rPr lang="az-Cyrl-AZ" dirty="0" smtClean="0"/>
              <a:t>в Москве</a:t>
            </a:r>
            <a:r>
              <a:rPr lang="cs-CZ" dirty="0" smtClean="0"/>
              <a:t>,  </a:t>
            </a:r>
            <a:r>
              <a:rPr lang="ru-RU" dirty="0" smtClean="0"/>
              <a:t>Лиза добра, очень наивна и неопытна</a:t>
            </a:r>
            <a:endParaRPr lang="cs-CZ" dirty="0" smtClean="0"/>
          </a:p>
          <a:p>
            <a:r>
              <a:rPr lang="ru-RU" dirty="0" smtClean="0"/>
              <a:t>Эраст</a:t>
            </a:r>
            <a:r>
              <a:rPr lang="cs-CZ" dirty="0" smtClean="0"/>
              <a:t>: </a:t>
            </a:r>
            <a:r>
              <a:rPr lang="ru-RU" dirty="0" smtClean="0"/>
              <a:t>молодой дворянин, ведущий ветреную светскую жизнь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738</TotalTime>
  <Words>453</Words>
  <Application>Microsoft Office PowerPoint</Application>
  <PresentationFormat>Předvádění na obrazovce (4:3)</PresentationFormat>
  <Paragraphs>53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Slunovrat</vt:lpstr>
      <vt:lpstr>Николай Михайлович Карамзин - Бедная Лиза</vt:lpstr>
      <vt:lpstr>Николай Михайлович Карамзин</vt:lpstr>
      <vt:lpstr>Николай Михайлович Карамзин</vt:lpstr>
      <vt:lpstr>Prezentace aplikace PowerPoint</vt:lpstr>
      <vt:lpstr>Произведениа Карамзина</vt:lpstr>
      <vt:lpstr>Произведениа Карамзина</vt:lpstr>
      <vt:lpstr>Бедная Лиза</vt:lpstr>
      <vt:lpstr>Prezentace aplikace PowerPoint</vt:lpstr>
      <vt:lpstr>Характеристики героев</vt:lpstr>
      <vt:lpstr>Prezentace aplikace PowerPoint</vt:lpstr>
      <vt:lpstr>Бедная Лиза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Фильм Бедная Лиза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Николай Михайлович Карамзин - Бедная Лиза</dc:title>
  <dc:creator>Hanka</dc:creator>
  <cp:lastModifiedBy>Malenova</cp:lastModifiedBy>
  <cp:revision>30</cp:revision>
  <dcterms:created xsi:type="dcterms:W3CDTF">2013-10-01T22:00:06Z</dcterms:created>
  <dcterms:modified xsi:type="dcterms:W3CDTF">2013-12-18T09:59:06Z</dcterms:modified>
</cp:coreProperties>
</file>