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24" autoAdjust="0"/>
    <p:restoredTop sz="94660"/>
  </p:normalViewPr>
  <p:slideViewPr>
    <p:cSldViewPr>
      <p:cViewPr>
        <p:scale>
          <a:sx n="114" d="100"/>
          <a:sy n="114" d="100"/>
        </p:scale>
        <p:origin x="-930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5E8B09-85BA-48AF-88E2-5C04A350D1F1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1081F2-0570-4132-A4E6-C35016B244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81670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1081F2-0570-4132-A4E6-C35016B244D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59228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1081F2-0570-4132-A4E6-C35016B244D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20265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1081F2-0570-4132-A4E6-C35016B244D9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82664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1081F2-0570-4132-A4E6-C35016B244D9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89225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1081F2-0570-4132-A4E6-C35016B244D9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07040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1081F2-0570-4132-A4E6-C35016B244D9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8269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1081F2-0570-4132-A4E6-C35016B244D9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36077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1081F2-0570-4132-A4E6-C35016B244D9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25072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1081F2-0570-4132-A4E6-C35016B244D9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5038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4F1FE-1393-4428-BA9C-26395B552392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ECA3D-93B4-4F97-8F80-194F9CE072E9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4F1FE-1393-4428-BA9C-26395B552392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ECA3D-93B4-4F97-8F80-194F9CE072E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4F1FE-1393-4428-BA9C-26395B552392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ECA3D-93B4-4F97-8F80-194F9CE072E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4F1FE-1393-4428-BA9C-26395B552392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ECA3D-93B4-4F97-8F80-194F9CE072E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4F1FE-1393-4428-BA9C-26395B552392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ECA3D-93B4-4F97-8F80-194F9CE072E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4F1FE-1393-4428-BA9C-26395B552392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ECA3D-93B4-4F97-8F80-194F9CE072E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4F1FE-1393-4428-BA9C-26395B552392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ECA3D-93B4-4F97-8F80-194F9CE072E9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4F1FE-1393-4428-BA9C-26395B552392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ECA3D-93B4-4F97-8F80-194F9CE072E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4F1FE-1393-4428-BA9C-26395B552392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ECA3D-93B4-4F97-8F80-194F9CE072E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4F1FE-1393-4428-BA9C-26395B552392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ECA3D-93B4-4F97-8F80-194F9CE072E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4F1FE-1393-4428-BA9C-26395B552392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ECA3D-93B4-4F97-8F80-194F9CE072E9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F14F1FE-1393-4428-BA9C-26395B552392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80ECA3D-93B4-4F97-8F80-194F9CE072E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				</a:t>
            </a:r>
            <a:r>
              <a:rPr lang="cs-CZ" sz="2300" dirty="0" smtClean="0"/>
              <a:t>Lucie Fleková</a:t>
            </a:r>
            <a:endParaRPr lang="cs-CZ" sz="2300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err="1"/>
              <a:t>Повесть</a:t>
            </a:r>
            <a:r>
              <a:rPr lang="cs-CZ" b="1" dirty="0"/>
              <a:t> о </a:t>
            </a:r>
            <a:r>
              <a:rPr lang="cs-CZ" b="1" dirty="0" err="1"/>
              <a:t>Савве</a:t>
            </a:r>
            <a:r>
              <a:rPr lang="cs-CZ" b="1" dirty="0"/>
              <a:t> </a:t>
            </a:r>
            <a:r>
              <a:rPr lang="cs-CZ" b="1" dirty="0" err="1"/>
              <a:t>Грудцыне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736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ru-RU" sz="3300" dirty="0"/>
              <a:t>Повесть была </a:t>
            </a:r>
            <a:r>
              <a:rPr lang="cs-CZ" sz="3300" dirty="0" err="1"/>
              <a:t>создана</a:t>
            </a:r>
            <a:r>
              <a:rPr lang="cs-CZ" sz="3300" dirty="0"/>
              <a:t> в 60-е </a:t>
            </a:r>
            <a:r>
              <a:rPr lang="cs-CZ" sz="3300" dirty="0" err="1"/>
              <a:t>годы</a:t>
            </a:r>
            <a:r>
              <a:rPr lang="cs-CZ" sz="3300" dirty="0"/>
              <a:t> </a:t>
            </a:r>
            <a:r>
              <a:rPr lang="ru-RU" sz="3300" dirty="0"/>
              <a:t>1</a:t>
            </a:r>
            <a:r>
              <a:rPr lang="cs-CZ" sz="3300" dirty="0"/>
              <a:t>7в</a:t>
            </a:r>
            <a:r>
              <a:rPr lang="ru-RU" sz="3300" dirty="0" smtClean="0"/>
              <a:t>ека</a:t>
            </a:r>
            <a:r>
              <a:rPr lang="cs-CZ" sz="3300" dirty="0" smtClean="0"/>
              <a:t>.</a:t>
            </a:r>
            <a:r>
              <a:rPr lang="ru-RU" sz="3300" dirty="0" smtClean="0"/>
              <a:t> </a:t>
            </a:r>
            <a:endParaRPr lang="cs-CZ" sz="3300" dirty="0"/>
          </a:p>
          <a:p>
            <a:pPr lvl="0"/>
            <a:r>
              <a:rPr lang="cs-CZ" sz="3300" dirty="0" err="1"/>
              <a:t>Основа</a:t>
            </a:r>
            <a:r>
              <a:rPr lang="cs-CZ" sz="3300" dirty="0"/>
              <a:t> </a:t>
            </a:r>
            <a:r>
              <a:rPr lang="cs-CZ" sz="3300" dirty="0" err="1"/>
              <a:t>сюжета</a:t>
            </a:r>
            <a:r>
              <a:rPr lang="cs-CZ" sz="3300" dirty="0"/>
              <a:t> — </a:t>
            </a:r>
            <a:r>
              <a:rPr lang="cs-CZ" sz="3300" dirty="0" err="1"/>
              <a:t>жизнь</a:t>
            </a:r>
            <a:r>
              <a:rPr lang="cs-CZ" sz="3300" dirty="0"/>
              <a:t> </a:t>
            </a:r>
            <a:r>
              <a:rPr lang="cs-CZ" sz="3300" dirty="0" err="1"/>
              <a:t>купеческого</a:t>
            </a:r>
            <a:r>
              <a:rPr lang="cs-CZ" sz="3300" dirty="0"/>
              <a:t> </a:t>
            </a:r>
            <a:r>
              <a:rPr lang="cs-CZ" sz="3300" dirty="0" err="1"/>
              <a:t>сына</a:t>
            </a:r>
            <a:r>
              <a:rPr lang="cs-CZ" sz="3300" dirty="0"/>
              <a:t> </a:t>
            </a:r>
            <a:r>
              <a:rPr lang="cs-CZ" sz="3300" dirty="0" err="1"/>
              <a:t>Саввы</a:t>
            </a:r>
            <a:r>
              <a:rPr lang="cs-CZ" sz="3300" dirty="0"/>
              <a:t> </a:t>
            </a:r>
            <a:r>
              <a:rPr lang="cs-CZ" sz="3300" dirty="0" err="1"/>
              <a:t>Грудцына</a:t>
            </a:r>
            <a:r>
              <a:rPr lang="ru-RU" sz="3300" dirty="0"/>
              <a:t>.</a:t>
            </a:r>
            <a:r>
              <a:rPr lang="cs-CZ" sz="3300" dirty="0"/>
              <a:t> </a:t>
            </a:r>
            <a:endParaRPr lang="cs-CZ" sz="3300" dirty="0" smtClean="0"/>
          </a:p>
          <a:p>
            <a:pPr lvl="0"/>
            <a:r>
              <a:rPr lang="cs-CZ" sz="3300" dirty="0" err="1" smtClean="0"/>
              <a:t>Повествование</a:t>
            </a:r>
            <a:r>
              <a:rPr lang="cs-CZ" sz="3300" dirty="0" smtClean="0"/>
              <a:t> </a:t>
            </a:r>
            <a:r>
              <a:rPr lang="cs-CZ" sz="3300" dirty="0"/>
              <a:t>о </a:t>
            </a:r>
            <a:r>
              <a:rPr lang="cs-CZ" sz="3300" dirty="0" err="1"/>
              <a:t>судьбе</a:t>
            </a:r>
            <a:r>
              <a:rPr lang="cs-CZ" sz="3300" dirty="0"/>
              <a:t> </a:t>
            </a:r>
            <a:r>
              <a:rPr lang="cs-CZ" sz="3300" dirty="0" err="1"/>
              <a:t>героя</a:t>
            </a:r>
            <a:r>
              <a:rPr lang="cs-CZ" sz="3300" dirty="0"/>
              <a:t> </a:t>
            </a:r>
            <a:r>
              <a:rPr lang="ru-RU" sz="3300" dirty="0" smtClean="0"/>
              <a:t>описано </a:t>
            </a:r>
            <a:r>
              <a:rPr lang="cs-CZ" sz="3300" dirty="0" err="1" smtClean="0"/>
              <a:t>на</a:t>
            </a:r>
            <a:r>
              <a:rPr lang="cs-CZ" sz="3300" dirty="0" smtClean="0"/>
              <a:t> </a:t>
            </a:r>
            <a:r>
              <a:rPr lang="cs-CZ" sz="3300" dirty="0" err="1" smtClean="0"/>
              <a:t>широком</a:t>
            </a:r>
            <a:r>
              <a:rPr lang="ru-RU" sz="3300" dirty="0" smtClean="0"/>
              <a:t> фоне</a:t>
            </a:r>
            <a:r>
              <a:rPr lang="cs-CZ" sz="3300" dirty="0" smtClean="0"/>
              <a:t> </a:t>
            </a:r>
            <a:r>
              <a:rPr lang="cs-CZ" sz="3300" dirty="0" err="1" smtClean="0"/>
              <a:t>историческ</a:t>
            </a:r>
            <a:r>
              <a:rPr lang="ru-RU" sz="3300" dirty="0" smtClean="0"/>
              <a:t>их событий.</a:t>
            </a:r>
            <a:r>
              <a:rPr lang="cs-CZ" sz="3300" dirty="0" smtClean="0"/>
              <a:t> </a:t>
            </a:r>
            <a:endParaRPr lang="ru-RU" sz="3300" dirty="0" smtClean="0"/>
          </a:p>
          <a:p>
            <a:pPr lvl="0"/>
            <a:r>
              <a:rPr lang="cs-CZ" sz="3300" dirty="0"/>
              <a:t>В </a:t>
            </a:r>
            <a:r>
              <a:rPr lang="cs-CZ" sz="3300" dirty="0" err="1"/>
              <a:t>повести</a:t>
            </a:r>
            <a:r>
              <a:rPr lang="ru-RU" sz="3300" dirty="0"/>
              <a:t> также</a:t>
            </a:r>
            <a:r>
              <a:rPr lang="cs-CZ" sz="3300" dirty="0"/>
              <a:t> </a:t>
            </a:r>
            <a:r>
              <a:rPr lang="cs-CZ" sz="3300" dirty="0" err="1"/>
              <a:t>упоминаются</a:t>
            </a:r>
            <a:r>
              <a:rPr lang="cs-CZ" sz="3300" dirty="0"/>
              <a:t> </a:t>
            </a:r>
            <a:r>
              <a:rPr lang="cs-CZ" sz="3300" dirty="0" err="1"/>
              <a:t>исторические</a:t>
            </a:r>
            <a:r>
              <a:rPr lang="cs-CZ" sz="3300" dirty="0"/>
              <a:t> </a:t>
            </a:r>
            <a:r>
              <a:rPr lang="cs-CZ" sz="3300" dirty="0" err="1"/>
              <a:t>личности</a:t>
            </a:r>
            <a:r>
              <a:rPr lang="ru-RU" sz="3300" dirty="0"/>
              <a:t>, как например</a:t>
            </a:r>
            <a:r>
              <a:rPr lang="cs-CZ" sz="3300" dirty="0"/>
              <a:t> </a:t>
            </a:r>
            <a:r>
              <a:rPr lang="cs-CZ" sz="3300" dirty="0" err="1"/>
              <a:t>царь</a:t>
            </a:r>
            <a:r>
              <a:rPr lang="cs-CZ" sz="3300" dirty="0"/>
              <a:t> </a:t>
            </a:r>
            <a:r>
              <a:rPr lang="cs-CZ" sz="3300" dirty="0" err="1"/>
              <a:t>Михаил</a:t>
            </a:r>
            <a:r>
              <a:rPr lang="cs-CZ" sz="3300" dirty="0"/>
              <a:t> </a:t>
            </a:r>
            <a:r>
              <a:rPr lang="cs-CZ" sz="3300" dirty="0" err="1"/>
              <a:t>Федорович</a:t>
            </a:r>
            <a:r>
              <a:rPr lang="ru-RU" sz="3300" dirty="0"/>
              <a:t>. </a:t>
            </a:r>
            <a:endParaRPr lang="cs-CZ" sz="3300" dirty="0"/>
          </a:p>
          <a:p>
            <a:pPr lvl="0"/>
            <a:r>
              <a:rPr lang="ru-RU" sz="3300" dirty="0"/>
              <a:t>Д</a:t>
            </a:r>
            <a:r>
              <a:rPr lang="cs-CZ" sz="3300" dirty="0"/>
              <a:t>а</a:t>
            </a:r>
            <a:r>
              <a:rPr lang="ru-RU" sz="3300" dirty="0"/>
              <a:t>же</a:t>
            </a:r>
            <a:r>
              <a:rPr lang="cs-CZ" sz="3300" dirty="0"/>
              <a:t> и </a:t>
            </a:r>
            <a:r>
              <a:rPr lang="cs-CZ" sz="3300" dirty="0" err="1"/>
              <a:t>сам</a:t>
            </a:r>
            <a:r>
              <a:rPr lang="ru-RU" sz="3300" dirty="0"/>
              <a:t> главный</a:t>
            </a:r>
            <a:r>
              <a:rPr lang="cs-CZ" sz="3300" dirty="0"/>
              <a:t> </a:t>
            </a:r>
            <a:r>
              <a:rPr lang="cs-CZ" sz="3300" dirty="0" err="1"/>
              <a:t>герой</a:t>
            </a:r>
            <a:r>
              <a:rPr lang="cs-CZ" sz="3300" dirty="0"/>
              <a:t> </a:t>
            </a:r>
            <a:r>
              <a:rPr lang="cs-CZ" sz="3300" dirty="0" err="1"/>
              <a:t>принадлежит</a:t>
            </a:r>
            <a:r>
              <a:rPr lang="cs-CZ" sz="3300" dirty="0"/>
              <a:t> к </a:t>
            </a:r>
            <a:r>
              <a:rPr lang="cs-CZ" sz="3300" dirty="0" err="1"/>
              <a:t>известной</a:t>
            </a:r>
            <a:r>
              <a:rPr lang="cs-CZ" sz="3300" dirty="0"/>
              <a:t> </a:t>
            </a:r>
            <a:r>
              <a:rPr lang="cs-CZ" sz="3300" dirty="0" err="1"/>
              <a:t>купеческой</a:t>
            </a:r>
            <a:r>
              <a:rPr lang="cs-CZ" sz="3300" dirty="0"/>
              <a:t> </a:t>
            </a:r>
            <a:r>
              <a:rPr lang="cs-CZ" sz="3300" dirty="0" err="1"/>
              <a:t>семье</a:t>
            </a:r>
            <a:r>
              <a:rPr lang="cs-CZ" sz="3300" dirty="0"/>
              <a:t> </a:t>
            </a:r>
            <a:r>
              <a:rPr lang="cs-CZ" sz="3300" dirty="0" err="1"/>
              <a:t>Грудцыных-Усовых</a:t>
            </a:r>
            <a:r>
              <a:rPr lang="cs-CZ" sz="3300" dirty="0"/>
              <a:t>. </a:t>
            </a:r>
          </a:p>
          <a:p>
            <a:pPr lvl="0"/>
            <a:r>
              <a:rPr lang="ru-RU" sz="3300" dirty="0"/>
              <a:t>Это произведение считают предшественником романа.</a:t>
            </a:r>
            <a:endParaRPr lang="cs-CZ" sz="33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82537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57200" y="548680"/>
            <a:ext cx="8229600" cy="5832648"/>
          </a:xfrm>
        </p:spPr>
        <p:txBody>
          <a:bodyPr>
            <a:normAutofit fontScale="92500" lnSpcReduction="10000"/>
          </a:bodyPr>
          <a:lstStyle/>
          <a:p>
            <a:r>
              <a:rPr lang="cs-CZ" sz="3000" dirty="0" err="1"/>
              <a:t>Повесть</a:t>
            </a:r>
            <a:r>
              <a:rPr lang="cs-CZ" sz="3000" dirty="0"/>
              <a:t> </a:t>
            </a:r>
            <a:r>
              <a:rPr lang="cs-CZ" sz="3000" dirty="0" err="1"/>
              <a:t>состоит</a:t>
            </a:r>
            <a:r>
              <a:rPr lang="cs-CZ" sz="3000" dirty="0"/>
              <a:t> </a:t>
            </a:r>
            <a:r>
              <a:rPr lang="cs-CZ" sz="3000" dirty="0" err="1"/>
              <a:t>из</a:t>
            </a:r>
            <a:r>
              <a:rPr lang="cs-CZ" sz="3000" dirty="0"/>
              <a:t> </a:t>
            </a:r>
            <a:r>
              <a:rPr lang="cs-CZ" sz="3000" dirty="0" err="1"/>
              <a:t>ряда</a:t>
            </a:r>
            <a:r>
              <a:rPr lang="cs-CZ" sz="3000" dirty="0"/>
              <a:t> </a:t>
            </a:r>
            <a:r>
              <a:rPr lang="cs-CZ" sz="3000" dirty="0" err="1"/>
              <a:t>последовател</a:t>
            </a:r>
            <a:r>
              <a:rPr lang="ru-RU" sz="3000" dirty="0"/>
              <a:t>ьных </a:t>
            </a:r>
            <a:r>
              <a:rPr lang="cs-CZ" sz="3000" dirty="0" err="1"/>
              <a:t>эпизодов</a:t>
            </a:r>
            <a:r>
              <a:rPr lang="ru-RU" sz="3000" dirty="0"/>
              <a:t>.</a:t>
            </a:r>
            <a:endParaRPr lang="cs-CZ" sz="3000" dirty="0"/>
          </a:p>
          <a:p>
            <a:pPr lvl="0"/>
            <a:r>
              <a:rPr lang="ru-RU" sz="3000" dirty="0"/>
              <a:t>Эти эпизоды</a:t>
            </a:r>
            <a:r>
              <a:rPr lang="cs-CZ" sz="3000" dirty="0"/>
              <a:t> </a:t>
            </a:r>
            <a:r>
              <a:rPr lang="cs-CZ" sz="3000" dirty="0" err="1"/>
              <a:t>составля</a:t>
            </a:r>
            <a:r>
              <a:rPr lang="ru-RU" sz="3000" dirty="0"/>
              <a:t>ют</a:t>
            </a:r>
            <a:r>
              <a:rPr lang="cs-CZ" sz="3000" dirty="0"/>
              <a:t> </a:t>
            </a:r>
            <a:r>
              <a:rPr lang="cs-CZ" sz="3000" dirty="0" err="1"/>
              <a:t>биографи</a:t>
            </a:r>
            <a:r>
              <a:rPr lang="ru-RU" sz="3000" dirty="0"/>
              <a:t>ю</a:t>
            </a:r>
            <a:r>
              <a:rPr lang="cs-CZ" sz="3000" dirty="0"/>
              <a:t> </a:t>
            </a:r>
            <a:r>
              <a:rPr lang="cs-CZ" sz="3000" dirty="0" err="1"/>
              <a:t>Саввы</a:t>
            </a:r>
            <a:r>
              <a:rPr lang="ru-RU" sz="3000" dirty="0"/>
              <a:t>. Его</a:t>
            </a:r>
            <a:r>
              <a:rPr lang="cs-CZ" sz="3000" dirty="0"/>
              <a:t> </a:t>
            </a:r>
            <a:r>
              <a:rPr lang="cs-CZ" sz="3000" dirty="0" err="1"/>
              <a:t>юность</a:t>
            </a:r>
            <a:r>
              <a:rPr lang="cs-CZ" sz="3000" dirty="0"/>
              <a:t>, </a:t>
            </a:r>
            <a:r>
              <a:rPr lang="cs-CZ" sz="3000" dirty="0" err="1"/>
              <a:t>зрелые</a:t>
            </a:r>
            <a:r>
              <a:rPr lang="cs-CZ" sz="3000" dirty="0"/>
              <a:t> </a:t>
            </a:r>
            <a:r>
              <a:rPr lang="cs-CZ" sz="3000" dirty="0" err="1"/>
              <a:t>годы</a:t>
            </a:r>
            <a:r>
              <a:rPr lang="cs-CZ" sz="3000" dirty="0"/>
              <a:t>, </a:t>
            </a:r>
            <a:r>
              <a:rPr lang="cs-CZ" sz="3000" dirty="0" err="1"/>
              <a:t>старость</a:t>
            </a:r>
            <a:r>
              <a:rPr lang="cs-CZ" sz="3000" dirty="0"/>
              <a:t> и </a:t>
            </a:r>
            <a:r>
              <a:rPr lang="cs-CZ" sz="3000" dirty="0" err="1"/>
              <a:t>смерть</a:t>
            </a:r>
            <a:r>
              <a:rPr lang="cs-CZ" sz="3000" dirty="0"/>
              <a:t>.</a:t>
            </a:r>
          </a:p>
          <a:p>
            <a:r>
              <a:rPr lang="cs-CZ" sz="3000" dirty="0" err="1" smtClean="0"/>
              <a:t>Юность</a:t>
            </a:r>
            <a:r>
              <a:rPr lang="ru-RU" sz="3000" dirty="0" smtClean="0"/>
              <a:t> </a:t>
            </a:r>
            <a:r>
              <a:rPr lang="ru-RU" sz="3000" dirty="0"/>
              <a:t>героя</a:t>
            </a:r>
            <a:r>
              <a:rPr lang="cs-CZ" sz="3000" dirty="0"/>
              <a:t> </a:t>
            </a:r>
            <a:r>
              <a:rPr lang="cs-CZ" sz="3000" dirty="0" err="1"/>
              <a:t>протекает</a:t>
            </a:r>
            <a:r>
              <a:rPr lang="cs-CZ" sz="3000" dirty="0"/>
              <a:t> в </a:t>
            </a:r>
            <a:r>
              <a:rPr lang="cs-CZ" sz="3000" dirty="0" err="1"/>
              <a:t>период</a:t>
            </a:r>
            <a:r>
              <a:rPr lang="ru-RU" sz="3000" dirty="0"/>
              <a:t>е исторических событий</a:t>
            </a:r>
            <a:r>
              <a:rPr lang="cs-CZ" sz="3000" dirty="0"/>
              <a:t> </a:t>
            </a:r>
            <a:r>
              <a:rPr lang="cs-CZ" sz="3000" dirty="0" err="1"/>
              <a:t>борьбы</a:t>
            </a:r>
            <a:r>
              <a:rPr lang="cs-CZ" sz="3000" dirty="0"/>
              <a:t> </a:t>
            </a:r>
            <a:r>
              <a:rPr lang="cs-CZ" sz="3000" dirty="0" err="1"/>
              <a:t>русского</a:t>
            </a:r>
            <a:r>
              <a:rPr lang="cs-CZ" sz="3000" dirty="0"/>
              <a:t> </a:t>
            </a:r>
            <a:r>
              <a:rPr lang="cs-CZ" sz="3000" dirty="0" err="1"/>
              <a:t>народа</a:t>
            </a:r>
            <a:r>
              <a:rPr lang="cs-CZ" sz="3000" dirty="0"/>
              <a:t> с </a:t>
            </a:r>
            <a:r>
              <a:rPr lang="cs-CZ" sz="3000" dirty="0" err="1"/>
              <a:t>польской</a:t>
            </a:r>
            <a:r>
              <a:rPr lang="cs-CZ" sz="3000" dirty="0"/>
              <a:t> </a:t>
            </a:r>
            <a:r>
              <a:rPr lang="cs-CZ" sz="3000" dirty="0" err="1"/>
              <a:t>интервенцией</a:t>
            </a:r>
            <a:r>
              <a:rPr lang="ru-RU" sz="3000" dirty="0"/>
              <a:t>. </a:t>
            </a:r>
          </a:p>
          <a:p>
            <a:pPr lvl="0"/>
            <a:r>
              <a:rPr lang="ru-RU" sz="3000" dirty="0"/>
              <a:t>Главный</a:t>
            </a:r>
            <a:r>
              <a:rPr lang="cs-CZ" sz="3000" dirty="0"/>
              <a:t> </a:t>
            </a:r>
            <a:r>
              <a:rPr lang="cs-CZ" sz="3000" dirty="0" err="1"/>
              <a:t>герой</a:t>
            </a:r>
            <a:r>
              <a:rPr lang="cs-CZ" sz="3000" dirty="0"/>
              <a:t> </a:t>
            </a:r>
            <a:r>
              <a:rPr lang="cs-CZ" sz="3000" dirty="0" err="1"/>
              <a:t>принимает</a:t>
            </a:r>
            <a:r>
              <a:rPr lang="cs-CZ" sz="3000" dirty="0"/>
              <a:t> </a:t>
            </a:r>
            <a:r>
              <a:rPr lang="cs-CZ" sz="3000" dirty="0" err="1"/>
              <a:t>участие</a:t>
            </a:r>
            <a:r>
              <a:rPr lang="cs-CZ" sz="3000" dirty="0"/>
              <a:t> в </a:t>
            </a:r>
            <a:r>
              <a:rPr lang="cs-CZ" sz="3000" dirty="0" err="1"/>
              <a:t>войне</a:t>
            </a:r>
            <a:r>
              <a:rPr lang="cs-CZ" sz="3000" dirty="0"/>
              <a:t> </a:t>
            </a:r>
            <a:r>
              <a:rPr lang="cs-CZ" sz="3000" dirty="0" err="1"/>
              <a:t>за</a:t>
            </a:r>
            <a:r>
              <a:rPr lang="cs-CZ" sz="3000" dirty="0"/>
              <a:t> </a:t>
            </a:r>
            <a:r>
              <a:rPr lang="cs-CZ" sz="3000" dirty="0" err="1"/>
              <a:t>Смоленск</a:t>
            </a:r>
            <a:r>
              <a:rPr lang="cs-CZ" sz="3000" dirty="0"/>
              <a:t> </a:t>
            </a:r>
            <a:r>
              <a:rPr lang="ru-RU" sz="3000" dirty="0"/>
              <a:t>(</a:t>
            </a:r>
            <a:r>
              <a:rPr lang="cs-CZ" sz="3000" dirty="0"/>
              <a:t>1632—1634 </a:t>
            </a:r>
            <a:r>
              <a:rPr lang="cs-CZ" sz="3000" dirty="0" err="1"/>
              <a:t>гг</a:t>
            </a:r>
            <a:r>
              <a:rPr lang="cs-CZ" sz="3000" dirty="0"/>
              <a:t>.</a:t>
            </a:r>
            <a:r>
              <a:rPr lang="ru-RU" sz="3000" dirty="0"/>
              <a:t>)</a:t>
            </a:r>
            <a:r>
              <a:rPr lang="cs-CZ" sz="3000" dirty="0" smtClean="0"/>
              <a:t>.</a:t>
            </a:r>
            <a:endParaRPr lang="ru-RU" sz="3000" dirty="0" smtClean="0"/>
          </a:p>
          <a:p>
            <a:r>
              <a:rPr lang="ru-RU" sz="3000" dirty="0" smtClean="0"/>
              <a:t>Тем</a:t>
            </a:r>
            <a:r>
              <a:rPr lang="ru-RU" sz="3000" dirty="0"/>
              <a:t>, что автор показывает</a:t>
            </a:r>
            <a:r>
              <a:rPr lang="cs-CZ" sz="3000" dirty="0"/>
              <a:t> </a:t>
            </a:r>
            <a:r>
              <a:rPr lang="cs-CZ" sz="3000" dirty="0" err="1"/>
              <a:t>участие</a:t>
            </a:r>
            <a:r>
              <a:rPr lang="cs-CZ" sz="3000" dirty="0"/>
              <a:t> </a:t>
            </a:r>
            <a:r>
              <a:rPr lang="cs-CZ" sz="3000" dirty="0" err="1"/>
              <a:t>Саввы</a:t>
            </a:r>
            <a:r>
              <a:rPr lang="cs-CZ" sz="3000" dirty="0"/>
              <a:t> в </a:t>
            </a:r>
            <a:r>
              <a:rPr lang="cs-CZ" sz="3000" dirty="0" err="1"/>
              <a:t>борьбе</a:t>
            </a:r>
            <a:r>
              <a:rPr lang="cs-CZ" sz="3000" dirty="0"/>
              <a:t> </a:t>
            </a:r>
            <a:r>
              <a:rPr lang="cs-CZ" sz="3000" dirty="0" err="1"/>
              <a:t>русских</a:t>
            </a:r>
            <a:r>
              <a:rPr lang="ru-RU" sz="3000" dirty="0"/>
              <a:t> войск, </a:t>
            </a:r>
            <a:r>
              <a:rPr lang="cs-CZ" sz="3000" dirty="0" err="1"/>
              <a:t>героизирует</a:t>
            </a:r>
            <a:r>
              <a:rPr lang="cs-CZ" sz="3000" dirty="0"/>
              <a:t> </a:t>
            </a:r>
            <a:r>
              <a:rPr lang="cs-CZ" sz="3000" dirty="0" err="1"/>
              <a:t>его</a:t>
            </a:r>
            <a:r>
              <a:rPr lang="cs-CZ" sz="3000" dirty="0"/>
              <a:t> </a:t>
            </a:r>
            <a:r>
              <a:rPr lang="cs-CZ" sz="3000" dirty="0" err="1" smtClean="0"/>
              <a:t>образ</a:t>
            </a:r>
            <a:r>
              <a:rPr lang="cs-CZ" sz="3000" dirty="0" smtClean="0"/>
              <a:t>.</a:t>
            </a:r>
            <a:endParaRPr lang="ru-RU" sz="3000" dirty="0" smtClean="0"/>
          </a:p>
          <a:p>
            <a:r>
              <a:rPr lang="cs-CZ" sz="3200" dirty="0" err="1" smtClean="0"/>
              <a:t>Победа</a:t>
            </a:r>
            <a:r>
              <a:rPr lang="cs-CZ" sz="3200" dirty="0" smtClean="0"/>
              <a:t> </a:t>
            </a:r>
            <a:r>
              <a:rPr lang="cs-CZ" sz="3200" dirty="0" err="1"/>
              <a:t>Саввы</a:t>
            </a:r>
            <a:r>
              <a:rPr lang="cs-CZ" sz="3200" dirty="0"/>
              <a:t> </a:t>
            </a:r>
            <a:r>
              <a:rPr lang="ru-RU" sz="3200" dirty="0"/>
              <a:t>и</a:t>
            </a:r>
            <a:r>
              <a:rPr lang="cs-CZ" sz="3200" dirty="0" err="1"/>
              <a:t>зображается</a:t>
            </a:r>
            <a:r>
              <a:rPr lang="cs-CZ" sz="3200" dirty="0"/>
              <a:t> в</a:t>
            </a:r>
            <a:r>
              <a:rPr lang="ru-RU" sz="3200" dirty="0"/>
              <a:t> стиле традиционных</a:t>
            </a:r>
            <a:r>
              <a:rPr lang="cs-CZ" sz="3200" dirty="0"/>
              <a:t> </a:t>
            </a:r>
            <a:r>
              <a:rPr lang="cs-CZ" sz="3200" dirty="0" err="1"/>
              <a:t>былин</a:t>
            </a:r>
            <a:r>
              <a:rPr lang="ru-RU" sz="3200" dirty="0"/>
              <a:t>.</a:t>
            </a:r>
          </a:p>
          <a:p>
            <a:pPr lvl="0"/>
            <a:endParaRPr lang="ru-RU" sz="30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6302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85000" lnSpcReduction="20000"/>
          </a:bodyPr>
          <a:lstStyle/>
          <a:p>
            <a:r>
              <a:rPr lang="ru-RU" sz="3300" dirty="0"/>
              <a:t>В</a:t>
            </a:r>
            <a:r>
              <a:rPr lang="cs-CZ" sz="3300" dirty="0"/>
              <a:t> </a:t>
            </a:r>
            <a:r>
              <a:rPr lang="cs-CZ" sz="3300" dirty="0" err="1"/>
              <a:t>этих</a:t>
            </a:r>
            <a:r>
              <a:rPr lang="cs-CZ" sz="3300" dirty="0"/>
              <a:t> </a:t>
            </a:r>
            <a:r>
              <a:rPr lang="cs-CZ" sz="3300" dirty="0" err="1"/>
              <a:t>эпизодах</a:t>
            </a:r>
            <a:r>
              <a:rPr lang="cs-CZ" sz="3300" dirty="0"/>
              <a:t> </a:t>
            </a:r>
            <a:r>
              <a:rPr lang="cs-CZ" sz="3300" dirty="0" err="1"/>
              <a:t>Савва</a:t>
            </a:r>
            <a:r>
              <a:rPr lang="cs-CZ" sz="3300" dirty="0"/>
              <a:t> </a:t>
            </a:r>
            <a:r>
              <a:rPr lang="cs-CZ" sz="3300" dirty="0" err="1"/>
              <a:t>сближается</a:t>
            </a:r>
            <a:r>
              <a:rPr lang="cs-CZ" sz="3300" dirty="0"/>
              <a:t> с </a:t>
            </a:r>
            <a:r>
              <a:rPr lang="cs-CZ" sz="3300" dirty="0" err="1"/>
              <a:t>образами</a:t>
            </a:r>
            <a:r>
              <a:rPr lang="cs-CZ" sz="3300" dirty="0"/>
              <a:t> </a:t>
            </a:r>
            <a:r>
              <a:rPr lang="cs-CZ" sz="3300" dirty="0" err="1"/>
              <a:t>русских</a:t>
            </a:r>
            <a:r>
              <a:rPr lang="cs-CZ" sz="3300" dirty="0"/>
              <a:t> </a:t>
            </a:r>
            <a:r>
              <a:rPr lang="cs-CZ" sz="3300" dirty="0" err="1"/>
              <a:t>богатырей</a:t>
            </a:r>
            <a:r>
              <a:rPr lang="cs-CZ" sz="3300" dirty="0"/>
              <a:t>.</a:t>
            </a:r>
          </a:p>
          <a:p>
            <a:pPr lvl="0"/>
            <a:r>
              <a:rPr lang="ru-RU" sz="3300" dirty="0" smtClean="0"/>
              <a:t>Г</a:t>
            </a:r>
            <a:r>
              <a:rPr lang="cs-CZ" sz="3300" dirty="0" err="1"/>
              <a:t>лавное</a:t>
            </a:r>
            <a:r>
              <a:rPr lang="cs-CZ" sz="3300" dirty="0"/>
              <a:t> </a:t>
            </a:r>
            <a:r>
              <a:rPr lang="cs-CZ" sz="3300" dirty="0" err="1"/>
              <a:t>место</a:t>
            </a:r>
            <a:r>
              <a:rPr lang="cs-CZ" sz="3300" dirty="0"/>
              <a:t> в </a:t>
            </a:r>
            <a:r>
              <a:rPr lang="cs-CZ" sz="3300" dirty="0" err="1"/>
              <a:t>произведении</a:t>
            </a:r>
            <a:r>
              <a:rPr lang="cs-CZ" sz="3300" dirty="0"/>
              <a:t> </a:t>
            </a:r>
            <a:r>
              <a:rPr lang="cs-CZ" sz="3300" dirty="0" err="1"/>
              <a:t>занима</a:t>
            </a:r>
            <a:r>
              <a:rPr lang="ru-RU" sz="3300" dirty="0"/>
              <a:t>е</a:t>
            </a:r>
            <a:r>
              <a:rPr lang="cs-CZ" sz="3300" dirty="0"/>
              <a:t>т </a:t>
            </a:r>
            <a:r>
              <a:rPr lang="ru-RU" sz="3300" dirty="0"/>
              <a:t>описание</a:t>
            </a:r>
            <a:r>
              <a:rPr lang="cs-CZ" sz="3300" dirty="0"/>
              <a:t> </a:t>
            </a:r>
            <a:r>
              <a:rPr lang="cs-CZ" sz="3300" dirty="0" err="1"/>
              <a:t>частной</a:t>
            </a:r>
            <a:r>
              <a:rPr lang="cs-CZ" sz="3300" dirty="0"/>
              <a:t> </a:t>
            </a:r>
            <a:r>
              <a:rPr lang="cs-CZ" sz="3300" dirty="0" err="1"/>
              <a:t>жизни</a:t>
            </a:r>
            <a:r>
              <a:rPr lang="cs-CZ" sz="3300" dirty="0"/>
              <a:t>.</a:t>
            </a:r>
          </a:p>
          <a:p>
            <a:r>
              <a:rPr lang="ru-RU" sz="3300" dirty="0" smtClean="0"/>
              <a:t>Отец </a:t>
            </a:r>
            <a:r>
              <a:rPr lang="cs-CZ" sz="3300" dirty="0" err="1"/>
              <a:t>Савв</a:t>
            </a:r>
            <a:r>
              <a:rPr lang="ru-RU" sz="3300" dirty="0"/>
              <a:t>у</a:t>
            </a:r>
            <a:r>
              <a:rPr lang="cs-CZ" sz="3300" dirty="0"/>
              <a:t> </a:t>
            </a:r>
            <a:r>
              <a:rPr lang="cs-CZ" sz="3300" dirty="0" err="1"/>
              <a:t>отправ</a:t>
            </a:r>
            <a:r>
              <a:rPr lang="ru-RU" sz="3300" dirty="0"/>
              <a:t>ил</a:t>
            </a:r>
            <a:r>
              <a:rPr lang="cs-CZ" sz="3300" dirty="0"/>
              <a:t> </a:t>
            </a:r>
            <a:r>
              <a:rPr lang="cs-CZ" sz="3300" dirty="0" err="1"/>
              <a:t>по</a:t>
            </a:r>
            <a:r>
              <a:rPr lang="cs-CZ" sz="3300" dirty="0"/>
              <a:t> </a:t>
            </a:r>
            <a:r>
              <a:rPr lang="cs-CZ" sz="3300" dirty="0" err="1"/>
              <a:t>торговым</a:t>
            </a:r>
            <a:r>
              <a:rPr lang="cs-CZ" sz="3300" dirty="0"/>
              <a:t> </a:t>
            </a:r>
            <a:r>
              <a:rPr lang="cs-CZ" sz="3300" dirty="0" err="1"/>
              <a:t>делам</a:t>
            </a:r>
            <a:r>
              <a:rPr lang="cs-CZ" sz="3300" dirty="0"/>
              <a:t> в </a:t>
            </a:r>
            <a:r>
              <a:rPr lang="cs-CZ" sz="3300" dirty="0" err="1"/>
              <a:t>город</a:t>
            </a:r>
            <a:r>
              <a:rPr lang="cs-CZ" sz="3300" dirty="0"/>
              <a:t> </a:t>
            </a:r>
            <a:r>
              <a:rPr lang="cs-CZ" sz="3300" dirty="0" err="1"/>
              <a:t>Орел</a:t>
            </a:r>
            <a:r>
              <a:rPr lang="cs-CZ" sz="3300" dirty="0"/>
              <a:t>,</a:t>
            </a:r>
            <a:r>
              <a:rPr lang="ru-RU" sz="3300" dirty="0"/>
              <a:t> где он</a:t>
            </a:r>
            <a:r>
              <a:rPr lang="cs-CZ" sz="3300" dirty="0"/>
              <a:t> </a:t>
            </a:r>
            <a:r>
              <a:rPr lang="ru-RU" sz="3300" dirty="0" smtClean="0"/>
              <a:t>в</a:t>
            </a:r>
            <a:r>
              <a:rPr lang="cs-CZ" sz="3300" dirty="0" err="1" smtClean="0"/>
              <a:t>люб</a:t>
            </a:r>
            <a:r>
              <a:rPr lang="ru-RU" sz="3300" dirty="0" smtClean="0"/>
              <a:t>ился</a:t>
            </a:r>
            <a:r>
              <a:rPr lang="cs-CZ" sz="3300" dirty="0" smtClean="0"/>
              <a:t> </a:t>
            </a:r>
            <a:r>
              <a:rPr lang="ru-RU" sz="3300" dirty="0" smtClean="0"/>
              <a:t>в</a:t>
            </a:r>
            <a:r>
              <a:rPr lang="cs-CZ" sz="3300" dirty="0" smtClean="0"/>
              <a:t> </a:t>
            </a:r>
            <a:r>
              <a:rPr lang="cs-CZ" sz="3300" dirty="0" err="1" smtClean="0"/>
              <a:t>жен</a:t>
            </a:r>
            <a:r>
              <a:rPr lang="ru-RU" sz="3300" dirty="0" smtClean="0"/>
              <a:t>у</a:t>
            </a:r>
            <a:r>
              <a:rPr lang="cs-CZ" sz="3300" dirty="0" smtClean="0"/>
              <a:t> </a:t>
            </a:r>
            <a:r>
              <a:rPr lang="cs-CZ" sz="3300" dirty="0" err="1"/>
              <a:t>друга</a:t>
            </a:r>
            <a:r>
              <a:rPr lang="cs-CZ" sz="3300" dirty="0"/>
              <a:t> </a:t>
            </a:r>
            <a:r>
              <a:rPr lang="cs-CZ" sz="3300" dirty="0" err="1" smtClean="0"/>
              <a:t>отца</a:t>
            </a:r>
            <a:r>
              <a:rPr lang="ru-RU" sz="3300" dirty="0" smtClean="0"/>
              <a:t>. </a:t>
            </a:r>
            <a:endParaRPr lang="cs-CZ" sz="3300" dirty="0" smtClean="0"/>
          </a:p>
          <a:p>
            <a:r>
              <a:rPr lang="ru-RU" sz="3300" dirty="0" smtClean="0"/>
              <a:t>В этой части </a:t>
            </a:r>
            <a:r>
              <a:rPr lang="ru-RU" sz="3300" dirty="0"/>
              <a:t>автор </a:t>
            </a:r>
            <a:r>
              <a:rPr lang="cs-CZ" sz="3300" dirty="0" err="1"/>
              <a:t>изобра</a:t>
            </a:r>
            <a:r>
              <a:rPr lang="ru-RU" sz="3300" dirty="0"/>
              <a:t>жает</a:t>
            </a:r>
            <a:r>
              <a:rPr lang="cs-CZ" sz="3300" dirty="0"/>
              <a:t> </a:t>
            </a:r>
            <a:r>
              <a:rPr lang="cs-CZ" sz="3300" dirty="0" err="1"/>
              <a:t>любовные</a:t>
            </a:r>
            <a:r>
              <a:rPr lang="cs-CZ" sz="3300" dirty="0"/>
              <a:t> </a:t>
            </a:r>
            <a:r>
              <a:rPr lang="cs-CZ" sz="3300" dirty="0" err="1"/>
              <a:t>переживания</a:t>
            </a:r>
            <a:r>
              <a:rPr lang="cs-CZ" sz="3300" dirty="0"/>
              <a:t> </a:t>
            </a:r>
            <a:r>
              <a:rPr lang="cs-CZ" sz="3300" dirty="0" err="1"/>
              <a:t>человека</a:t>
            </a:r>
            <a:r>
              <a:rPr lang="cs-CZ" sz="3300" dirty="0"/>
              <a:t>. </a:t>
            </a:r>
            <a:endParaRPr lang="ru-RU" sz="3300" dirty="0" smtClean="0"/>
          </a:p>
          <a:p>
            <a:r>
              <a:rPr lang="ru-RU" sz="3300" dirty="0" smtClean="0"/>
              <a:t>Отец узнав об этом</a:t>
            </a:r>
            <a:r>
              <a:rPr lang="cs-CZ" sz="3300" dirty="0" smtClean="0"/>
              <a:t> </a:t>
            </a:r>
            <a:r>
              <a:rPr lang="cs-CZ" sz="3300" dirty="0" err="1"/>
              <a:t>изгна</a:t>
            </a:r>
            <a:r>
              <a:rPr lang="ru-RU" sz="3300" dirty="0"/>
              <a:t>л сына</a:t>
            </a:r>
            <a:r>
              <a:rPr lang="cs-CZ" sz="3300" dirty="0"/>
              <a:t> </a:t>
            </a:r>
            <a:r>
              <a:rPr lang="cs-CZ" sz="3300" dirty="0" err="1"/>
              <a:t>из</a:t>
            </a:r>
            <a:r>
              <a:rPr lang="cs-CZ" sz="3300" dirty="0"/>
              <a:t> </a:t>
            </a:r>
            <a:r>
              <a:rPr lang="cs-CZ" sz="3300" dirty="0" err="1" smtClean="0"/>
              <a:t>дома</a:t>
            </a:r>
            <a:r>
              <a:rPr lang="ru-RU" sz="3300" dirty="0" smtClean="0"/>
              <a:t>.</a:t>
            </a:r>
          </a:p>
          <a:p>
            <a:r>
              <a:rPr lang="ru-RU" sz="3300" dirty="0" smtClean="0"/>
              <a:t>Оскорблённый</a:t>
            </a:r>
            <a:r>
              <a:rPr lang="cs-CZ" sz="3300" dirty="0" smtClean="0"/>
              <a:t> </a:t>
            </a:r>
            <a:r>
              <a:rPr lang="cs-CZ" sz="3300" dirty="0" err="1"/>
              <a:t>Савва</a:t>
            </a:r>
            <a:r>
              <a:rPr lang="cs-CZ" sz="3300" dirty="0"/>
              <a:t> </a:t>
            </a:r>
            <a:r>
              <a:rPr lang="cs-CZ" sz="3300" dirty="0" err="1"/>
              <a:t>взывает</a:t>
            </a:r>
            <a:r>
              <a:rPr lang="cs-CZ" sz="3300" dirty="0"/>
              <a:t> к </a:t>
            </a:r>
            <a:r>
              <a:rPr lang="cs-CZ" sz="3300" dirty="0" err="1"/>
              <a:t>помощи</a:t>
            </a:r>
            <a:r>
              <a:rPr lang="cs-CZ" sz="3300" dirty="0"/>
              <a:t> </a:t>
            </a:r>
            <a:r>
              <a:rPr lang="cs-CZ" sz="3300" dirty="0" err="1"/>
              <a:t>дьявола</a:t>
            </a:r>
            <a:r>
              <a:rPr lang="ru-RU" sz="3300" dirty="0"/>
              <a:t>.</a:t>
            </a:r>
            <a:r>
              <a:rPr lang="cs-CZ" sz="3300" dirty="0"/>
              <a:t> </a:t>
            </a:r>
            <a:r>
              <a:rPr lang="cs-CZ" sz="3300" dirty="0" err="1"/>
              <a:t>Он</a:t>
            </a:r>
            <a:r>
              <a:rPr lang="cs-CZ" sz="3300" dirty="0"/>
              <a:t> </a:t>
            </a:r>
            <a:r>
              <a:rPr lang="cs-CZ" sz="3300" dirty="0" err="1"/>
              <a:t>готов</a:t>
            </a:r>
            <a:r>
              <a:rPr lang="cs-CZ" sz="3300" dirty="0"/>
              <a:t> </a:t>
            </a:r>
            <a:r>
              <a:rPr lang="cs-CZ" sz="3300" dirty="0" err="1"/>
              <a:t>оказать</a:t>
            </a:r>
            <a:r>
              <a:rPr lang="cs-CZ" sz="3300" dirty="0"/>
              <a:t> </a:t>
            </a:r>
            <a:r>
              <a:rPr lang="cs-CZ" sz="3300" dirty="0" err="1"/>
              <a:t>Савве</a:t>
            </a:r>
            <a:r>
              <a:rPr lang="cs-CZ" sz="3300" dirty="0"/>
              <a:t> </a:t>
            </a:r>
            <a:r>
              <a:rPr lang="cs-CZ" sz="3300" dirty="0" err="1"/>
              <a:t>любые</a:t>
            </a:r>
            <a:r>
              <a:rPr lang="cs-CZ" sz="3300" dirty="0"/>
              <a:t> </a:t>
            </a:r>
            <a:r>
              <a:rPr lang="cs-CZ" sz="3300" dirty="0" err="1"/>
              <a:t>услуги</a:t>
            </a:r>
            <a:r>
              <a:rPr lang="cs-CZ" sz="3300" dirty="0"/>
              <a:t>, </a:t>
            </a:r>
            <a:r>
              <a:rPr lang="cs-CZ" sz="3300" dirty="0" err="1"/>
              <a:t>требуя</a:t>
            </a:r>
            <a:r>
              <a:rPr lang="cs-CZ" sz="3300" dirty="0"/>
              <a:t> </a:t>
            </a:r>
            <a:r>
              <a:rPr lang="cs-CZ" sz="3300" dirty="0" err="1"/>
              <a:t>от</a:t>
            </a:r>
            <a:r>
              <a:rPr lang="cs-CZ" sz="3300" dirty="0"/>
              <a:t> </a:t>
            </a:r>
            <a:r>
              <a:rPr lang="cs-CZ" sz="3300" dirty="0" err="1"/>
              <a:t>него</a:t>
            </a:r>
            <a:r>
              <a:rPr lang="cs-CZ" sz="3300" dirty="0"/>
              <a:t> </a:t>
            </a:r>
            <a:r>
              <a:rPr lang="ru-RU" sz="3300" dirty="0"/>
              <a:t>только </a:t>
            </a:r>
            <a:r>
              <a:rPr lang="cs-CZ" sz="3300" dirty="0" err="1"/>
              <a:t>продать</a:t>
            </a:r>
            <a:r>
              <a:rPr lang="cs-CZ" sz="3300" dirty="0"/>
              <a:t> </a:t>
            </a:r>
            <a:r>
              <a:rPr lang="cs-CZ" sz="3300" dirty="0" err="1"/>
              <a:t>свою</a:t>
            </a:r>
            <a:r>
              <a:rPr lang="cs-CZ" sz="3300" dirty="0"/>
              <a:t> </a:t>
            </a:r>
            <a:r>
              <a:rPr lang="cs-CZ" sz="3300" dirty="0" err="1"/>
              <a:t>душу</a:t>
            </a:r>
            <a:r>
              <a:rPr lang="cs-CZ" sz="3300" dirty="0"/>
              <a:t>. </a:t>
            </a:r>
            <a:endParaRPr lang="ru-RU" sz="3300" dirty="0" smtClean="0"/>
          </a:p>
          <a:p>
            <a:pPr lvl="0"/>
            <a:endParaRPr lang="cs-CZ" sz="33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3516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r>
              <a:rPr lang="ru-RU" sz="2800" dirty="0"/>
              <a:t>Здесь можно видеть </a:t>
            </a:r>
            <a:r>
              <a:rPr lang="cs-CZ" sz="2800" dirty="0" err="1"/>
              <a:t>средневековый</a:t>
            </a:r>
            <a:r>
              <a:rPr lang="cs-CZ" sz="2800" dirty="0"/>
              <a:t> </a:t>
            </a:r>
            <a:r>
              <a:rPr lang="cs-CZ" sz="2800" dirty="0" err="1"/>
              <a:t>мотив</a:t>
            </a:r>
            <a:r>
              <a:rPr lang="cs-CZ" sz="2800" dirty="0"/>
              <a:t> </a:t>
            </a:r>
            <a:r>
              <a:rPr lang="cs-CZ" sz="2800" dirty="0" err="1"/>
              <a:t>союза</a:t>
            </a:r>
            <a:r>
              <a:rPr lang="cs-CZ" sz="2800" dirty="0"/>
              <a:t> </a:t>
            </a:r>
            <a:r>
              <a:rPr lang="cs-CZ" sz="2800" dirty="0" err="1"/>
              <a:t>человека</a:t>
            </a:r>
            <a:r>
              <a:rPr lang="cs-CZ" sz="2800" dirty="0"/>
              <a:t> с </a:t>
            </a:r>
            <a:r>
              <a:rPr lang="cs-CZ" sz="2800" dirty="0" err="1"/>
              <a:t>дьяволом</a:t>
            </a:r>
            <a:r>
              <a:rPr lang="ru-RU" sz="2800" dirty="0"/>
              <a:t>. </a:t>
            </a:r>
            <a:endParaRPr lang="cs-CZ" sz="2800" dirty="0"/>
          </a:p>
          <a:p>
            <a:pPr lvl="0"/>
            <a:r>
              <a:rPr lang="ru-RU" sz="2800" dirty="0" smtClean="0"/>
              <a:t>Этот </a:t>
            </a:r>
            <a:r>
              <a:rPr lang="ru-RU" sz="2800" dirty="0"/>
              <a:t>мотив дьявола </a:t>
            </a:r>
            <a:r>
              <a:rPr lang="cs-CZ" sz="2800" dirty="0"/>
              <a:t>в </a:t>
            </a:r>
            <a:r>
              <a:rPr lang="cs-CZ" sz="2800" dirty="0" err="1"/>
              <a:t>повести</a:t>
            </a:r>
            <a:r>
              <a:rPr lang="cs-CZ" sz="2800" dirty="0"/>
              <a:t> </a:t>
            </a:r>
            <a:r>
              <a:rPr lang="cs-CZ" sz="2800" dirty="0" err="1"/>
              <a:t>близок</a:t>
            </a:r>
            <a:r>
              <a:rPr lang="cs-CZ" sz="2800" dirty="0"/>
              <a:t> </a:t>
            </a:r>
            <a:r>
              <a:rPr lang="cs-CZ" sz="2800" dirty="0" err="1"/>
              <a:t>народной</a:t>
            </a:r>
            <a:r>
              <a:rPr lang="cs-CZ" sz="2800" dirty="0"/>
              <a:t> </a:t>
            </a:r>
            <a:r>
              <a:rPr lang="cs-CZ" sz="2800" dirty="0" err="1"/>
              <a:t>сказке</a:t>
            </a:r>
            <a:r>
              <a:rPr lang="cs-CZ" sz="2800" dirty="0"/>
              <a:t>.</a:t>
            </a:r>
          </a:p>
          <a:p>
            <a:r>
              <a:rPr lang="cs-CZ" sz="2800" dirty="0"/>
              <a:t>С </a:t>
            </a:r>
            <a:r>
              <a:rPr lang="cs-CZ" sz="2800" dirty="0" err="1"/>
              <a:t>помощью</a:t>
            </a:r>
            <a:r>
              <a:rPr lang="cs-CZ" sz="2800" dirty="0"/>
              <a:t> </a:t>
            </a:r>
            <a:r>
              <a:rPr lang="ru-RU" sz="2800" dirty="0"/>
              <a:t>дьявола</a:t>
            </a:r>
            <a:r>
              <a:rPr lang="cs-CZ" sz="2800" dirty="0"/>
              <a:t> </a:t>
            </a:r>
            <a:r>
              <a:rPr lang="cs-CZ" sz="2800" dirty="0" err="1"/>
              <a:t>Савва</a:t>
            </a:r>
            <a:r>
              <a:rPr lang="cs-CZ" sz="2800" dirty="0"/>
              <a:t> </a:t>
            </a:r>
            <a:r>
              <a:rPr lang="cs-CZ" sz="2800" dirty="0" err="1"/>
              <a:t>вновь</a:t>
            </a:r>
            <a:r>
              <a:rPr lang="cs-CZ" sz="2800" dirty="0"/>
              <a:t> </a:t>
            </a:r>
            <a:r>
              <a:rPr lang="ru-RU" sz="2800" dirty="0" smtClean="0"/>
              <a:t>встречается </a:t>
            </a:r>
            <a:r>
              <a:rPr lang="cs-CZ" sz="2800" dirty="0" err="1" smtClean="0"/>
              <a:t>со</a:t>
            </a:r>
            <a:r>
              <a:rPr lang="cs-CZ" sz="2800" dirty="0" smtClean="0"/>
              <a:t> </a:t>
            </a:r>
            <a:r>
              <a:rPr lang="cs-CZ" sz="2800" dirty="0" err="1"/>
              <a:t>своей</a:t>
            </a:r>
            <a:r>
              <a:rPr lang="cs-CZ" sz="2800" dirty="0"/>
              <a:t> </a:t>
            </a:r>
            <a:r>
              <a:rPr lang="ru-RU" sz="2800" dirty="0" smtClean="0"/>
              <a:t>любительницей</a:t>
            </a:r>
            <a:r>
              <a:rPr lang="cs-CZ" sz="2800" dirty="0" smtClean="0"/>
              <a:t>, </a:t>
            </a:r>
            <a:r>
              <a:rPr lang="ru-RU" sz="2800" dirty="0" smtClean="0"/>
              <a:t>избавлается </a:t>
            </a:r>
            <a:r>
              <a:rPr lang="cs-CZ" sz="2800" dirty="0" err="1" smtClean="0"/>
              <a:t>от</a:t>
            </a:r>
            <a:r>
              <a:rPr lang="cs-CZ" sz="2800" dirty="0" smtClean="0"/>
              <a:t> </a:t>
            </a:r>
            <a:r>
              <a:rPr lang="cs-CZ" sz="2800" dirty="0" err="1"/>
              <a:t>гнева</a:t>
            </a:r>
            <a:r>
              <a:rPr lang="cs-CZ" sz="2800" dirty="0"/>
              <a:t> </a:t>
            </a:r>
            <a:r>
              <a:rPr lang="cs-CZ" sz="2800" dirty="0" err="1"/>
              <a:t>родител</a:t>
            </a:r>
            <a:r>
              <a:rPr lang="ru-RU" sz="2800" dirty="0"/>
              <a:t>ей. </a:t>
            </a:r>
            <a:endParaRPr lang="ru-RU" sz="2800" dirty="0" smtClean="0"/>
          </a:p>
          <a:p>
            <a:r>
              <a:rPr lang="ru-RU" sz="2800" dirty="0"/>
              <a:t>С</a:t>
            </a:r>
            <a:r>
              <a:rPr lang="cs-CZ" sz="2800" dirty="0" err="1"/>
              <a:t>авва</a:t>
            </a:r>
            <a:r>
              <a:rPr lang="cs-CZ" sz="2800" dirty="0"/>
              <a:t> </a:t>
            </a:r>
            <a:r>
              <a:rPr lang="cs-CZ" sz="2800" dirty="0" err="1"/>
              <a:t>поступает</a:t>
            </a:r>
            <a:r>
              <a:rPr lang="cs-CZ" sz="2800" dirty="0"/>
              <a:t> </a:t>
            </a:r>
            <a:r>
              <a:rPr lang="cs-CZ" sz="2800" dirty="0" err="1"/>
              <a:t>по</a:t>
            </a:r>
            <a:r>
              <a:rPr lang="cs-CZ" sz="2800" dirty="0"/>
              <a:t> </a:t>
            </a:r>
            <a:r>
              <a:rPr lang="cs-CZ" sz="2800" dirty="0" err="1"/>
              <a:t>совету</a:t>
            </a:r>
            <a:r>
              <a:rPr lang="cs-CZ" sz="2800" dirty="0"/>
              <a:t> </a:t>
            </a:r>
            <a:r>
              <a:rPr lang="cs-CZ" sz="2800" dirty="0" err="1"/>
              <a:t>на</a:t>
            </a:r>
            <a:r>
              <a:rPr lang="cs-CZ" sz="2800" dirty="0"/>
              <a:t> </a:t>
            </a:r>
            <a:r>
              <a:rPr lang="cs-CZ" sz="2800" dirty="0" err="1"/>
              <a:t>службу</a:t>
            </a:r>
            <a:r>
              <a:rPr lang="cs-CZ" sz="2800" dirty="0"/>
              <a:t> к </a:t>
            </a:r>
            <a:r>
              <a:rPr lang="cs-CZ" sz="2800" dirty="0" err="1"/>
              <a:t>царю</a:t>
            </a:r>
            <a:r>
              <a:rPr lang="cs-CZ" sz="2800" dirty="0"/>
              <a:t>.</a:t>
            </a:r>
          </a:p>
          <a:p>
            <a:r>
              <a:rPr lang="cs-CZ" sz="2800" dirty="0" err="1"/>
              <a:t>Царская</a:t>
            </a:r>
            <a:r>
              <a:rPr lang="cs-CZ" sz="2800" dirty="0"/>
              <a:t> </a:t>
            </a:r>
            <a:r>
              <a:rPr lang="cs-CZ" sz="2800" dirty="0" err="1"/>
              <a:t>служба</a:t>
            </a:r>
            <a:r>
              <a:rPr lang="cs-CZ" sz="2800" dirty="0"/>
              <a:t> </a:t>
            </a:r>
            <a:r>
              <a:rPr lang="cs-CZ" sz="2800" dirty="0" err="1"/>
              <a:t>средство</a:t>
            </a:r>
            <a:r>
              <a:rPr lang="cs-CZ" sz="2800" dirty="0"/>
              <a:t> </a:t>
            </a:r>
            <a:r>
              <a:rPr lang="cs-CZ" sz="2800" dirty="0" err="1"/>
              <a:t>дости­жения</a:t>
            </a:r>
            <a:r>
              <a:rPr lang="cs-CZ" sz="2800" dirty="0"/>
              <a:t> </a:t>
            </a:r>
            <a:r>
              <a:rPr lang="ru-RU" sz="2800" dirty="0"/>
              <a:t>п</a:t>
            </a:r>
            <a:r>
              <a:rPr lang="cs-CZ" sz="2800" dirty="0" err="1"/>
              <a:t>ерехода</a:t>
            </a:r>
            <a:r>
              <a:rPr lang="cs-CZ" sz="2800" dirty="0"/>
              <a:t> в </a:t>
            </a:r>
            <a:r>
              <a:rPr lang="cs-CZ" sz="2800" dirty="0" err="1"/>
              <a:t>дворян­ское</a:t>
            </a:r>
            <a:r>
              <a:rPr lang="cs-CZ" sz="2800" dirty="0"/>
              <a:t> </a:t>
            </a:r>
            <a:r>
              <a:rPr lang="ru-RU" sz="2800" dirty="0" smtClean="0"/>
              <a:t>обшество</a:t>
            </a:r>
            <a:r>
              <a:rPr lang="cs-CZ" sz="2800" dirty="0" smtClean="0"/>
              <a:t>. </a:t>
            </a:r>
            <a:endParaRPr lang="cs-CZ" sz="28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1061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57200" y="620688"/>
            <a:ext cx="8229600" cy="5505475"/>
          </a:xfrm>
        </p:spPr>
        <p:txBody>
          <a:bodyPr>
            <a:noAutofit/>
          </a:bodyPr>
          <a:lstStyle/>
          <a:p>
            <a:r>
              <a:rPr lang="ru-RU" sz="2800" dirty="0" smtClean="0"/>
              <a:t>А</a:t>
            </a:r>
            <a:r>
              <a:rPr lang="cs-CZ" sz="2800" dirty="0" err="1"/>
              <a:t>втор</a:t>
            </a:r>
            <a:r>
              <a:rPr lang="cs-CZ" sz="2800" dirty="0"/>
              <a:t> </a:t>
            </a:r>
            <a:r>
              <a:rPr lang="cs-CZ" sz="2800" dirty="0" err="1"/>
              <a:t>осуждает</a:t>
            </a:r>
            <a:r>
              <a:rPr lang="cs-CZ" sz="2800" dirty="0"/>
              <a:t> </a:t>
            </a:r>
            <a:r>
              <a:rPr lang="cs-CZ" sz="2800" dirty="0" err="1"/>
              <a:t>честолюбивые</a:t>
            </a:r>
            <a:r>
              <a:rPr lang="cs-CZ" sz="2800" dirty="0"/>
              <a:t> </a:t>
            </a:r>
            <a:r>
              <a:rPr lang="cs-CZ" sz="2800" dirty="0" err="1"/>
              <a:t>помыслы</a:t>
            </a:r>
            <a:r>
              <a:rPr lang="cs-CZ" sz="2800" dirty="0"/>
              <a:t> </a:t>
            </a:r>
            <a:r>
              <a:rPr lang="cs-CZ" sz="2800" dirty="0" err="1"/>
              <a:t>героя</a:t>
            </a:r>
            <a:r>
              <a:rPr lang="cs-CZ" sz="2800" dirty="0"/>
              <a:t>. </a:t>
            </a:r>
            <a:endParaRPr lang="ru-RU" sz="2800" dirty="0" smtClean="0"/>
          </a:p>
          <a:p>
            <a:r>
              <a:rPr lang="cs-CZ" sz="2800" dirty="0" err="1"/>
              <a:t>Героические</a:t>
            </a:r>
            <a:r>
              <a:rPr lang="cs-CZ" sz="2800" dirty="0"/>
              <a:t> </a:t>
            </a:r>
            <a:r>
              <a:rPr lang="cs-CZ" sz="2800" dirty="0" err="1"/>
              <a:t>подвиги</a:t>
            </a:r>
            <a:r>
              <a:rPr lang="cs-CZ" sz="2800" dirty="0"/>
              <a:t> </a:t>
            </a:r>
            <a:r>
              <a:rPr lang="cs-CZ" sz="2800" dirty="0" err="1"/>
              <a:t>Саввы</a:t>
            </a:r>
            <a:r>
              <a:rPr lang="cs-CZ" sz="2800" dirty="0"/>
              <a:t> </a:t>
            </a:r>
            <a:r>
              <a:rPr lang="cs-CZ" sz="2800" dirty="0" err="1"/>
              <a:t>приводят</a:t>
            </a:r>
            <a:r>
              <a:rPr lang="cs-CZ" sz="2800" dirty="0"/>
              <a:t> в </a:t>
            </a:r>
            <a:r>
              <a:rPr lang="cs-CZ" sz="2800" dirty="0" err="1"/>
              <a:t>удивление</a:t>
            </a:r>
            <a:r>
              <a:rPr lang="cs-CZ" sz="2800" dirty="0"/>
              <a:t> </a:t>
            </a:r>
            <a:r>
              <a:rPr lang="ru-RU" sz="2800" dirty="0"/>
              <a:t>и</a:t>
            </a:r>
            <a:r>
              <a:rPr lang="cs-CZ" sz="2800" dirty="0"/>
              <a:t> </a:t>
            </a:r>
            <a:r>
              <a:rPr lang="cs-CZ" sz="2800" dirty="0" err="1"/>
              <a:t>гнев</a:t>
            </a:r>
            <a:r>
              <a:rPr lang="cs-CZ" sz="2800" dirty="0"/>
              <a:t> </a:t>
            </a:r>
            <a:r>
              <a:rPr lang="cs-CZ" sz="2800" dirty="0" err="1"/>
              <a:t>воеводы</a:t>
            </a:r>
            <a:r>
              <a:rPr lang="cs-CZ" sz="2800" dirty="0"/>
              <a:t> — </a:t>
            </a:r>
            <a:r>
              <a:rPr lang="cs-CZ" sz="2800" dirty="0" err="1"/>
              <a:t>боярина</a:t>
            </a:r>
            <a:r>
              <a:rPr lang="cs-CZ" sz="2800" dirty="0"/>
              <a:t> </a:t>
            </a:r>
            <a:r>
              <a:rPr lang="cs-CZ" sz="2800" dirty="0" err="1"/>
              <a:t>Шеина</a:t>
            </a:r>
            <a:r>
              <a:rPr lang="cs-CZ" sz="2800" dirty="0"/>
              <a:t>. </a:t>
            </a:r>
            <a:r>
              <a:rPr lang="cs-CZ" sz="2800" dirty="0" err="1"/>
              <a:t>Шеин</a:t>
            </a:r>
            <a:r>
              <a:rPr lang="cs-CZ" sz="2800" dirty="0"/>
              <a:t> </a:t>
            </a:r>
            <a:r>
              <a:rPr lang="cs-CZ" sz="2800" dirty="0" err="1"/>
              <a:t>требует</a:t>
            </a:r>
            <a:r>
              <a:rPr lang="cs-CZ" sz="2800" dirty="0"/>
              <a:t>, </a:t>
            </a:r>
            <a:r>
              <a:rPr lang="cs-CZ" sz="2800" dirty="0" err="1"/>
              <a:t>чтобы</a:t>
            </a:r>
            <a:r>
              <a:rPr lang="cs-CZ" sz="2800" dirty="0"/>
              <a:t> </a:t>
            </a:r>
            <a:r>
              <a:rPr lang="cs-CZ" sz="2800" dirty="0" err="1"/>
              <a:t>Савва</a:t>
            </a:r>
            <a:r>
              <a:rPr lang="cs-CZ" sz="2800" dirty="0"/>
              <a:t> </a:t>
            </a:r>
            <a:r>
              <a:rPr lang="cs-CZ" sz="2800" dirty="0" err="1"/>
              <a:t>вернулся</a:t>
            </a:r>
            <a:r>
              <a:rPr lang="cs-CZ" sz="2800" dirty="0"/>
              <a:t> к </a:t>
            </a:r>
            <a:r>
              <a:rPr lang="cs-CZ" sz="2800" dirty="0" err="1"/>
              <a:t>своим</a:t>
            </a:r>
            <a:r>
              <a:rPr lang="cs-CZ" sz="2800" dirty="0"/>
              <a:t> </a:t>
            </a:r>
            <a:r>
              <a:rPr lang="cs-CZ" sz="2800" dirty="0" err="1"/>
              <a:t>богатым</a:t>
            </a:r>
            <a:r>
              <a:rPr lang="cs-CZ" sz="2800" dirty="0"/>
              <a:t> </a:t>
            </a:r>
            <a:r>
              <a:rPr lang="cs-CZ" sz="2800" dirty="0" err="1"/>
              <a:t>родителям</a:t>
            </a:r>
            <a:r>
              <a:rPr lang="cs-CZ" sz="2800" dirty="0"/>
              <a:t>. </a:t>
            </a:r>
            <a:endParaRPr lang="ru-RU" sz="2800" dirty="0" smtClean="0"/>
          </a:p>
          <a:p>
            <a:r>
              <a:rPr lang="cs-CZ" sz="2800" dirty="0"/>
              <a:t>В </a:t>
            </a:r>
            <a:r>
              <a:rPr lang="cs-CZ" sz="2800" dirty="0" err="1"/>
              <a:t>последней</a:t>
            </a:r>
            <a:r>
              <a:rPr lang="cs-CZ" sz="2800" dirty="0"/>
              <a:t> </a:t>
            </a:r>
            <a:r>
              <a:rPr lang="cs-CZ" sz="2800" dirty="0" err="1"/>
              <a:t>части</a:t>
            </a:r>
            <a:r>
              <a:rPr lang="cs-CZ" sz="2800" dirty="0"/>
              <a:t> </a:t>
            </a:r>
            <a:r>
              <a:rPr lang="cs-CZ" sz="2800" dirty="0" err="1"/>
              <a:t>повести</a:t>
            </a:r>
            <a:r>
              <a:rPr lang="cs-CZ" sz="2800" dirty="0"/>
              <a:t>, </a:t>
            </a:r>
            <a:r>
              <a:rPr lang="cs-CZ" sz="2800" dirty="0" err="1"/>
              <a:t>описыва</a:t>
            </a:r>
            <a:r>
              <a:rPr lang="ru-RU" sz="2800" dirty="0"/>
              <a:t>ется</a:t>
            </a:r>
            <a:r>
              <a:rPr lang="cs-CZ" sz="2800" dirty="0"/>
              <a:t> </a:t>
            </a:r>
            <a:r>
              <a:rPr lang="cs-CZ" sz="2800" dirty="0" err="1"/>
              <a:t>болезнь</a:t>
            </a:r>
            <a:r>
              <a:rPr lang="cs-CZ" sz="2800" dirty="0"/>
              <a:t> </a:t>
            </a:r>
            <a:r>
              <a:rPr lang="cs-CZ" sz="2800" dirty="0" err="1"/>
              <a:t>Саввы</a:t>
            </a:r>
            <a:r>
              <a:rPr lang="ru-RU" sz="2800" dirty="0"/>
              <a:t>. </a:t>
            </a:r>
            <a:endParaRPr lang="ru-RU" sz="2800" dirty="0" smtClean="0"/>
          </a:p>
          <a:p>
            <a:r>
              <a:rPr lang="cs-CZ" sz="2800" dirty="0" err="1"/>
              <a:t>Развязка</a:t>
            </a:r>
            <a:r>
              <a:rPr lang="cs-CZ" sz="2800" dirty="0"/>
              <a:t> </a:t>
            </a:r>
            <a:r>
              <a:rPr lang="cs-CZ" sz="2800" dirty="0" err="1"/>
              <a:t>повести</a:t>
            </a:r>
            <a:r>
              <a:rPr lang="cs-CZ" sz="2800" dirty="0"/>
              <a:t> </a:t>
            </a:r>
            <a:r>
              <a:rPr lang="cs-CZ" sz="2800" dirty="0" err="1"/>
              <a:t>связана</a:t>
            </a:r>
            <a:r>
              <a:rPr lang="cs-CZ" sz="2800" dirty="0"/>
              <a:t> с </a:t>
            </a:r>
            <a:r>
              <a:rPr lang="cs-CZ" sz="2800" dirty="0" err="1"/>
              <a:t>традиционным</a:t>
            </a:r>
            <a:r>
              <a:rPr lang="cs-CZ" sz="2800" dirty="0"/>
              <a:t> </a:t>
            </a:r>
            <a:r>
              <a:rPr lang="cs-CZ" sz="2800" dirty="0" err="1"/>
              <a:t>мотивом</a:t>
            </a:r>
            <a:r>
              <a:rPr lang="cs-CZ" sz="2800" dirty="0"/>
              <a:t> </a:t>
            </a:r>
            <a:r>
              <a:rPr lang="cs-CZ" sz="2800" dirty="0" err="1"/>
              <a:t>бого­родичных</a:t>
            </a:r>
            <a:r>
              <a:rPr lang="cs-CZ" sz="2800" dirty="0"/>
              <a:t> </a:t>
            </a:r>
            <a:r>
              <a:rPr lang="cs-CZ" sz="2800" dirty="0" err="1"/>
              <a:t>икон</a:t>
            </a:r>
            <a:r>
              <a:rPr lang="ru-RU" sz="2800" dirty="0"/>
              <a:t>. </a:t>
            </a:r>
          </a:p>
          <a:p>
            <a:r>
              <a:rPr lang="cs-CZ" sz="2800" dirty="0" err="1"/>
              <a:t>Савва</a:t>
            </a:r>
            <a:r>
              <a:rPr lang="cs-CZ" sz="2800" dirty="0"/>
              <a:t> </a:t>
            </a:r>
            <a:r>
              <a:rPr lang="cs-CZ" sz="2800" dirty="0" err="1"/>
              <a:t>становится</a:t>
            </a:r>
            <a:r>
              <a:rPr lang="cs-CZ" sz="2800" dirty="0"/>
              <a:t> </a:t>
            </a:r>
            <a:r>
              <a:rPr lang="cs-CZ" sz="2800" dirty="0" err="1"/>
              <a:t>монахом</a:t>
            </a:r>
            <a:r>
              <a:rPr lang="cs-CZ" sz="2800" dirty="0"/>
              <a:t>. </a:t>
            </a:r>
            <a:endParaRPr lang="ru-RU" sz="2800" dirty="0"/>
          </a:p>
          <a:p>
            <a:pPr marL="45720" indent="0">
              <a:buNone/>
            </a:pP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2289687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В</a:t>
            </a:r>
            <a:r>
              <a:rPr lang="cs-CZ" sz="2800" dirty="0" smtClean="0"/>
              <a:t> </a:t>
            </a:r>
            <a:r>
              <a:rPr lang="cs-CZ" sz="2800" dirty="0" err="1"/>
              <a:t>эпизодах</a:t>
            </a:r>
            <a:r>
              <a:rPr lang="cs-CZ" sz="2800" dirty="0"/>
              <a:t>,</a:t>
            </a:r>
            <a:r>
              <a:rPr lang="ru-RU" sz="2800" dirty="0"/>
              <a:t> которые</a:t>
            </a:r>
            <a:r>
              <a:rPr lang="cs-CZ" sz="2800" dirty="0"/>
              <a:t> </a:t>
            </a:r>
            <a:r>
              <a:rPr lang="cs-CZ" sz="2800" dirty="0" err="1"/>
              <a:t>изображаю</a:t>
            </a:r>
            <a:r>
              <a:rPr lang="ru-RU" sz="2800" dirty="0"/>
              <a:t>т</a:t>
            </a:r>
            <a:r>
              <a:rPr lang="cs-CZ" sz="2800" dirty="0"/>
              <a:t> </a:t>
            </a:r>
            <a:r>
              <a:rPr lang="cs-CZ" sz="2800" dirty="0" err="1"/>
              <a:t>юность</a:t>
            </a:r>
            <a:r>
              <a:rPr lang="cs-CZ" sz="2800" dirty="0"/>
              <a:t> </a:t>
            </a:r>
            <a:r>
              <a:rPr lang="cs-CZ" sz="2800" dirty="0" err="1"/>
              <a:t>героя</a:t>
            </a:r>
            <a:r>
              <a:rPr lang="cs-CZ" sz="2800" dirty="0"/>
              <a:t> </a:t>
            </a:r>
            <a:r>
              <a:rPr lang="cs-CZ" sz="2800" dirty="0" err="1"/>
              <a:t>раскрывается</a:t>
            </a:r>
            <a:r>
              <a:rPr lang="cs-CZ" sz="2800" dirty="0"/>
              <a:t> </a:t>
            </a:r>
            <a:r>
              <a:rPr lang="ru-RU" sz="2800" dirty="0"/>
              <a:t>образ</a:t>
            </a:r>
            <a:r>
              <a:rPr lang="cs-CZ" sz="2800" dirty="0"/>
              <a:t> </a:t>
            </a:r>
            <a:r>
              <a:rPr lang="cs-CZ" sz="2800" dirty="0" err="1"/>
              <a:t>неопытного</a:t>
            </a:r>
            <a:r>
              <a:rPr lang="cs-CZ" sz="2800" dirty="0"/>
              <a:t> </a:t>
            </a:r>
            <a:r>
              <a:rPr lang="cs-CZ" sz="2800" dirty="0" err="1"/>
              <a:t>юноши</a:t>
            </a:r>
            <a:r>
              <a:rPr lang="ru-RU" sz="2800" dirty="0"/>
              <a:t>. </a:t>
            </a:r>
            <a:endParaRPr lang="cs-CZ" sz="2800" dirty="0"/>
          </a:p>
          <a:p>
            <a:r>
              <a:rPr lang="ru-RU" sz="2800" dirty="0"/>
              <a:t>Напротив </a:t>
            </a:r>
            <a:r>
              <a:rPr lang="cs-CZ" sz="2800" dirty="0"/>
              <a:t>в </a:t>
            </a:r>
            <a:r>
              <a:rPr lang="cs-CZ" sz="2800" dirty="0" err="1"/>
              <a:t>эпизодах</a:t>
            </a:r>
            <a:r>
              <a:rPr lang="cs-CZ" sz="2800" dirty="0"/>
              <a:t>, </a:t>
            </a:r>
            <a:r>
              <a:rPr lang="ru-RU" sz="2800" dirty="0"/>
              <a:t>которые </a:t>
            </a:r>
            <a:r>
              <a:rPr lang="cs-CZ" sz="2800" smtClean="0"/>
              <a:t>рассказывают</a:t>
            </a:r>
            <a:r>
              <a:rPr lang="cs-CZ" sz="2800" dirty="0" smtClean="0"/>
              <a:t> </a:t>
            </a:r>
            <a:r>
              <a:rPr lang="cs-CZ" sz="2800" dirty="0"/>
              <a:t>о </a:t>
            </a:r>
            <a:r>
              <a:rPr lang="cs-CZ" sz="2800" dirty="0" err="1"/>
              <a:t>зрелых</a:t>
            </a:r>
            <a:r>
              <a:rPr lang="cs-CZ" sz="2800" dirty="0"/>
              <a:t> </a:t>
            </a:r>
            <a:r>
              <a:rPr lang="cs-CZ" sz="2800" dirty="0" err="1"/>
              <a:t>годах</a:t>
            </a:r>
            <a:r>
              <a:rPr lang="cs-CZ" sz="2800" dirty="0"/>
              <a:t>, </a:t>
            </a:r>
            <a:r>
              <a:rPr lang="ru-RU" sz="2800" dirty="0"/>
              <a:t>в</a:t>
            </a:r>
            <a:r>
              <a:rPr lang="cs-CZ" sz="2800" dirty="0" err="1"/>
              <a:t>ыступают</a:t>
            </a:r>
            <a:r>
              <a:rPr lang="cs-CZ" sz="2800" dirty="0"/>
              <a:t> </a:t>
            </a:r>
            <a:r>
              <a:rPr lang="cs-CZ" sz="2800" dirty="0" err="1"/>
              <a:t>героические</a:t>
            </a:r>
            <a:r>
              <a:rPr lang="cs-CZ" sz="2800" dirty="0"/>
              <a:t> </a:t>
            </a:r>
            <a:r>
              <a:rPr lang="cs-CZ" sz="2800" dirty="0" err="1"/>
              <a:t>черты</a:t>
            </a:r>
            <a:r>
              <a:rPr lang="cs-CZ" sz="2800" dirty="0"/>
              <a:t> </a:t>
            </a:r>
            <a:r>
              <a:rPr lang="cs-CZ" sz="2800" dirty="0" err="1"/>
              <a:t>его</a:t>
            </a:r>
            <a:r>
              <a:rPr lang="cs-CZ" sz="2800" dirty="0"/>
              <a:t> </a:t>
            </a:r>
            <a:r>
              <a:rPr lang="cs-CZ" sz="2800" dirty="0" err="1"/>
              <a:t>харак­тера</a:t>
            </a:r>
            <a:r>
              <a:rPr lang="ru-RU" sz="2800" dirty="0"/>
              <a:t>, как</a:t>
            </a:r>
            <a:r>
              <a:rPr lang="cs-CZ" sz="2800" dirty="0"/>
              <a:t> </a:t>
            </a:r>
            <a:r>
              <a:rPr lang="cs-CZ" sz="2800" dirty="0" err="1"/>
              <a:t>мужество</a:t>
            </a:r>
            <a:r>
              <a:rPr lang="cs-CZ" sz="2800" dirty="0"/>
              <a:t>, </a:t>
            </a:r>
            <a:r>
              <a:rPr lang="cs-CZ" sz="2800" dirty="0" err="1"/>
              <a:t>отвага</a:t>
            </a:r>
            <a:r>
              <a:rPr lang="cs-CZ" sz="2800" dirty="0"/>
              <a:t>, </a:t>
            </a:r>
            <a:r>
              <a:rPr lang="cs-CZ" sz="2800" dirty="0" err="1"/>
              <a:t>бесстрашие</a:t>
            </a:r>
            <a:r>
              <a:rPr lang="cs-CZ" sz="2800" dirty="0"/>
              <a:t>. </a:t>
            </a:r>
            <a:endParaRPr lang="ru-RU" sz="2800" dirty="0" smtClean="0"/>
          </a:p>
          <a:p>
            <a:pPr lvl="0"/>
            <a:r>
              <a:rPr lang="cs-CZ" sz="2800" dirty="0" err="1" smtClean="0"/>
              <a:t>Образ</a:t>
            </a:r>
            <a:r>
              <a:rPr lang="cs-CZ" sz="2800" dirty="0" smtClean="0"/>
              <a:t> </a:t>
            </a:r>
            <a:r>
              <a:rPr lang="cs-CZ" sz="2800" dirty="0" err="1"/>
              <a:t>Саввы</a:t>
            </a:r>
            <a:r>
              <a:rPr lang="cs-CZ" sz="2800" dirty="0"/>
              <a:t>, </a:t>
            </a:r>
            <a:r>
              <a:rPr lang="ru-RU" sz="2800" dirty="0"/>
              <a:t>описивает</a:t>
            </a:r>
            <a:r>
              <a:rPr lang="cs-CZ" sz="2800" dirty="0"/>
              <a:t> </a:t>
            </a:r>
            <a:r>
              <a:rPr lang="cs-CZ" sz="2800" dirty="0" err="1"/>
              <a:t>черты</a:t>
            </a:r>
            <a:r>
              <a:rPr lang="cs-CZ" sz="2800" dirty="0"/>
              <a:t> </a:t>
            </a:r>
            <a:r>
              <a:rPr lang="cs-CZ" sz="2800" dirty="0" err="1"/>
              <a:t>молодого</a:t>
            </a:r>
            <a:r>
              <a:rPr lang="cs-CZ" sz="2800" dirty="0"/>
              <a:t> </a:t>
            </a:r>
            <a:r>
              <a:rPr lang="cs-CZ" sz="2800" dirty="0" err="1"/>
              <a:t>поколения</a:t>
            </a:r>
            <a:r>
              <a:rPr lang="cs-CZ" sz="2800" dirty="0"/>
              <a:t>, </a:t>
            </a:r>
            <a:r>
              <a:rPr lang="cs-CZ" sz="2800" dirty="0" err="1"/>
              <a:t>стремящегося</a:t>
            </a:r>
            <a:r>
              <a:rPr lang="cs-CZ" sz="2800" dirty="0"/>
              <a:t> </a:t>
            </a:r>
            <a:r>
              <a:rPr lang="cs-CZ" sz="2800" dirty="0" err="1"/>
              <a:t>сбросить</a:t>
            </a:r>
            <a:r>
              <a:rPr lang="cs-CZ" sz="2800" dirty="0"/>
              <a:t> </a:t>
            </a:r>
            <a:r>
              <a:rPr lang="cs-CZ" sz="2800" dirty="0" err="1" smtClean="0"/>
              <a:t>гне</a:t>
            </a:r>
            <a:r>
              <a:rPr lang="ru-RU" sz="2800" dirty="0" smtClean="0"/>
              <a:t>в</a:t>
            </a:r>
            <a:r>
              <a:rPr lang="cs-CZ" sz="2800" dirty="0" smtClean="0"/>
              <a:t> </a:t>
            </a:r>
            <a:r>
              <a:rPr lang="cs-CZ" sz="2800" dirty="0" err="1"/>
              <a:t>вековых</a:t>
            </a:r>
            <a:r>
              <a:rPr lang="cs-CZ" sz="2800" dirty="0"/>
              <a:t> </a:t>
            </a:r>
            <a:r>
              <a:rPr lang="cs-CZ" sz="2800" dirty="0" err="1"/>
              <a:t>традиций</a:t>
            </a:r>
            <a:r>
              <a:rPr lang="cs-CZ" sz="2800" dirty="0"/>
              <a:t>, </a:t>
            </a:r>
            <a:r>
              <a:rPr lang="cs-CZ" sz="2800" dirty="0" err="1"/>
              <a:t>жить</a:t>
            </a:r>
            <a:r>
              <a:rPr lang="cs-CZ" sz="2800" dirty="0"/>
              <a:t> в </a:t>
            </a:r>
            <a:r>
              <a:rPr lang="cs-CZ" sz="2800" dirty="0" err="1"/>
              <a:t>полную</a:t>
            </a:r>
            <a:r>
              <a:rPr lang="cs-CZ" sz="2800" dirty="0"/>
              <a:t> </a:t>
            </a:r>
            <a:r>
              <a:rPr lang="cs-CZ" sz="2800" dirty="0" err="1"/>
              <a:t>меру</a:t>
            </a:r>
            <a:r>
              <a:rPr lang="cs-CZ" sz="2800" dirty="0" smtClean="0"/>
              <a:t>.</a:t>
            </a:r>
            <a:endParaRPr lang="ru-RU" sz="2800" dirty="0" smtClean="0"/>
          </a:p>
          <a:p>
            <a:pPr lvl="0"/>
            <a:r>
              <a:rPr lang="ru-RU" sz="2800" dirty="0" err="1" smtClean="0"/>
              <a:t>П</a:t>
            </a:r>
            <a:r>
              <a:rPr lang="cs-CZ" sz="2800" dirty="0" err="1" smtClean="0"/>
              <a:t>оказ</a:t>
            </a:r>
            <a:r>
              <a:rPr lang="ru-RU" sz="2800" dirty="0"/>
              <a:t>ывает душу</a:t>
            </a:r>
            <a:r>
              <a:rPr lang="cs-CZ" sz="2800" dirty="0"/>
              <a:t> </a:t>
            </a:r>
            <a:r>
              <a:rPr lang="cs-CZ" sz="2800" dirty="0" err="1"/>
              <a:t>молодого</a:t>
            </a:r>
            <a:r>
              <a:rPr lang="cs-CZ" sz="2800" dirty="0"/>
              <a:t> </a:t>
            </a:r>
            <a:r>
              <a:rPr lang="cs-CZ" sz="2800" dirty="0" err="1"/>
              <a:t>человека</a:t>
            </a:r>
            <a:r>
              <a:rPr lang="ru-RU" sz="2800" dirty="0"/>
              <a:t>,</a:t>
            </a:r>
            <a:r>
              <a:rPr lang="cs-CZ" sz="2800" dirty="0"/>
              <a:t> </a:t>
            </a:r>
            <a:r>
              <a:rPr lang="cs-CZ" sz="2800" dirty="0" err="1"/>
              <a:t>его</a:t>
            </a:r>
            <a:r>
              <a:rPr lang="cs-CZ" sz="2800" dirty="0"/>
              <a:t> </a:t>
            </a:r>
            <a:r>
              <a:rPr lang="cs-CZ" sz="2800" dirty="0" err="1"/>
              <a:t>жажд</a:t>
            </a:r>
            <a:r>
              <a:rPr lang="ru-RU" sz="2800" dirty="0"/>
              <a:t>у и</a:t>
            </a:r>
            <a:r>
              <a:rPr lang="cs-CZ" sz="2800" dirty="0"/>
              <a:t> </a:t>
            </a:r>
            <a:r>
              <a:rPr lang="cs-CZ" sz="2800" dirty="0" err="1"/>
              <a:t>стремление</a:t>
            </a:r>
            <a:r>
              <a:rPr lang="cs-CZ" sz="2800" dirty="0"/>
              <a:t> </a:t>
            </a:r>
            <a:r>
              <a:rPr lang="cs-CZ" sz="2800" dirty="0" err="1"/>
              <a:t>сделаться</a:t>
            </a:r>
            <a:r>
              <a:rPr lang="cs-CZ" sz="2800" dirty="0"/>
              <a:t> </a:t>
            </a:r>
            <a:r>
              <a:rPr lang="ru-RU" sz="2800" dirty="0" smtClean="0"/>
              <a:t>умным</a:t>
            </a:r>
            <a:r>
              <a:rPr lang="cs-CZ" sz="2800" dirty="0" smtClean="0"/>
              <a:t>.</a:t>
            </a: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0684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57200" y="1124744"/>
            <a:ext cx="8229600" cy="5001419"/>
          </a:xfrm>
        </p:spPr>
        <p:txBody>
          <a:bodyPr>
            <a:noAutofit/>
          </a:bodyPr>
          <a:lstStyle/>
          <a:p>
            <a:pPr lvl="0"/>
            <a:r>
              <a:rPr lang="cs-CZ" sz="2800" dirty="0"/>
              <a:t>В </a:t>
            </a:r>
            <a:r>
              <a:rPr lang="cs-CZ" sz="2800" dirty="0" err="1"/>
              <a:t>стиле</a:t>
            </a:r>
            <a:r>
              <a:rPr lang="cs-CZ" sz="2800" dirty="0"/>
              <a:t> </a:t>
            </a:r>
            <a:r>
              <a:rPr lang="cs-CZ" sz="2800" dirty="0" err="1"/>
              <a:t>повести</a:t>
            </a:r>
            <a:r>
              <a:rPr lang="cs-CZ" sz="2800" dirty="0"/>
              <a:t> </a:t>
            </a:r>
            <a:r>
              <a:rPr lang="cs-CZ" sz="2800" dirty="0" err="1"/>
              <a:t>сочетаются</a:t>
            </a:r>
            <a:r>
              <a:rPr lang="cs-CZ" sz="2800" dirty="0"/>
              <a:t> </a:t>
            </a:r>
            <a:r>
              <a:rPr lang="cs-CZ" sz="2800" dirty="0" err="1"/>
              <a:t>традиционные</a:t>
            </a:r>
            <a:r>
              <a:rPr lang="cs-CZ" sz="2800" dirty="0"/>
              <a:t> </a:t>
            </a:r>
            <a:r>
              <a:rPr lang="cs-CZ" sz="2800" dirty="0" err="1"/>
              <a:t>книжные</a:t>
            </a:r>
            <a:r>
              <a:rPr lang="cs-CZ" sz="2800" dirty="0"/>
              <a:t> </a:t>
            </a:r>
            <a:r>
              <a:rPr lang="cs-CZ" sz="2800" dirty="0" err="1"/>
              <a:t>приемы</a:t>
            </a:r>
            <a:r>
              <a:rPr lang="cs-CZ" sz="2800" dirty="0"/>
              <a:t> и </a:t>
            </a:r>
            <a:r>
              <a:rPr lang="cs-CZ" sz="2800" dirty="0" err="1"/>
              <a:t>отдельные</a:t>
            </a:r>
            <a:r>
              <a:rPr lang="cs-CZ" sz="2800" dirty="0"/>
              <a:t> </a:t>
            </a:r>
            <a:r>
              <a:rPr lang="cs-CZ" sz="2800" dirty="0" err="1"/>
              <a:t>мотивы</a:t>
            </a:r>
            <a:r>
              <a:rPr lang="cs-CZ" sz="2800" dirty="0"/>
              <a:t> </a:t>
            </a:r>
            <a:r>
              <a:rPr lang="cs-CZ" sz="2800" dirty="0" err="1"/>
              <a:t>устной</a:t>
            </a:r>
            <a:r>
              <a:rPr lang="cs-CZ" sz="2800" dirty="0"/>
              <a:t> </a:t>
            </a:r>
            <a:r>
              <a:rPr lang="cs-CZ" sz="2800" dirty="0" err="1"/>
              <a:t>народной</a:t>
            </a:r>
            <a:r>
              <a:rPr lang="cs-CZ" sz="2800" dirty="0"/>
              <a:t> </a:t>
            </a:r>
            <a:r>
              <a:rPr lang="cs-CZ" sz="2800" dirty="0" err="1"/>
              <a:t>поэзии</a:t>
            </a:r>
            <a:r>
              <a:rPr lang="cs-CZ" sz="2800" dirty="0"/>
              <a:t>. </a:t>
            </a:r>
            <a:endParaRPr lang="ru-RU" sz="2800" dirty="0" smtClean="0"/>
          </a:p>
          <a:p>
            <a:pPr lvl="0"/>
            <a:r>
              <a:rPr lang="cs-CZ" sz="2800" dirty="0" err="1" smtClean="0"/>
              <a:t>Новаторство</a:t>
            </a:r>
            <a:r>
              <a:rPr lang="cs-CZ" sz="2800" dirty="0" smtClean="0"/>
              <a:t> </a:t>
            </a:r>
            <a:r>
              <a:rPr lang="cs-CZ" sz="2800" dirty="0" err="1"/>
              <a:t>повести</a:t>
            </a:r>
            <a:r>
              <a:rPr lang="cs-CZ" sz="2800" dirty="0"/>
              <a:t> </a:t>
            </a:r>
            <a:r>
              <a:rPr lang="cs-CZ" sz="2800" dirty="0" err="1"/>
              <a:t>состоит</a:t>
            </a:r>
            <a:r>
              <a:rPr lang="cs-CZ" sz="2800" dirty="0"/>
              <a:t> в </a:t>
            </a:r>
            <a:r>
              <a:rPr lang="cs-CZ" sz="2800" dirty="0" err="1"/>
              <a:t>ее</a:t>
            </a:r>
            <a:r>
              <a:rPr lang="cs-CZ" sz="2800" dirty="0"/>
              <a:t> </a:t>
            </a:r>
            <a:r>
              <a:rPr lang="cs-CZ" sz="2800" dirty="0" err="1"/>
              <a:t>попытке</a:t>
            </a:r>
            <a:r>
              <a:rPr lang="cs-CZ" sz="2800" dirty="0"/>
              <a:t> </a:t>
            </a:r>
            <a:r>
              <a:rPr lang="cs-CZ" sz="2800" dirty="0" err="1"/>
              <a:t>изобразить</a:t>
            </a:r>
            <a:r>
              <a:rPr lang="cs-CZ" sz="2800" dirty="0"/>
              <a:t> </a:t>
            </a:r>
            <a:r>
              <a:rPr lang="cs-CZ" sz="2800" dirty="0" err="1"/>
              <a:t>обыкновенный</a:t>
            </a:r>
            <a:r>
              <a:rPr lang="cs-CZ" sz="2800" dirty="0"/>
              <a:t> </a:t>
            </a:r>
            <a:r>
              <a:rPr lang="cs-CZ" sz="2800" dirty="0" err="1"/>
              <a:t>человеческий</a:t>
            </a:r>
            <a:r>
              <a:rPr lang="cs-CZ" sz="2800" dirty="0"/>
              <a:t> </a:t>
            </a:r>
            <a:r>
              <a:rPr lang="cs-CZ" sz="2800" dirty="0" err="1"/>
              <a:t>характер</a:t>
            </a:r>
            <a:r>
              <a:rPr lang="cs-CZ" sz="2800" dirty="0"/>
              <a:t>, </a:t>
            </a:r>
            <a:r>
              <a:rPr lang="cs-CZ" sz="2800" dirty="0" err="1"/>
              <a:t>раскрыть</a:t>
            </a:r>
            <a:r>
              <a:rPr lang="cs-CZ" sz="2800" dirty="0"/>
              <a:t> </a:t>
            </a:r>
            <a:r>
              <a:rPr lang="cs-CZ" sz="2800" dirty="0" err="1"/>
              <a:t>сложность</a:t>
            </a:r>
            <a:r>
              <a:rPr lang="cs-CZ" sz="2800" dirty="0"/>
              <a:t> и </a:t>
            </a:r>
            <a:r>
              <a:rPr lang="cs-CZ" sz="2800" dirty="0" err="1"/>
              <a:t>противоре­чивость</a:t>
            </a:r>
            <a:r>
              <a:rPr lang="cs-CZ" sz="2800" dirty="0"/>
              <a:t> </a:t>
            </a:r>
            <a:r>
              <a:rPr lang="cs-CZ" sz="2800" dirty="0" err="1"/>
              <a:t>характера</a:t>
            </a:r>
            <a:r>
              <a:rPr lang="cs-CZ" sz="2800" dirty="0"/>
              <a:t> и </a:t>
            </a:r>
            <a:r>
              <a:rPr lang="cs-CZ" sz="2800" dirty="0" err="1"/>
              <a:t>также</a:t>
            </a:r>
            <a:r>
              <a:rPr lang="cs-CZ" sz="2800" dirty="0"/>
              <a:t> </a:t>
            </a:r>
            <a:r>
              <a:rPr lang="cs-CZ" sz="2800" dirty="0" err="1"/>
              <a:t>показать</a:t>
            </a:r>
            <a:r>
              <a:rPr lang="cs-CZ" sz="2800" dirty="0"/>
              <a:t> </a:t>
            </a:r>
            <a:r>
              <a:rPr lang="cs-CZ" sz="2800" dirty="0" err="1"/>
              <a:t>значение</a:t>
            </a:r>
            <a:r>
              <a:rPr lang="cs-CZ" sz="2800" dirty="0"/>
              <a:t> </a:t>
            </a:r>
            <a:r>
              <a:rPr lang="cs-CZ" sz="2800" dirty="0" err="1"/>
              <a:t>любви</a:t>
            </a:r>
            <a:r>
              <a:rPr lang="cs-CZ" sz="2800" dirty="0"/>
              <a:t> в </a:t>
            </a:r>
            <a:r>
              <a:rPr lang="cs-CZ" sz="2800" dirty="0" err="1"/>
              <a:t>жизни</a:t>
            </a:r>
            <a:r>
              <a:rPr lang="cs-CZ" sz="2800" dirty="0"/>
              <a:t> </a:t>
            </a:r>
            <a:r>
              <a:rPr lang="cs-CZ" sz="2800" dirty="0" err="1"/>
              <a:t>человека</a:t>
            </a:r>
            <a:r>
              <a:rPr lang="cs-CZ" sz="2800" dirty="0"/>
              <a:t>. </a:t>
            </a:r>
            <a:endParaRPr lang="ru-RU" sz="2800" dirty="0" smtClean="0"/>
          </a:p>
          <a:p>
            <a:pPr lvl="0"/>
            <a:r>
              <a:rPr lang="cs-CZ" sz="2800" dirty="0" err="1" smtClean="0"/>
              <a:t>Поэтому</a:t>
            </a:r>
            <a:r>
              <a:rPr lang="cs-CZ" sz="2800" dirty="0" smtClean="0"/>
              <a:t> </a:t>
            </a:r>
            <a:r>
              <a:rPr lang="cs-CZ" sz="2800" dirty="0" err="1"/>
              <a:t>ряд</a:t>
            </a:r>
            <a:r>
              <a:rPr lang="cs-CZ" sz="2800" dirty="0"/>
              <a:t> </a:t>
            </a:r>
            <a:r>
              <a:rPr lang="cs-CZ" sz="2800" dirty="0" err="1"/>
              <a:t>исследователей</a:t>
            </a:r>
            <a:r>
              <a:rPr lang="cs-CZ" sz="2800" dirty="0"/>
              <a:t> </a:t>
            </a:r>
            <a:r>
              <a:rPr lang="cs-CZ" sz="2800" dirty="0" err="1" smtClean="0"/>
              <a:t>считает</a:t>
            </a:r>
            <a:r>
              <a:rPr lang="cs-CZ" sz="2800" dirty="0" smtClean="0"/>
              <a:t> «</a:t>
            </a:r>
            <a:r>
              <a:rPr lang="cs-CZ" sz="2800" dirty="0" err="1" smtClean="0"/>
              <a:t>Повесть</a:t>
            </a:r>
            <a:r>
              <a:rPr lang="cs-CZ" sz="2800" dirty="0" smtClean="0"/>
              <a:t> </a:t>
            </a:r>
            <a:r>
              <a:rPr lang="cs-CZ" sz="2800" dirty="0"/>
              <a:t>о </a:t>
            </a:r>
            <a:r>
              <a:rPr lang="cs-CZ" sz="2800" dirty="0" err="1"/>
              <a:t>Савве</a:t>
            </a:r>
            <a:r>
              <a:rPr lang="cs-CZ" sz="2800" dirty="0"/>
              <a:t> </a:t>
            </a:r>
            <a:r>
              <a:rPr lang="cs-CZ" sz="2800" dirty="0" err="1"/>
              <a:t>Грудцыне</a:t>
            </a:r>
            <a:r>
              <a:rPr lang="cs-CZ" sz="2800" dirty="0"/>
              <a:t>» в </a:t>
            </a:r>
            <a:r>
              <a:rPr lang="cs-CZ" sz="2800" dirty="0" err="1"/>
              <a:t>качестве</a:t>
            </a:r>
            <a:r>
              <a:rPr lang="cs-CZ" sz="2800" dirty="0"/>
              <a:t> </a:t>
            </a:r>
            <a:r>
              <a:rPr lang="cs-CZ" sz="2800" dirty="0" err="1"/>
              <a:t>начального</a:t>
            </a:r>
            <a:r>
              <a:rPr lang="cs-CZ" sz="2800" dirty="0"/>
              <a:t> </a:t>
            </a:r>
            <a:r>
              <a:rPr lang="cs-CZ" sz="2800" dirty="0" err="1"/>
              <a:t>этапа</a:t>
            </a:r>
            <a:r>
              <a:rPr lang="cs-CZ" sz="2800" dirty="0"/>
              <a:t> </a:t>
            </a:r>
            <a:r>
              <a:rPr lang="cs-CZ" sz="2800" dirty="0" err="1"/>
              <a:t>становления</a:t>
            </a:r>
            <a:r>
              <a:rPr lang="cs-CZ" sz="2800" dirty="0"/>
              <a:t> </a:t>
            </a:r>
            <a:r>
              <a:rPr lang="cs-CZ" sz="2800" dirty="0" err="1"/>
              <a:t>жанра</a:t>
            </a:r>
            <a:r>
              <a:rPr lang="cs-CZ" sz="2800" dirty="0"/>
              <a:t> </a:t>
            </a:r>
            <a:r>
              <a:rPr lang="cs-CZ" sz="2800" dirty="0" err="1"/>
              <a:t>романа</a:t>
            </a:r>
            <a:r>
              <a:rPr lang="cs-CZ" sz="2800" dirty="0" smtClean="0"/>
              <a:t>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978903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4281656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endParaRPr lang="ru-RU" sz="2800" dirty="0" smtClean="0"/>
          </a:p>
          <a:p>
            <a:pPr marL="45720" indent="0" algn="ctr">
              <a:buNone/>
            </a:pPr>
            <a:endParaRPr lang="ru-RU" sz="2800" dirty="0"/>
          </a:p>
          <a:p>
            <a:pPr marL="45720" indent="0" algn="ctr">
              <a:buNone/>
            </a:pPr>
            <a:endParaRPr lang="ru-RU" sz="2800" dirty="0" smtClean="0"/>
          </a:p>
          <a:p>
            <a:pPr marL="45720" indent="0" algn="ctr">
              <a:buNone/>
            </a:pPr>
            <a:endParaRPr lang="ru-RU" sz="2800" dirty="0"/>
          </a:p>
          <a:p>
            <a:pPr marL="45720" indent="0" algn="ctr">
              <a:buNone/>
            </a:pPr>
            <a:r>
              <a:rPr lang="ru-RU" sz="4400" dirty="0" smtClean="0"/>
              <a:t>Спосибо за внимание</a:t>
            </a:r>
            <a:r>
              <a:rPr lang="cs-CZ" sz="4400" dirty="0" smtClean="0"/>
              <a:t>!</a:t>
            </a:r>
          </a:p>
          <a:p>
            <a:pPr marL="45720" indent="0" algn="ctr">
              <a:buNone/>
            </a:pPr>
            <a:r>
              <a:rPr lang="cs-CZ" sz="4400" dirty="0" smtClean="0">
                <a:sym typeface="Wingdings" panose="05000000000000000000" pitchFamily="2" charset="2"/>
              </a:rPr>
              <a:t></a:t>
            </a:r>
            <a:r>
              <a:rPr lang="ru-RU" sz="4400" dirty="0" smtClean="0"/>
              <a:t> 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3725168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95</TotalTime>
  <Words>487</Words>
  <Application>Microsoft Office PowerPoint</Application>
  <PresentationFormat>Předvádění na obrazovce (4:3)</PresentationFormat>
  <Paragraphs>54</Paragraphs>
  <Slides>9</Slides>
  <Notes>9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Aerodynamika</vt:lpstr>
      <vt:lpstr>Повесть о Савве Грудцыне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Acer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Повесть о Савве Грудцыне</dc:title>
  <dc:creator>Valued Acer Customer</dc:creator>
  <cp:lastModifiedBy>Malenova</cp:lastModifiedBy>
  <cp:revision>39</cp:revision>
  <dcterms:created xsi:type="dcterms:W3CDTF">2013-11-19T19:28:46Z</dcterms:created>
  <dcterms:modified xsi:type="dcterms:W3CDTF">2013-11-25T09:36:16Z</dcterms:modified>
</cp:coreProperties>
</file>