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3" r:id="rId3"/>
    <p:sldId id="268" r:id="rId4"/>
    <p:sldId id="259" r:id="rId5"/>
    <p:sldId id="258" r:id="rId6"/>
    <p:sldId id="266" r:id="rId7"/>
    <p:sldId id="272" r:id="rId8"/>
    <p:sldId id="269" r:id="rId9"/>
    <p:sldId id="270" r:id="rId10"/>
    <p:sldId id="265" r:id="rId11"/>
    <p:sldId id="276" r:id="rId12"/>
    <p:sldId id="262" r:id="rId13"/>
    <p:sldId id="261" r:id="rId14"/>
    <p:sldId id="264" r:id="rId15"/>
    <p:sldId id="277" r:id="rId16"/>
    <p:sldId id="278" r:id="rId17"/>
    <p:sldId id="260" r:id="rId18"/>
    <p:sldId id="267" r:id="rId19"/>
    <p:sldId id="281" r:id="rId20"/>
    <p:sldId id="283" r:id="rId21"/>
    <p:sldId id="256" r:id="rId22"/>
    <p:sldId id="282" r:id="rId23"/>
    <p:sldId id="280" r:id="rId24"/>
    <p:sldId id="271" r:id="rId25"/>
    <p:sldId id="284" r:id="rId26"/>
    <p:sldId id="279" r:id="rId27"/>
    <p:sldId id="273" r:id="rId28"/>
    <p:sldId id="274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BA1E5-706B-48D0-AF71-D0D1C74A7181}" type="datetimeFigureOut">
              <a:rPr lang="cs-CZ" smtClean="0"/>
              <a:pPr/>
              <a:t>27.1.2011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D0F6-5448-44C3-A231-7E25EBB4614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ulu.ssc.nasa.gov/mrsid/" TargetMode="External"/><Relationship Id="rId2" Type="http://schemas.openxmlformats.org/officeDocument/2006/relationships/hyperlink" Target="http://www.fotozletadla.cz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Krajina města a venkova pohledem z výšky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Letecké a družicové snímky přinášejí </a:t>
            </a:r>
            <a:r>
              <a:rPr lang="cs-CZ" b="1" dirty="0"/>
              <a:t>méně obvyklé pohledy </a:t>
            </a:r>
            <a:r>
              <a:rPr lang="cs-CZ" dirty="0"/>
              <a:t>na krajinu. </a:t>
            </a:r>
            <a:endParaRPr lang="cs-CZ" dirty="0" smtClean="0"/>
          </a:p>
          <a:p>
            <a:r>
              <a:rPr lang="cs-CZ" dirty="0" smtClean="0"/>
              <a:t>Podle </a:t>
            </a:r>
            <a:r>
              <a:rPr lang="cs-CZ" dirty="0"/>
              <a:t>úhlu pohledu rozeznáváme </a:t>
            </a:r>
            <a:r>
              <a:rPr lang="cs-CZ" b="1" dirty="0"/>
              <a:t>snímky šikmé a kolmé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b="1" dirty="0" smtClean="0"/>
              <a:t>Šikmý snímek je</a:t>
            </a:r>
            <a:r>
              <a:rPr lang="cs-CZ" dirty="0" smtClean="0"/>
              <a:t> </a:t>
            </a:r>
            <a:r>
              <a:rPr lang="cs-CZ" b="1" dirty="0"/>
              <a:t>přirozenější</a:t>
            </a:r>
            <a:r>
              <a:rPr lang="cs-CZ" dirty="0"/>
              <a:t>, čtenář získává i informaci o  výšce terénu či budov</a:t>
            </a:r>
            <a:r>
              <a:rPr lang="cs-CZ" dirty="0" smtClean="0"/>
              <a:t>, jejich </a:t>
            </a:r>
            <a:r>
              <a:rPr lang="cs-CZ" dirty="0"/>
              <a:t>bočních stěnách apod.,  proto je snazší rozpoznávat </a:t>
            </a:r>
            <a:r>
              <a:rPr lang="cs-CZ" dirty="0" smtClean="0"/>
              <a:t>objekty.</a:t>
            </a:r>
          </a:p>
          <a:p>
            <a:r>
              <a:rPr lang="cs-CZ" b="1" dirty="0" smtClean="0"/>
              <a:t>Kolmý </a:t>
            </a:r>
            <a:r>
              <a:rPr lang="cs-CZ" b="1" dirty="0"/>
              <a:t>snímek </a:t>
            </a:r>
            <a:r>
              <a:rPr lang="cs-CZ" dirty="0"/>
              <a:t>již vyžaduje větší </a:t>
            </a:r>
            <a:r>
              <a:rPr lang="cs-CZ" b="1" dirty="0"/>
              <a:t>abstrakci</a:t>
            </a:r>
            <a:r>
              <a:rPr lang="cs-CZ" dirty="0"/>
              <a:t>, je pro nás </a:t>
            </a:r>
            <a:r>
              <a:rPr lang="cs-CZ" b="1" dirty="0"/>
              <a:t>nezvyklý</a:t>
            </a:r>
            <a:r>
              <a:rPr lang="cs-CZ" dirty="0"/>
              <a:t>, chybí informace o výšce objektů apod. Právě kolmý snímek se však  </a:t>
            </a:r>
            <a:r>
              <a:rPr lang="cs-CZ" b="1" dirty="0"/>
              <a:t>v odborné praxi nejvíce využívá </a:t>
            </a:r>
            <a:r>
              <a:rPr lang="cs-CZ" dirty="0"/>
              <a:t>např. pro vytváření či obnovu map, je totiž po menších geometrických úpravách nezkreslený, má stejné měřítko ve všech místech a zachovává tvary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Podívejme se na </a:t>
            </a:r>
            <a:r>
              <a:rPr lang="cs-CZ" b="1" dirty="0" smtClean="0"/>
              <a:t>některá místa České republiky </a:t>
            </a:r>
            <a:r>
              <a:rPr lang="cs-CZ" dirty="0" smtClean="0"/>
              <a:t>objektivem fotoaparátu  umístěném na letadle či skenerem  na družici.</a:t>
            </a:r>
          </a:p>
          <a:p>
            <a:endParaRPr lang="cs-CZ" dirty="0"/>
          </a:p>
          <a:p>
            <a:r>
              <a:rPr lang="cs-CZ" sz="2900" i="1" dirty="0" smtClean="0"/>
              <a:t>Pozn. Použité družicové snímky jsou v nepravých barvách 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Mikulov_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832375" cy="5910139"/>
          </a:xfrm>
        </p:spPr>
      </p:pic>
      <p:sp>
        <p:nvSpPr>
          <p:cNvPr id="5" name="TextovéPole 4"/>
          <p:cNvSpPr txBox="1"/>
          <p:nvPr/>
        </p:nvSpPr>
        <p:spPr>
          <a:xfrm>
            <a:off x="5004048" y="6488668"/>
            <a:ext cx="3600400" cy="36933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10800000" lon="10800000" rev="0"/>
              </a:camera>
              <a:lightRig rig="threePt" dir="t"/>
            </a:scene3d>
          </a:bodyPr>
          <a:lstStyle/>
          <a:p>
            <a:r>
              <a:rPr lang="cs-CZ" dirty="0" smtClean="0"/>
              <a:t>Mikulov, Sv. kopeček,v pozadí Pálava</a:t>
            </a:r>
            <a:endParaRPr lang="cs-CZ" dirty="0"/>
          </a:p>
        </p:txBody>
      </p:sp>
      <p:sp>
        <p:nvSpPr>
          <p:cNvPr id="6" name="Tlačítko akce: Nápověda 5">
            <a:hlinkClick r:id="" action="ppaction://noaction" highlightClick="1"/>
          </p:cNvPr>
          <p:cNvSpPr/>
          <p:nvPr/>
        </p:nvSpPr>
        <p:spPr>
          <a:xfrm>
            <a:off x="0" y="0"/>
            <a:ext cx="467544" cy="54868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Kolmé snímky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Prohlédněte si kolmé  letecké snímky. </a:t>
            </a:r>
          </a:p>
          <a:p>
            <a:r>
              <a:rPr lang="cs-CZ" dirty="0" smtClean="0"/>
              <a:t>Trénujte rozpoznávání objektů.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680520" cy="432048"/>
          </a:xfrm>
        </p:spPr>
        <p:txBody>
          <a:bodyPr>
            <a:noAutofit/>
          </a:bodyPr>
          <a:lstStyle/>
          <a:p>
            <a:r>
              <a:rPr lang="cs-CZ" sz="3200" dirty="0" smtClean="0"/>
              <a:t>Brno a okolí</a:t>
            </a:r>
            <a:endParaRPr lang="cs-CZ" sz="3200" dirty="0"/>
          </a:p>
        </p:txBody>
      </p:sp>
      <p:pic>
        <p:nvPicPr>
          <p:cNvPr id="4" name="Zástupný symbol pro obsah 3" descr="brno a okolí kolmý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996"/>
          <a:stretch>
            <a:fillRect/>
          </a:stretch>
        </p:blipFill>
        <p:spPr>
          <a:xfrm>
            <a:off x="0" y="1484784"/>
            <a:ext cx="8975851" cy="5217443"/>
          </a:xfrm>
        </p:spPr>
      </p:pic>
      <p:sp>
        <p:nvSpPr>
          <p:cNvPr id="6" name="TextovéPole 5"/>
          <p:cNvSpPr txBox="1"/>
          <p:nvPr/>
        </p:nvSpPr>
        <p:spPr>
          <a:xfrm>
            <a:off x="251520" y="836712"/>
            <a:ext cx="240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Rozpoznejte na snímku: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347864" y="332656"/>
            <a:ext cx="172819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Lesy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Pole a louky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zástavbu města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364088" y="188640"/>
            <a:ext cx="3540906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Vodní plochu – přehradu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Řeku Svratku protékající přehradou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Dálniční síť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Letištní rozjezdovou dráhu</a:t>
            </a:r>
            <a:endParaRPr lang="cs-CZ" dirty="0"/>
          </a:p>
        </p:txBody>
      </p:sp>
      <p:sp>
        <p:nvSpPr>
          <p:cNvPr id="9" name="Tlačítko akce: Nápověda 8">
            <a:hlinkClick r:id="" action="ppaction://noaction" highlightClick="1"/>
          </p:cNvPr>
          <p:cNvSpPr/>
          <p:nvPr/>
        </p:nvSpPr>
        <p:spPr>
          <a:xfrm>
            <a:off x="107504" y="836712"/>
            <a:ext cx="216024" cy="332656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5256584" cy="50891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Brno a okolí s popisem</a:t>
            </a:r>
            <a:endParaRPr lang="cs-CZ" dirty="0"/>
          </a:p>
        </p:txBody>
      </p:sp>
      <p:pic>
        <p:nvPicPr>
          <p:cNvPr id="4" name="Zástupný symbol pro obsah 3" descr="Brno a okolí _popis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817"/>
          <a:stretch>
            <a:fillRect/>
          </a:stretch>
        </p:blipFill>
        <p:spPr>
          <a:xfrm>
            <a:off x="-1" y="1268760"/>
            <a:ext cx="9123745" cy="525658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Střed Brna, bez popisu</a:t>
            </a:r>
            <a:endParaRPr lang="cs-CZ" dirty="0"/>
          </a:p>
        </p:txBody>
      </p:sp>
      <p:pic>
        <p:nvPicPr>
          <p:cNvPr id="4" name="Zástupný symbol pro obsah 3" descr="brno  vetsi stred kolmý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845"/>
          <a:stretch>
            <a:fillRect/>
          </a:stretch>
        </p:blipFill>
        <p:spPr>
          <a:xfrm>
            <a:off x="323528" y="1836928"/>
            <a:ext cx="8532440" cy="5021072"/>
          </a:xfrm>
        </p:spPr>
      </p:pic>
      <p:sp>
        <p:nvSpPr>
          <p:cNvPr id="6" name="TextovéPole 5"/>
          <p:cNvSpPr txBox="1"/>
          <p:nvPr/>
        </p:nvSpPr>
        <p:spPr>
          <a:xfrm>
            <a:off x="3203848" y="908720"/>
            <a:ext cx="226876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historický střed města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 hrad </a:t>
            </a:r>
            <a:r>
              <a:rPr lang="cs-CZ" sz="1600" dirty="0" err="1" smtClean="0"/>
              <a:t>Špilberk</a:t>
            </a:r>
            <a:endParaRPr lang="cs-CZ" sz="1600" dirty="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899592" y="980728"/>
            <a:ext cx="2036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Najděte na snímku: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084168" y="836712"/>
            <a:ext cx="187220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Areál výstaviště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řeku Svratku</a:t>
            </a:r>
            <a:endParaRPr lang="cs-CZ" dirty="0"/>
          </a:p>
        </p:txBody>
      </p:sp>
      <p:sp>
        <p:nvSpPr>
          <p:cNvPr id="9" name="Tlačítko akce: Nápověda 8">
            <a:hlinkClick r:id="" action="ppaction://noaction" highlightClick="1"/>
          </p:cNvPr>
          <p:cNvSpPr/>
          <p:nvPr/>
        </p:nvSpPr>
        <p:spPr>
          <a:xfrm>
            <a:off x="395536" y="836712"/>
            <a:ext cx="467544" cy="54868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Střed Brna s popisem</a:t>
            </a:r>
            <a:endParaRPr lang="cs-CZ" sz="3600" dirty="0"/>
          </a:p>
        </p:txBody>
      </p:sp>
      <p:pic>
        <p:nvPicPr>
          <p:cNvPr id="1028" name="Picture 4" descr="H:\ESF\MĚSTO A VENKOV\krajiny pohledem z výšky\brno  vetsi stred kolmý_popis.bmp"/>
          <p:cNvPicPr>
            <a:picLocks noChangeAspect="1" noChangeArrowheads="1"/>
          </p:cNvPicPr>
          <p:nvPr/>
        </p:nvPicPr>
        <p:blipFill>
          <a:blip r:embed="rId2" cstate="print"/>
          <a:srcRect t="5215"/>
          <a:stretch>
            <a:fillRect/>
          </a:stretch>
        </p:blipFill>
        <p:spPr bwMode="auto">
          <a:xfrm>
            <a:off x="0" y="1340768"/>
            <a:ext cx="8836427" cy="5234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6923112" cy="346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Historické centrum Brna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620688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Najděte na snímku: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123728" y="476672"/>
            <a:ext cx="187410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Hrad </a:t>
            </a:r>
            <a:r>
              <a:rPr lang="cs-CZ" dirty="0" err="1" smtClean="0"/>
              <a:t>Špilberk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Náměstí svobody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Zelný trh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152441" y="476672"/>
            <a:ext cx="499155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Janáčkovo divadlo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Železniční kolejiště hlavního nádraží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Katedrálu sv. Petra a Pavla  </a:t>
            </a:r>
            <a:r>
              <a:rPr lang="cs-CZ" sz="1400" dirty="0" smtClean="0"/>
              <a:t>(obtížně rozpoznatelný obje</a:t>
            </a:r>
            <a:r>
              <a:rPr lang="cs-CZ" sz="1200" dirty="0" smtClean="0"/>
              <a:t>kt)</a:t>
            </a:r>
          </a:p>
          <a:p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0" y="1480220"/>
            <a:ext cx="9144000" cy="5377780"/>
            <a:chOff x="0" y="1480220"/>
            <a:chExt cx="9144000" cy="5377780"/>
          </a:xfrm>
        </p:grpSpPr>
        <p:pic>
          <p:nvPicPr>
            <p:cNvPr id="2050" name="Picture 2" descr="H:\ESF\MĚSTO A VENKOV\krajiny pohledem z výšky\brno  stred kolmý.bmp"/>
            <p:cNvPicPr>
              <a:picLocks noChangeAspect="1" noChangeArrowheads="1"/>
            </p:cNvPicPr>
            <p:nvPr/>
          </p:nvPicPr>
          <p:blipFill>
            <a:blip r:embed="rId2" cstate="print"/>
            <a:srcRect t="5901"/>
            <a:stretch>
              <a:fillRect/>
            </a:stretch>
          </p:blipFill>
          <p:spPr bwMode="auto">
            <a:xfrm>
              <a:off x="0" y="1480220"/>
              <a:ext cx="9144000" cy="5377780"/>
            </a:xfrm>
            <a:prstGeom prst="rect">
              <a:avLst/>
            </a:prstGeom>
            <a:noFill/>
          </p:spPr>
        </p:pic>
        <p:sp>
          <p:nvSpPr>
            <p:cNvPr id="10" name="Šipka dolů 9"/>
            <p:cNvSpPr/>
            <p:nvPr/>
          </p:nvSpPr>
          <p:spPr>
            <a:xfrm>
              <a:off x="4788024" y="5589240"/>
              <a:ext cx="72008" cy="258328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lačítko akce: Nápověda 11">
            <a:hlinkClick r:id="" action="ppaction://noaction" highlightClick="1"/>
          </p:cNvPr>
          <p:cNvSpPr/>
          <p:nvPr/>
        </p:nvSpPr>
        <p:spPr>
          <a:xfrm>
            <a:off x="1547664" y="980728"/>
            <a:ext cx="288032" cy="432048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Historické centrum Brna </a:t>
            </a:r>
            <a:br>
              <a:rPr lang="cs-CZ" dirty="0" smtClean="0"/>
            </a:br>
            <a:r>
              <a:rPr lang="cs-CZ" dirty="0" smtClean="0"/>
              <a:t>s popisem</a:t>
            </a:r>
            <a:endParaRPr lang="cs-CZ" dirty="0"/>
          </a:p>
        </p:txBody>
      </p:sp>
      <p:pic>
        <p:nvPicPr>
          <p:cNvPr id="4" name="Zástupný symbol pro obsah 3" descr="brno  stred kolmý_popis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8982268" cy="530471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505056" cy="648072"/>
          </a:xfrm>
        </p:spPr>
        <p:txBody>
          <a:bodyPr>
            <a:noAutofit/>
          </a:bodyPr>
          <a:lstStyle/>
          <a:p>
            <a:r>
              <a:rPr lang="cs-CZ" sz="2000" dirty="0" smtClean="0"/>
              <a:t>Česko – rakouská hranice na jižní Moravě , způsob využívání krajiny   jako důsledek politických rozhodnutí a </a:t>
            </a:r>
            <a:r>
              <a:rPr lang="cs-CZ" sz="2000" dirty="0" err="1" smtClean="0"/>
              <a:t>hist</a:t>
            </a:r>
            <a:r>
              <a:rPr lang="cs-CZ" sz="2000" dirty="0" smtClean="0"/>
              <a:t>. vývoje, hranici lze rozpoznat i dle velikosti pozemků</a:t>
            </a:r>
            <a:endParaRPr lang="cs-CZ" sz="2000" dirty="0"/>
          </a:p>
        </p:txBody>
      </p:sp>
      <p:pic>
        <p:nvPicPr>
          <p:cNvPr id="4" name="Zástupný symbol pro obsah 3" descr="statní  cr_ rak hranice _popis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8482691" cy="580526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Družicový snímek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Ukázka snímku z družice LANDSAT</a:t>
            </a:r>
          </a:p>
          <a:p>
            <a:r>
              <a:rPr lang="cs-CZ" dirty="0" smtClean="0"/>
              <a:t> snímek v nepravých barvách</a:t>
            </a:r>
          </a:p>
          <a:p>
            <a:pPr>
              <a:buNone/>
            </a:pPr>
            <a:r>
              <a:rPr lang="cs-CZ" dirty="0" smtClean="0"/>
              <a:t> ( některé zemědělské pozemky růžovou, sídelní zástavba fialová).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Historická města  pohledem z letadla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5576" y="2276872"/>
            <a:ext cx="7558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Rozpoznejte město na leteckém snímku.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Najděte toto město na mapě.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Poznáte i známé budovy, náměstí, řeku či jiná místa?</a:t>
            </a:r>
            <a:endParaRPr lang="cs-CZ" sz="2400" dirty="0"/>
          </a:p>
        </p:txBody>
      </p:sp>
      <p:sp>
        <p:nvSpPr>
          <p:cNvPr id="5" name="Tlačítko akce: Nápověda 4">
            <a:hlinkClick r:id="" action="ppaction://noaction" highlightClick="1"/>
          </p:cNvPr>
          <p:cNvSpPr/>
          <p:nvPr/>
        </p:nvSpPr>
        <p:spPr>
          <a:xfrm>
            <a:off x="3275856" y="1340768"/>
            <a:ext cx="1368152" cy="90872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5301208"/>
            <a:ext cx="55916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Zdroje použitých snímků:</a:t>
            </a:r>
          </a:p>
          <a:p>
            <a:r>
              <a:rPr lang="cs-CZ" dirty="0" smtClean="0"/>
              <a:t> šikmé  letecké  snímky  </a:t>
            </a:r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fotozletadla.cz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Kolmé snímky letecké snímky : </a:t>
            </a:r>
            <a:r>
              <a:rPr lang="cs-CZ" dirty="0" err="1" smtClean="0"/>
              <a:t>Google</a:t>
            </a:r>
            <a:r>
              <a:rPr lang="cs-CZ" dirty="0" smtClean="0"/>
              <a:t> </a:t>
            </a:r>
            <a:r>
              <a:rPr lang="cs-CZ" dirty="0" err="1" smtClean="0"/>
              <a:t>Earth</a:t>
            </a:r>
            <a:r>
              <a:rPr lang="cs-CZ" dirty="0" smtClean="0"/>
              <a:t> a </a:t>
            </a:r>
            <a:r>
              <a:rPr lang="cs-CZ" dirty="0" err="1" smtClean="0"/>
              <a:t>Geodis</a:t>
            </a:r>
            <a:r>
              <a:rPr lang="cs-CZ" dirty="0" smtClean="0"/>
              <a:t>, a.s.</a:t>
            </a:r>
          </a:p>
          <a:p>
            <a:r>
              <a:rPr lang="cs-CZ" dirty="0" smtClean="0"/>
              <a:t>Družicové snímky: </a:t>
            </a:r>
            <a:r>
              <a:rPr lang="cs-CZ" dirty="0" smtClean="0">
                <a:hlinkClick r:id="rId3"/>
              </a:rPr>
              <a:t>https://zulu.ssc.nasa.gov/mrsid/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835696" cy="490066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Praha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Documents and Settings\Svatonova\Dokumenty\SKRIPTA_DPZ\USTÍ SNÍMKY\14B_Praha_tex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8894158" cy="617851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907704" y="116632"/>
            <a:ext cx="6467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Město  obklopené zemědělsky využívanou krajinou, výrazný tok řeky Vltavy </a:t>
            </a:r>
            <a:endParaRPr lang="cs-CZ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1835696" cy="62068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Polabí</a:t>
            </a: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5" descr="C:\Documents and Settings\svatonova\Dokumenty\GRANT\DVPP_2003\DPZ_PCE\PARDUBICE_SNÍMKY\12B_PARDUBICKO_TEXT.bmp"/>
          <p:cNvPicPr>
            <a:picLocks noChangeAspect="1" noChangeArrowheads="1"/>
          </p:cNvPicPr>
          <p:nvPr/>
        </p:nvPicPr>
        <p:blipFill>
          <a:blip r:embed="rId2" cstate="print"/>
          <a:srcRect r="3122" b="5126"/>
          <a:stretch>
            <a:fillRect/>
          </a:stretch>
        </p:blipFill>
        <p:spPr bwMode="auto">
          <a:xfrm>
            <a:off x="467544" y="1124744"/>
            <a:ext cx="7882093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750053" y="1"/>
            <a:ext cx="7393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Krajina Polabí na družicovém snímku  </a:t>
            </a:r>
            <a:r>
              <a:rPr lang="cs-CZ" dirty="0" smtClean="0"/>
              <a:t>(družice </a:t>
            </a:r>
            <a:r>
              <a:rPr lang="cs-CZ" dirty="0" err="1"/>
              <a:t>Landsat</a:t>
            </a:r>
            <a:r>
              <a:rPr lang="cs-CZ" dirty="0"/>
              <a:t>)  v nepravých </a:t>
            </a:r>
            <a:r>
              <a:rPr lang="cs-CZ" dirty="0" smtClean="0"/>
              <a:t>barvách</a:t>
            </a:r>
          </a:p>
          <a:p>
            <a:r>
              <a:rPr lang="cs-CZ" dirty="0" smtClean="0"/>
              <a:t> </a:t>
            </a:r>
            <a:r>
              <a:rPr lang="cs-CZ" dirty="0"/>
              <a:t>( některé zemědělské pozemky růžovou, sídelní zástavba fialová).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snímku vyniká tok Labe s četnými rameny.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2664296" cy="652934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Severozápadní Čechy</a:t>
            </a:r>
            <a:endParaRPr lang="cs-CZ" sz="2800" dirty="0"/>
          </a:p>
        </p:txBody>
      </p:sp>
      <p:pic>
        <p:nvPicPr>
          <p:cNvPr id="4098" name="Picture 2" descr="C:\Documents and Settings\Svatonova\Dokumenty\SKRIPTA_DPZ\USTÍ SNÍMKY\12B_SZ_CECHY_tex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4056"/>
            <a:ext cx="8208912" cy="580394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843808" y="188640"/>
            <a:ext cx="634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Lesnaté ploch Krušných hor, </a:t>
            </a:r>
            <a:r>
              <a:rPr lang="cs-CZ" dirty="0" err="1" smtClean="0"/>
              <a:t>Doupovských</a:t>
            </a:r>
            <a:r>
              <a:rPr lang="cs-CZ" dirty="0" smtClean="0"/>
              <a:t> hor a Slavkovského lesa</a:t>
            </a:r>
          </a:p>
          <a:p>
            <a:r>
              <a:rPr lang="cs-CZ" dirty="0" smtClean="0"/>
              <a:t>Fialovou barvou obrovské plochy povrchové těžby hnědého uhlí 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Snímky pro partnery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2780928"/>
            <a:ext cx="2890664" cy="1252736"/>
          </a:xfrm>
        </p:spPr>
        <p:txBody>
          <a:bodyPr>
            <a:normAutofit/>
          </a:bodyPr>
          <a:lstStyle/>
          <a:p>
            <a:r>
              <a:rPr lang="cs-CZ" sz="2000" dirty="0" smtClean="0"/>
              <a:t>Újezd u Brna</a:t>
            </a:r>
          </a:p>
          <a:p>
            <a:r>
              <a:rPr lang="cs-CZ" sz="2000" dirty="0" smtClean="0"/>
              <a:t>Boskovice</a:t>
            </a:r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403648" y="2060848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Snímky:</a:t>
            </a:r>
            <a:endParaRPr lang="cs-CZ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2674640" cy="49006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Újezd u Brna</a:t>
            </a:r>
            <a:endParaRPr lang="cs-CZ" sz="2400" dirty="0"/>
          </a:p>
        </p:txBody>
      </p:sp>
      <p:pic>
        <p:nvPicPr>
          <p:cNvPr id="4" name="Zástupný symbol pro obsah 3" descr="ujezd sikmy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6769"/>
            <a:ext cx="8460432" cy="645123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931224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Újezd u Brna zobrazený v </a:t>
            </a:r>
            <a:r>
              <a:rPr lang="cs-CZ" dirty="0" err="1" smtClean="0"/>
              <a:t>Google</a:t>
            </a:r>
            <a:r>
              <a:rPr lang="cs-CZ" dirty="0" smtClean="0"/>
              <a:t> </a:t>
            </a:r>
            <a:r>
              <a:rPr lang="cs-CZ" dirty="0" err="1" smtClean="0"/>
              <a:t>Earth</a:t>
            </a:r>
            <a:endParaRPr lang="cs-CZ" dirty="0"/>
          </a:p>
        </p:txBody>
      </p:sp>
      <p:pic>
        <p:nvPicPr>
          <p:cNvPr id="6146" name="Picture 2" descr="H:\ESF\MĚSTO A VENKOV\krajiny pohledem z výšky\Google Earth_ukazka Újezd_šikmý.bmp"/>
          <p:cNvPicPr>
            <a:picLocks noChangeAspect="1" noChangeArrowheads="1"/>
          </p:cNvPicPr>
          <p:nvPr/>
        </p:nvPicPr>
        <p:blipFill>
          <a:blip r:embed="rId2" cstate="print"/>
          <a:srcRect b="8138"/>
          <a:stretch>
            <a:fillRect/>
          </a:stretch>
        </p:blipFill>
        <p:spPr bwMode="auto">
          <a:xfrm>
            <a:off x="201166" y="1556792"/>
            <a:ext cx="8942834" cy="5134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Boskovice</a:t>
            </a:r>
            <a:endParaRPr lang="cs-CZ" dirty="0"/>
          </a:p>
        </p:txBody>
      </p:sp>
      <p:pic>
        <p:nvPicPr>
          <p:cNvPr id="3074" name="Picture 2" descr="H:\ESF\MĚSTO A VENKOV\krajiny pohledem z výšky\boskovice_stred sikmý.bmp"/>
          <p:cNvPicPr>
            <a:picLocks noChangeAspect="1" noChangeArrowheads="1"/>
          </p:cNvPicPr>
          <p:nvPr/>
        </p:nvPicPr>
        <p:blipFill>
          <a:blip r:embed="rId2" cstate="print"/>
          <a:srcRect t="5502"/>
          <a:stretch>
            <a:fillRect/>
          </a:stretch>
        </p:blipFill>
        <p:spPr bwMode="auto">
          <a:xfrm>
            <a:off x="251520" y="1700808"/>
            <a:ext cx="8375576" cy="494670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95536" y="1124744"/>
            <a:ext cx="249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Orientace snímku k  jihu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52120" y="0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Identifikujte objekty:</a:t>
            </a:r>
          </a:p>
          <a:p>
            <a:r>
              <a:rPr lang="cs-CZ" dirty="0" smtClean="0"/>
              <a:t>hrad, zámek, </a:t>
            </a:r>
            <a:r>
              <a:rPr lang="cs-CZ" dirty="0" err="1" smtClean="0"/>
              <a:t>Pilský</a:t>
            </a:r>
            <a:r>
              <a:rPr lang="cs-CZ" dirty="0" smtClean="0"/>
              <a:t> rybník, Masarykovo náměstí,</a:t>
            </a:r>
          </a:p>
          <a:p>
            <a:r>
              <a:rPr lang="cs-CZ" dirty="0" smtClean="0"/>
              <a:t>Židovskou čtvrť </a:t>
            </a:r>
          </a:p>
          <a:p>
            <a:r>
              <a:rPr lang="cs-CZ" dirty="0" smtClean="0"/>
              <a:t> budovu gymnázia</a:t>
            </a:r>
          </a:p>
          <a:p>
            <a:r>
              <a:rPr lang="cs-CZ" dirty="0" smtClean="0"/>
              <a:t>sportoviště a další objekty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2376264" cy="288032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Boskovice</a:t>
            </a:r>
            <a:endParaRPr lang="cs-CZ" sz="2800" dirty="0"/>
          </a:p>
        </p:txBody>
      </p:sp>
      <p:pic>
        <p:nvPicPr>
          <p:cNvPr id="4" name="Zástupný symbol pro obsah 3" descr="boskovice_stred sikmý_popis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8759568" cy="515861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7859216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Boskovice, kolmý snímek bez popisu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 descr="boskovice_stred kolmý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845"/>
          <a:stretch>
            <a:fillRect/>
          </a:stretch>
        </p:blipFill>
        <p:spPr>
          <a:xfrm>
            <a:off x="0" y="1422855"/>
            <a:ext cx="9236084" cy="5435145"/>
          </a:xfrm>
        </p:spPr>
      </p:pic>
      <p:sp>
        <p:nvSpPr>
          <p:cNvPr id="6" name="TextovéPole 5"/>
          <p:cNvSpPr txBox="1"/>
          <p:nvPr/>
        </p:nvSpPr>
        <p:spPr>
          <a:xfrm>
            <a:off x="251520" y="764704"/>
            <a:ext cx="271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Orientace snímku k severu 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taromestske namesti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4876"/>
            <a:ext cx="8028384" cy="6021287"/>
          </a:xfrm>
        </p:spPr>
      </p:pic>
      <p:sp>
        <p:nvSpPr>
          <p:cNvPr id="5" name="TextovéPole 4"/>
          <p:cNvSpPr txBox="1"/>
          <p:nvPr/>
        </p:nvSpPr>
        <p:spPr>
          <a:xfrm>
            <a:off x="6444208" y="6237312"/>
            <a:ext cx="2699792" cy="36933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10800000" lon="10800000" rev="0"/>
              </a:camera>
              <a:lightRig rig="threePt" dir="t"/>
            </a:scene3d>
          </a:bodyPr>
          <a:lstStyle/>
          <a:p>
            <a:r>
              <a:rPr lang="cs-CZ" dirty="0" smtClean="0"/>
              <a:t>Praha – Staroměstské nám.</a:t>
            </a:r>
            <a:endParaRPr lang="cs-CZ" dirty="0"/>
          </a:p>
        </p:txBody>
      </p:sp>
      <p:sp>
        <p:nvSpPr>
          <p:cNvPr id="6" name="Tlačítko akce: Nápověda 5">
            <a:hlinkClick r:id="" action="ppaction://noaction" highlightClick="1"/>
          </p:cNvPr>
          <p:cNvSpPr/>
          <p:nvPr/>
        </p:nvSpPr>
        <p:spPr>
          <a:xfrm>
            <a:off x="5652120" y="6237312"/>
            <a:ext cx="467544" cy="54868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Brno střed  šikmý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552427" cy="5190182"/>
          </a:xfrm>
        </p:spPr>
      </p:pic>
      <p:sp>
        <p:nvSpPr>
          <p:cNvPr id="5" name="TextovéPole 4"/>
          <p:cNvSpPr txBox="1"/>
          <p:nvPr/>
        </p:nvSpPr>
        <p:spPr>
          <a:xfrm>
            <a:off x="6444208" y="6237312"/>
            <a:ext cx="2448272" cy="36933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10800000" lon="10800000" rev="0"/>
              </a:camera>
              <a:lightRig rig="threePt" dir="t"/>
            </a:scene3d>
          </a:bodyPr>
          <a:lstStyle/>
          <a:p>
            <a:r>
              <a:rPr lang="cs-CZ" dirty="0" smtClean="0"/>
              <a:t>Brno,střed města</a:t>
            </a:r>
            <a:endParaRPr lang="cs-CZ" dirty="0"/>
          </a:p>
        </p:txBody>
      </p:sp>
      <p:sp>
        <p:nvSpPr>
          <p:cNvPr id="6" name="Tlačítko akce: Nápověda 5">
            <a:hlinkClick r:id="" action="ppaction://noaction" highlightClick="1"/>
          </p:cNvPr>
          <p:cNvSpPr/>
          <p:nvPr/>
        </p:nvSpPr>
        <p:spPr>
          <a:xfrm>
            <a:off x="323528" y="188640"/>
            <a:ext cx="467544" cy="54868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kromeriž_f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87" y="692696"/>
            <a:ext cx="9064213" cy="5752965"/>
          </a:xfrm>
        </p:spPr>
      </p:pic>
      <p:sp>
        <p:nvSpPr>
          <p:cNvPr id="5" name="TextovéPole 4"/>
          <p:cNvSpPr txBox="1"/>
          <p:nvPr/>
        </p:nvSpPr>
        <p:spPr>
          <a:xfrm>
            <a:off x="5148064" y="6488668"/>
            <a:ext cx="3785652" cy="36933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10800000" lon="10800000" rev="0"/>
              </a:camera>
              <a:lightRig rig="threePt" dir="t"/>
            </a:scene3d>
          </a:bodyPr>
          <a:lstStyle/>
          <a:p>
            <a:r>
              <a:rPr lang="cs-CZ" dirty="0" smtClean="0"/>
              <a:t>Kroměříž – památka UNESCO</a:t>
            </a:r>
            <a:endParaRPr lang="cs-CZ" dirty="0"/>
          </a:p>
        </p:txBody>
      </p:sp>
      <p:sp>
        <p:nvSpPr>
          <p:cNvPr id="6" name="Tlačítko akce: Nápověda 5">
            <a:hlinkClick r:id="" action="ppaction://noaction" highlightClick="1"/>
          </p:cNvPr>
          <p:cNvSpPr/>
          <p:nvPr/>
        </p:nvSpPr>
        <p:spPr>
          <a:xfrm>
            <a:off x="179512" y="0"/>
            <a:ext cx="467544" cy="54868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Česky krumlov šikmy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228427" cy="5256584"/>
          </a:xfrm>
        </p:spPr>
      </p:pic>
      <p:sp>
        <p:nvSpPr>
          <p:cNvPr id="7" name="TextovéPole 6"/>
          <p:cNvSpPr txBox="1"/>
          <p:nvPr/>
        </p:nvSpPr>
        <p:spPr>
          <a:xfrm>
            <a:off x="5076056" y="6381328"/>
            <a:ext cx="3923928" cy="646331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10800000" lon="10800000" rev="0"/>
              </a:camera>
              <a:lightRig rig="threePt" dir="t"/>
            </a:scene3d>
          </a:bodyPr>
          <a:lstStyle/>
          <a:p>
            <a:r>
              <a:rPr lang="cs-CZ" dirty="0" smtClean="0"/>
              <a:t>Český Krumlov – památka UNESCO</a:t>
            </a:r>
          </a:p>
          <a:p>
            <a:endParaRPr lang="cs-CZ" dirty="0"/>
          </a:p>
        </p:txBody>
      </p:sp>
      <p:sp>
        <p:nvSpPr>
          <p:cNvPr id="4" name="Tlačítko akce: Nápověda 3">
            <a:hlinkClick r:id="" action="ppaction://noaction" highlightClick="1"/>
          </p:cNvPr>
          <p:cNvSpPr/>
          <p:nvPr/>
        </p:nvSpPr>
        <p:spPr>
          <a:xfrm>
            <a:off x="251520" y="260648"/>
            <a:ext cx="467544" cy="54868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šikmá Trebon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8460432" cy="6345324"/>
          </a:xfrm>
        </p:spPr>
      </p:pic>
      <p:sp>
        <p:nvSpPr>
          <p:cNvPr id="5" name="TextovéPole 4"/>
          <p:cNvSpPr txBox="1"/>
          <p:nvPr/>
        </p:nvSpPr>
        <p:spPr>
          <a:xfrm>
            <a:off x="7740352" y="6488668"/>
            <a:ext cx="1224136" cy="36933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10800000" lon="10800000" rev="0"/>
              </a:camera>
              <a:lightRig rig="threePt" dir="t"/>
            </a:scene3d>
          </a:bodyPr>
          <a:lstStyle/>
          <a:p>
            <a:r>
              <a:rPr lang="cs-CZ" dirty="0" smtClean="0"/>
              <a:t>Třeboň</a:t>
            </a:r>
            <a:endParaRPr lang="cs-CZ" dirty="0"/>
          </a:p>
        </p:txBody>
      </p:sp>
      <p:sp>
        <p:nvSpPr>
          <p:cNvPr id="6" name="Tlačítko akce: Nápověda 5">
            <a:hlinkClick r:id="" action="ppaction://noaction" highlightClick="1"/>
          </p:cNvPr>
          <p:cNvSpPr/>
          <p:nvPr/>
        </p:nvSpPr>
        <p:spPr>
          <a:xfrm>
            <a:off x="0" y="188640"/>
            <a:ext cx="467544" cy="54868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šikmé ČB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7096" y="116632"/>
            <a:ext cx="8136904" cy="6265416"/>
          </a:xfrm>
        </p:spPr>
      </p:pic>
      <p:sp>
        <p:nvSpPr>
          <p:cNvPr id="5" name="TextovéPole 4"/>
          <p:cNvSpPr txBox="1"/>
          <p:nvPr/>
        </p:nvSpPr>
        <p:spPr>
          <a:xfrm>
            <a:off x="6732240" y="6488668"/>
            <a:ext cx="2160240" cy="36933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10800000" lon="10800000" rev="0"/>
              </a:camera>
              <a:lightRig rig="threePt" dir="t"/>
            </a:scene3d>
          </a:bodyPr>
          <a:lstStyle/>
          <a:p>
            <a:r>
              <a:rPr lang="cs-CZ" dirty="0" smtClean="0"/>
              <a:t>České Budějovice </a:t>
            </a:r>
            <a:endParaRPr lang="cs-CZ" dirty="0"/>
          </a:p>
        </p:txBody>
      </p:sp>
      <p:sp>
        <p:nvSpPr>
          <p:cNvPr id="6" name="Tlačítko akce: Nápověda 5">
            <a:hlinkClick r:id="" action="ppaction://noaction" highlightClick="1"/>
          </p:cNvPr>
          <p:cNvSpPr/>
          <p:nvPr/>
        </p:nvSpPr>
        <p:spPr>
          <a:xfrm>
            <a:off x="251520" y="260648"/>
            <a:ext cx="467544" cy="54868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elc_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32375" cy="5910139"/>
          </a:xfrm>
        </p:spPr>
      </p:pic>
      <p:sp>
        <p:nvSpPr>
          <p:cNvPr id="5" name="TextovéPole 4"/>
          <p:cNvSpPr txBox="1"/>
          <p:nvPr/>
        </p:nvSpPr>
        <p:spPr>
          <a:xfrm>
            <a:off x="6228184" y="6381328"/>
            <a:ext cx="2699792" cy="646331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10800000" lon="10800000" rev="0"/>
              </a:camera>
              <a:lightRig rig="threePt" dir="t"/>
            </a:scene3d>
          </a:bodyPr>
          <a:lstStyle/>
          <a:p>
            <a:r>
              <a:rPr lang="cs-CZ" dirty="0" smtClean="0"/>
              <a:t>Telč– památka UNESCO</a:t>
            </a:r>
          </a:p>
          <a:p>
            <a:endParaRPr lang="cs-CZ" dirty="0"/>
          </a:p>
        </p:txBody>
      </p:sp>
      <p:sp>
        <p:nvSpPr>
          <p:cNvPr id="6" name="Tlačítko akce: Nápověda 5">
            <a:hlinkClick r:id="" action="ppaction://noaction" highlightClick="1"/>
          </p:cNvPr>
          <p:cNvSpPr/>
          <p:nvPr/>
        </p:nvSpPr>
        <p:spPr>
          <a:xfrm>
            <a:off x="251520" y="0"/>
            <a:ext cx="467544" cy="548680"/>
          </a:xfrm>
          <a:prstGeom prst="actionButtonHelp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405</Words>
  <Application>Microsoft Office PowerPoint</Application>
  <PresentationFormat>Předvádění na obrazovce (4:3)</PresentationFormat>
  <Paragraphs>83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sady Office</vt:lpstr>
      <vt:lpstr>Krajina města a venkova pohledem z výšky</vt:lpstr>
      <vt:lpstr>Historická města  pohledem z letadla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Kolmé snímky</vt:lpstr>
      <vt:lpstr>Brno a okolí</vt:lpstr>
      <vt:lpstr>Brno a okolí s popisem</vt:lpstr>
      <vt:lpstr>Střed Brna, bez popisu</vt:lpstr>
      <vt:lpstr>Střed Brna s popisem</vt:lpstr>
      <vt:lpstr>Historické centrum Brna  </vt:lpstr>
      <vt:lpstr>Historické centrum Brna  s popisem</vt:lpstr>
      <vt:lpstr>Česko – rakouská hranice na jižní Moravě , způsob využívání krajiny   jako důsledek politických rozhodnutí a hist. vývoje, hranici lze rozpoznat i dle velikosti pozemků</vt:lpstr>
      <vt:lpstr>Družicový snímek</vt:lpstr>
      <vt:lpstr>Praha</vt:lpstr>
      <vt:lpstr>Polabí</vt:lpstr>
      <vt:lpstr>Severozápadní Čechy</vt:lpstr>
      <vt:lpstr>Snímky pro partnery projektu</vt:lpstr>
      <vt:lpstr>Újezd u Brna</vt:lpstr>
      <vt:lpstr>Újezd u Brna zobrazený v Google Earth</vt:lpstr>
      <vt:lpstr>Boskovice</vt:lpstr>
      <vt:lpstr>Boskovice</vt:lpstr>
      <vt:lpstr>Boskovice, kolmý snímek bez popisu 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Krajina města a venkova pohledem z výšky</dc:title>
  <dc:creator>Svatonova</dc:creator>
  <cp:lastModifiedBy>Foltynova</cp:lastModifiedBy>
  <cp:revision>25</cp:revision>
  <dcterms:created xsi:type="dcterms:W3CDTF">2010-06-17T19:47:41Z</dcterms:created>
  <dcterms:modified xsi:type="dcterms:W3CDTF">2011-01-27T10:23:45Z</dcterms:modified>
</cp:coreProperties>
</file>