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notesMasterIdLst>
    <p:notesMasterId r:id="rId19"/>
  </p:notesMasterIdLst>
  <p:sldIdLst>
    <p:sldId id="266" r:id="rId2"/>
    <p:sldId id="268" r:id="rId3"/>
    <p:sldId id="257" r:id="rId4"/>
    <p:sldId id="263" r:id="rId5"/>
    <p:sldId id="277" r:id="rId6"/>
    <p:sldId id="267" r:id="rId7"/>
    <p:sldId id="278" r:id="rId8"/>
    <p:sldId id="275" r:id="rId9"/>
    <p:sldId id="276" r:id="rId10"/>
    <p:sldId id="274" r:id="rId11"/>
    <p:sldId id="270" r:id="rId12"/>
    <p:sldId id="259" r:id="rId13"/>
    <p:sldId id="281" r:id="rId14"/>
    <p:sldId id="279" r:id="rId15"/>
    <p:sldId id="271" r:id="rId16"/>
    <p:sldId id="282" r:id="rId17"/>
    <p:sldId id="280" r:id="rId18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262" autoAdjust="0"/>
  </p:normalViewPr>
  <p:slideViewPr>
    <p:cSldViewPr>
      <p:cViewPr>
        <p:scale>
          <a:sx n="86" d="100"/>
          <a:sy n="86" d="100"/>
        </p:scale>
        <p:origin x="-1494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610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E6C2BB5-7814-41C4-8C45-0A8162E12C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200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7DE2F1-AC68-499B-B85A-885CCA9193D3}" type="slidenum">
              <a:rPr lang="cs-CZ" smtClean="0"/>
              <a:pPr/>
              <a:t>3</a:t>
            </a:fld>
            <a:endParaRPr lang="cs-CZ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2525" cy="3722687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5637"/>
          </a:xfrm>
          <a:noFill/>
          <a:ln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000" dirty="0" smtClean="0"/>
              <a:t>561/2004 Sb.</a:t>
            </a:r>
          </a:p>
          <a:p>
            <a:pPr eaLnBrk="1" hangingPunct="1">
              <a:lnSpc>
                <a:spcPct val="80000"/>
              </a:lnSpc>
            </a:pPr>
            <a:r>
              <a:rPr lang="cs-CZ" sz="1000" b="1" dirty="0" smtClean="0"/>
              <a:t>Par. 16</a:t>
            </a:r>
          </a:p>
          <a:p>
            <a:pPr eaLnBrk="1" hangingPunct="1">
              <a:lnSpc>
                <a:spcPct val="80000"/>
              </a:lnSpc>
            </a:pPr>
            <a:r>
              <a:rPr lang="cs-CZ" sz="1000" b="1" dirty="0" smtClean="0"/>
              <a:t>Vzdělávání dětí, žáků a studentů se SVP</a:t>
            </a:r>
          </a:p>
          <a:p>
            <a:pPr eaLnBrk="1" hangingPunct="1">
              <a:lnSpc>
                <a:spcPct val="80000"/>
              </a:lnSpc>
            </a:pPr>
            <a:r>
              <a:rPr lang="cs-CZ" sz="1000" dirty="0" smtClean="0"/>
              <a:t>Vymezení, kdo je dítětem, žákem, studentem se SVP</a:t>
            </a:r>
          </a:p>
          <a:p>
            <a:pPr eaLnBrk="1" hangingPunct="1">
              <a:lnSpc>
                <a:spcPct val="80000"/>
              </a:lnSpc>
            </a:pPr>
            <a:r>
              <a:rPr lang="cs-CZ" sz="1000" dirty="0" smtClean="0"/>
              <a:t>Vhodné metody a formy práce a hodnocení</a:t>
            </a:r>
          </a:p>
          <a:p>
            <a:pPr eaLnBrk="1" hangingPunct="1">
              <a:lnSpc>
                <a:spcPct val="80000"/>
              </a:lnSpc>
            </a:pPr>
            <a:r>
              <a:rPr lang="cs-CZ" sz="1000" dirty="0" smtClean="0"/>
              <a:t>Prodloužení školní docházky</a:t>
            </a:r>
          </a:p>
          <a:p>
            <a:pPr eaLnBrk="1" hangingPunct="1">
              <a:lnSpc>
                <a:spcPct val="80000"/>
              </a:lnSpc>
            </a:pPr>
            <a:r>
              <a:rPr lang="cs-CZ" sz="1000" dirty="0" smtClean="0"/>
              <a:t>Zřízení funkce asistenta pedagoga</a:t>
            </a:r>
          </a:p>
          <a:p>
            <a:pPr eaLnBrk="1" hangingPunct="1">
              <a:lnSpc>
                <a:spcPct val="80000"/>
              </a:lnSpc>
            </a:pPr>
            <a:r>
              <a:rPr lang="cs-CZ" sz="1000" dirty="0" smtClean="0"/>
              <a:t>Zřízení třídy, oddělení, skupiny s upravenými vzdělávacími programy</a:t>
            </a:r>
          </a:p>
          <a:p>
            <a:pPr eaLnBrk="1" hangingPunct="1">
              <a:lnSpc>
                <a:spcPct val="80000"/>
              </a:lnSpc>
            </a:pPr>
            <a:r>
              <a:rPr lang="cs-CZ" sz="1000" b="1" dirty="0" smtClean="0"/>
              <a:t>Par. 18</a:t>
            </a:r>
          </a:p>
          <a:p>
            <a:pPr eaLnBrk="1" hangingPunct="1">
              <a:lnSpc>
                <a:spcPct val="80000"/>
              </a:lnSpc>
            </a:pPr>
            <a:r>
              <a:rPr lang="cs-CZ" sz="1000" dirty="0" smtClean="0"/>
              <a:t>IVP</a:t>
            </a:r>
          </a:p>
          <a:p>
            <a:pPr eaLnBrk="1" hangingPunct="1">
              <a:lnSpc>
                <a:spcPct val="80000"/>
              </a:lnSpc>
            </a:pPr>
            <a:r>
              <a:rPr lang="cs-CZ" sz="1000" b="1" dirty="0" smtClean="0"/>
              <a:t>Par. 19</a:t>
            </a:r>
          </a:p>
          <a:p>
            <a:pPr eaLnBrk="1" hangingPunct="1">
              <a:lnSpc>
                <a:spcPct val="80000"/>
              </a:lnSpc>
            </a:pPr>
            <a:r>
              <a:rPr lang="cs-CZ" sz="1000" dirty="0" smtClean="0"/>
              <a:t>Prováděcí předpis na zajištění potřeb SVP</a:t>
            </a:r>
          </a:p>
          <a:p>
            <a:pPr eaLnBrk="1" hangingPunct="1">
              <a:lnSpc>
                <a:spcPct val="80000"/>
              </a:lnSpc>
            </a:pPr>
            <a:r>
              <a:rPr lang="cs-CZ" sz="1000" b="1" dirty="0" smtClean="0"/>
              <a:t>Par. 36</a:t>
            </a:r>
          </a:p>
          <a:p>
            <a:pPr eaLnBrk="1" hangingPunct="1">
              <a:lnSpc>
                <a:spcPct val="80000"/>
              </a:lnSpc>
            </a:pPr>
            <a:r>
              <a:rPr lang="cs-CZ" sz="1000" dirty="0" smtClean="0"/>
              <a:t>Plnění povinné školní docházky</a:t>
            </a:r>
          </a:p>
          <a:p>
            <a:pPr eaLnBrk="1" hangingPunct="1">
              <a:lnSpc>
                <a:spcPct val="80000"/>
              </a:lnSpc>
            </a:pPr>
            <a:r>
              <a:rPr lang="cs-CZ" sz="1000" b="1" dirty="0" smtClean="0"/>
              <a:t>Par. 37</a:t>
            </a:r>
          </a:p>
          <a:p>
            <a:pPr eaLnBrk="1" hangingPunct="1">
              <a:lnSpc>
                <a:spcPct val="80000"/>
              </a:lnSpc>
            </a:pPr>
            <a:r>
              <a:rPr lang="cs-CZ" sz="1000" dirty="0" smtClean="0"/>
              <a:t>Odklad povinné školní docházky</a:t>
            </a:r>
          </a:p>
          <a:p>
            <a:pPr eaLnBrk="1" hangingPunct="1">
              <a:lnSpc>
                <a:spcPct val="80000"/>
              </a:lnSpc>
            </a:pPr>
            <a:r>
              <a:rPr lang="cs-CZ" sz="1000" b="1" dirty="0" smtClean="0"/>
              <a:t>Par. 41 - 48</a:t>
            </a:r>
          </a:p>
          <a:p>
            <a:pPr eaLnBrk="1" hangingPunct="1">
              <a:lnSpc>
                <a:spcPct val="80000"/>
              </a:lnSpc>
            </a:pPr>
            <a:r>
              <a:rPr lang="cs-CZ" sz="1000" dirty="0" smtClean="0"/>
              <a:t>Individuální vzdělávání, </a:t>
            </a:r>
            <a:r>
              <a:rPr lang="cs-CZ" sz="1000" dirty="0" err="1" smtClean="0"/>
              <a:t>Vzdělávání</a:t>
            </a:r>
            <a:r>
              <a:rPr lang="cs-CZ" sz="1000" dirty="0" smtClean="0"/>
              <a:t> žáků s hlubokým MP, stupně vzdělání, přípravné třídy základní školy</a:t>
            </a:r>
          </a:p>
          <a:p>
            <a:pPr eaLnBrk="1" hangingPunct="1">
              <a:lnSpc>
                <a:spcPct val="80000"/>
              </a:lnSpc>
            </a:pPr>
            <a:r>
              <a:rPr lang="cs-CZ" sz="1000" b="1" dirty="0" smtClean="0"/>
              <a:t>Par. 116</a:t>
            </a:r>
          </a:p>
          <a:p>
            <a:pPr eaLnBrk="1" hangingPunct="1">
              <a:lnSpc>
                <a:spcPct val="80000"/>
              </a:lnSpc>
            </a:pPr>
            <a:r>
              <a:rPr lang="cs-CZ" sz="1000" dirty="0" smtClean="0"/>
              <a:t>Školská poradenská zařízení</a:t>
            </a:r>
          </a:p>
          <a:p>
            <a:pPr eaLnBrk="1" hangingPunct="1">
              <a:lnSpc>
                <a:spcPct val="80000"/>
              </a:lnSpc>
            </a:pPr>
            <a:endParaRPr lang="cs-CZ" sz="1000" dirty="0" smtClean="0"/>
          </a:p>
          <a:p>
            <a:pPr eaLnBrk="1" hangingPunct="1">
              <a:lnSpc>
                <a:spcPct val="80000"/>
              </a:lnSpc>
            </a:pPr>
            <a:r>
              <a:rPr lang="cs-CZ" sz="1000" dirty="0" smtClean="0"/>
              <a:t>Pozdější znění:</a:t>
            </a:r>
          </a:p>
          <a:p>
            <a:pPr eaLnBrk="1" hangingPunct="1">
              <a:lnSpc>
                <a:spcPct val="80000"/>
              </a:lnSpc>
            </a:pPr>
            <a:r>
              <a:rPr lang="cs-CZ" sz="1000" dirty="0" smtClean="0"/>
              <a:t>158/2006 Sb. – žákovy se ZP může být prodloužena povinná ŠD až do 20 let věku s těžkým P do 26 roku věku</a:t>
            </a:r>
          </a:p>
          <a:p>
            <a:pPr eaLnBrk="1" hangingPunct="1">
              <a:lnSpc>
                <a:spcPct val="80000"/>
              </a:lnSpc>
            </a:pPr>
            <a:r>
              <a:rPr lang="cs-CZ" sz="1000" dirty="0" smtClean="0"/>
              <a:t>343/2007 Sb. – o cizincích a povinné ŠD v ČR</a:t>
            </a:r>
          </a:p>
          <a:p>
            <a:pPr eaLnBrk="1" hangingPunct="1">
              <a:lnSpc>
                <a:spcPct val="80000"/>
              </a:lnSpc>
            </a:pPr>
            <a:r>
              <a:rPr lang="cs-CZ" sz="1000" dirty="0" smtClean="0"/>
              <a:t>383/2005 Sb. – mění zákon 109/2006 Sb., o výkonu ústavní a ochranné výchovy</a:t>
            </a:r>
          </a:p>
          <a:p>
            <a:pPr eaLnBrk="1" hangingPunct="1">
              <a:lnSpc>
                <a:spcPct val="80000"/>
              </a:lnSpc>
            </a:pPr>
            <a:r>
              <a:rPr lang="cs-CZ" sz="1000" dirty="0" smtClean="0"/>
              <a:t>49/2009 Sb. – vzdělávání žák s těžkým postižením, autismem, docházka do ZŠ speciální 10letá, přípravný stupeň</a:t>
            </a:r>
          </a:p>
          <a:p>
            <a:pPr eaLnBrk="1" hangingPunct="1">
              <a:lnSpc>
                <a:spcPct val="80000"/>
              </a:lnSpc>
            </a:pPr>
            <a:endParaRPr lang="cs-CZ" sz="1000" dirty="0" smtClean="0"/>
          </a:p>
          <a:p>
            <a:pPr eaLnBrk="1" hangingPunct="1">
              <a:lnSpc>
                <a:spcPct val="80000"/>
              </a:lnSpc>
            </a:pPr>
            <a:endParaRPr lang="cs-CZ" sz="1000" dirty="0" smtClean="0"/>
          </a:p>
          <a:p>
            <a:pPr eaLnBrk="1" hangingPunct="1">
              <a:lnSpc>
                <a:spcPct val="80000"/>
              </a:lnSpc>
            </a:pPr>
            <a:endParaRPr lang="cs-CZ" sz="1000" b="1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734F6C-E6A5-4584-8051-B701CE2F561F}" type="slidenum">
              <a:rPr lang="cs-CZ" smtClean="0"/>
              <a:pPr/>
              <a:t>12</a:t>
            </a:fld>
            <a:endParaRPr lang="cs-CZ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2525" cy="3722687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5637"/>
          </a:xfrm>
          <a:noFill/>
          <a:ln/>
        </p:spPr>
        <p:txBody>
          <a:bodyPr/>
          <a:lstStyle/>
          <a:p>
            <a:pPr eaLnBrk="1" hangingPunct="1"/>
            <a:r>
              <a:rPr lang="cs-CZ" smtClean="0"/>
              <a:t>Vyhláška 14/2005 Sb.</a:t>
            </a:r>
          </a:p>
          <a:p>
            <a:pPr eaLnBrk="1" hangingPunct="1"/>
            <a:r>
              <a:rPr lang="cs-CZ" smtClean="0"/>
              <a:t>Par. 1 bod 11 – dětem se SVP je zabezpečena nezbytná SP podpora</a:t>
            </a:r>
          </a:p>
          <a:p>
            <a:pPr eaLnBrk="1" hangingPunct="1"/>
            <a:r>
              <a:rPr lang="cs-CZ" smtClean="0"/>
              <a:t>Par. 2 bod 3 – Třída s dětmi se SVP má nejméně 12, max. 19 dětí (normálně max. 24 dětí)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Vyhláška 48/2005 Sb.</a:t>
            </a:r>
          </a:p>
          <a:p>
            <a:pPr eaLnBrk="1" hangingPunct="1"/>
            <a:r>
              <a:rPr lang="cs-CZ" smtClean="0"/>
              <a:t>Par. 7 – Přípravné třídy</a:t>
            </a:r>
          </a:p>
          <a:p>
            <a:pPr eaLnBrk="1" hangingPunct="1"/>
            <a:r>
              <a:rPr lang="cs-CZ" smtClean="0"/>
              <a:t>Par. 12 – Kurz pro získání základního vzdělání</a:t>
            </a:r>
          </a:p>
          <a:p>
            <a:pPr eaLnBrk="1" hangingPunct="1"/>
            <a:r>
              <a:rPr lang="cs-CZ" smtClean="0"/>
              <a:t>Par. 15 – Hodnocení žáků na vysvědčení 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Vyhláška 108/2005 Sb.</a:t>
            </a:r>
          </a:p>
          <a:p>
            <a:pPr eaLnBrk="1" hangingPunct="1"/>
            <a:r>
              <a:rPr lang="cs-CZ" smtClean="0"/>
              <a:t>Domov, internát, škola v přírodě</a:t>
            </a:r>
          </a:p>
          <a:p>
            <a:pPr eaLnBrk="1" hangingPunct="1"/>
            <a:r>
              <a:rPr lang="cs-CZ" smtClean="0"/>
              <a:t>Par. 8 – umisťování žáků s postižením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0676C4-689A-4C91-97E7-960E5661627E}" type="slidenum">
              <a:rPr lang="cs-CZ" smtClean="0"/>
              <a:pPr/>
              <a:t>17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73DAF5A-F929-4CF8-BD7B-F54066C42DD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C8A75CA-13BA-4115-881C-76A18B9839F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1CB9173-6050-422D-9F22-0C76E69A6E0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25B3A50-DE22-4054-AABA-285882B3BD3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F4E8F69-E1BE-488F-B067-71E5FBF537F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B47DD69-7225-4B66-9EE8-5C5DB24A4DC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DAC051C-9CF3-4069-9A4B-22A54DF87C8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54BA06-B175-40A0-B69C-9A963928508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4E739E3-0175-4EFF-AED6-30EEB12DA9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3C64A2C-A285-4565-B0EB-51F33272654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>
              <a:defRPr/>
            </a:pPr>
            <a:fld id="{F38BA1AC-3C49-4E40-973B-43716BAEE30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3D7C7F8-DB88-4155-A1C5-34A064A7B14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hlink"/>
                </a:solidFill>
              </a:rPr>
              <a:t>Legislativní rámec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Arial Narrow" pitchFamily="34" charset="0"/>
              </a:rPr>
              <a:t>zákony, vyhlášky</a:t>
            </a:r>
            <a:endParaRPr lang="cs-CZ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cs-CZ" sz="2800" dirty="0" smtClean="0"/>
              <a:t>Zákon č. </a:t>
            </a:r>
            <a:r>
              <a:rPr lang="cs-CZ" sz="2800" b="1" dirty="0" smtClean="0"/>
              <a:t>262/2006</a:t>
            </a:r>
            <a:r>
              <a:rPr lang="cs-CZ" sz="2800" dirty="0" smtClean="0"/>
              <a:t> Sb. zákoník práce</a:t>
            </a:r>
          </a:p>
          <a:p>
            <a:pPr>
              <a:spcBef>
                <a:spcPts val="1800"/>
              </a:spcBef>
            </a:pPr>
            <a:r>
              <a:rPr lang="cs-CZ" sz="2800" dirty="0" smtClean="0"/>
              <a:t>Zákon č. </a:t>
            </a:r>
            <a:r>
              <a:rPr lang="cs-CZ" sz="2800" b="1" dirty="0" smtClean="0"/>
              <a:t>198/2009 </a:t>
            </a:r>
            <a:r>
              <a:rPr lang="cs-CZ" sz="2800" dirty="0" smtClean="0"/>
              <a:t>Sb. </a:t>
            </a:r>
            <a:r>
              <a:rPr lang="cs-CZ" sz="2800" dirty="0" err="1" smtClean="0"/>
              <a:t>Antidiskriminační</a:t>
            </a:r>
            <a:r>
              <a:rPr lang="cs-CZ" sz="2800" dirty="0" smtClean="0"/>
              <a:t> zákon</a:t>
            </a:r>
          </a:p>
          <a:p>
            <a:pPr>
              <a:spcBef>
                <a:spcPts val="1800"/>
              </a:spcBef>
            </a:pPr>
            <a:r>
              <a:rPr lang="cs-CZ" sz="2800" dirty="0" smtClean="0"/>
              <a:t>Zákon č. </a:t>
            </a:r>
            <a:r>
              <a:rPr lang="cs-CZ" sz="2800" b="1" dirty="0" smtClean="0"/>
              <a:t>89/2012 </a:t>
            </a:r>
            <a:r>
              <a:rPr lang="cs-CZ" sz="2800" dirty="0" smtClean="0"/>
              <a:t>Sb. občanský zákoník</a:t>
            </a:r>
          </a:p>
          <a:p>
            <a:pPr>
              <a:spcBef>
                <a:spcPts val="1800"/>
              </a:spcBef>
            </a:pPr>
            <a:r>
              <a:rPr lang="cs-CZ" sz="2800" dirty="0" smtClean="0"/>
              <a:t>Zákon č. </a:t>
            </a:r>
            <a:r>
              <a:rPr lang="cs-CZ" sz="2800" b="1" dirty="0" smtClean="0"/>
              <a:t>109/2002</a:t>
            </a:r>
            <a:r>
              <a:rPr lang="cs-CZ" sz="2800" dirty="0" smtClean="0"/>
              <a:t> Sb. o výkonu ústavní výchovy nebo ochranné výchovy ve školských zařízeních a o preventivně výchovné péči ve školských zařízeních</a:t>
            </a:r>
          </a:p>
          <a:p>
            <a:endParaRPr lang="cs-CZ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Vyhlášky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Vyhláška MŠMT č. </a:t>
            </a:r>
            <a:r>
              <a:rPr lang="cs-CZ" sz="2400" b="1" dirty="0" smtClean="0"/>
              <a:t>14/2005 Sb</a:t>
            </a:r>
            <a:r>
              <a:rPr lang="cs-CZ" sz="2400" dirty="0" smtClean="0"/>
              <a:t>., o předškolním vzdělávání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Vyhláška MŠMT č. </a:t>
            </a:r>
            <a:r>
              <a:rPr lang="cs-CZ" sz="2400" b="1" dirty="0" smtClean="0">
                <a:solidFill>
                  <a:srgbClr val="FFFF00"/>
                </a:solidFill>
              </a:rPr>
              <a:t>48/2005 Sb</a:t>
            </a:r>
            <a:r>
              <a:rPr lang="cs-CZ" sz="2400" dirty="0" smtClean="0"/>
              <a:t>., o základním vzdělávání a některých náležitostech plnění povinné školní docházky</a:t>
            </a:r>
            <a:endParaRPr lang="cs-CZ" sz="2400" i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Vyhláška MŠMT č. </a:t>
            </a:r>
            <a:r>
              <a:rPr lang="cs-CZ" sz="2400" b="1" dirty="0" smtClean="0">
                <a:solidFill>
                  <a:srgbClr val="FFFF00"/>
                </a:solidFill>
              </a:rPr>
              <a:t>72/2005 Sb</a:t>
            </a:r>
            <a:r>
              <a:rPr lang="cs-CZ" sz="2400" dirty="0" smtClean="0"/>
              <a:t>., o poskytování poradenských služeb ve školách a školských poradenských zařízeních.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Vyhláška MŠMT č. </a:t>
            </a:r>
            <a:r>
              <a:rPr lang="cs-CZ" sz="2400" b="1" dirty="0" smtClean="0">
                <a:solidFill>
                  <a:srgbClr val="FFFF00"/>
                </a:solidFill>
              </a:rPr>
              <a:t>73/2005 Sb</a:t>
            </a:r>
            <a:r>
              <a:rPr lang="cs-CZ" sz="2400" dirty="0" smtClean="0"/>
              <a:t>., o vzdělávání dětí, žáků a studentů se speciálními vzdělávacími potřebami a dětí, žáků a studentů mimořádně nadaných 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/>
              <a:t>Vyhláška č. </a:t>
            </a:r>
            <a:r>
              <a:rPr lang="cs-CZ" sz="3200" b="1" dirty="0" smtClean="0">
                <a:solidFill>
                  <a:srgbClr val="FFFF00"/>
                </a:solidFill>
              </a:rPr>
              <a:t>177/2009 Sb. </a:t>
            </a:r>
            <a:r>
              <a:rPr lang="cs-CZ" sz="3200" b="1" dirty="0" smtClean="0"/>
              <a:t>o bližších podmínkách ukončování vzdělávání ve SŠ maturitní zkouškou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2420888"/>
            <a:ext cx="7772400" cy="3790656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ČÁST ČTVRTÁ</a:t>
            </a:r>
          </a:p>
          <a:p>
            <a:endParaRPr lang="cs-CZ" dirty="0" smtClean="0"/>
          </a:p>
          <a:p>
            <a:r>
              <a:rPr lang="cs-CZ" dirty="0" smtClean="0"/>
              <a:t>Odlišnosti konání maturitní zkoušky pro žáky s přiznaným uzpůsobením podmínek pro konání maturitní zkoušky</a:t>
            </a:r>
          </a:p>
          <a:p>
            <a:endParaRPr lang="cs-CZ" dirty="0" smtClean="0"/>
          </a:p>
          <a:p>
            <a:r>
              <a:rPr lang="cs-CZ" dirty="0" smtClean="0"/>
              <a:t>3 skupiny žáků se SP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/>
              <a:t>Vyhláška č. </a:t>
            </a:r>
            <a:r>
              <a:rPr lang="cs-CZ" sz="3200" b="1" dirty="0" smtClean="0">
                <a:solidFill>
                  <a:srgbClr val="FFFF00"/>
                </a:solidFill>
              </a:rPr>
              <a:t>388/2011 Sb. </a:t>
            </a:r>
            <a:r>
              <a:rPr lang="cs-CZ" sz="3200" b="1" dirty="0" smtClean="0"/>
              <a:t>o provedení některých ustanovení zákona o poskytování dávek OZP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2132856"/>
            <a:ext cx="7772400" cy="4572000"/>
          </a:xfrm>
        </p:spPr>
        <p:txBody>
          <a:bodyPr>
            <a:normAutofit/>
          </a:bodyPr>
          <a:lstStyle/>
          <a:p>
            <a:endParaRPr lang="cs-CZ" sz="2400" dirty="0" smtClean="0"/>
          </a:p>
          <a:p>
            <a:r>
              <a:rPr lang="cs-CZ" sz="2400" dirty="0" smtClean="0"/>
              <a:t>Seznam druhů a typů zvláštních pomůcek určených osobám s těžkou vadou nosného nebo pohybového ústrojí, těžce sluchově postiženým osobám, těžce zrakově postiženým osobám a osobám s těžkou nebo hlubokou mentální retardací, na jejichž pořízení se poskytuje příspěvek na zvláštní pomůcku, je uveden v příloze č. 1.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III. Zvláštní pomůcky určené těžce sluchově postiženým osobám</a:t>
            </a:r>
            <a:endParaRPr lang="cs-CZ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dokumenty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1800"/>
              </a:spcBef>
            </a:pPr>
            <a:r>
              <a:rPr lang="cs-CZ" sz="3200" b="1" dirty="0" smtClean="0"/>
              <a:t>Všeobecná deklarace lidských práv </a:t>
            </a:r>
            <a:r>
              <a:rPr lang="cs-CZ" sz="3200" dirty="0" smtClean="0"/>
              <a:t>(OSN, 1948, článek 26) </a:t>
            </a:r>
          </a:p>
          <a:p>
            <a:pPr lvl="1">
              <a:spcBef>
                <a:spcPts val="1800"/>
              </a:spcBef>
            </a:pPr>
            <a:r>
              <a:rPr lang="cs-CZ" sz="2800" dirty="0" smtClean="0"/>
              <a:t> </a:t>
            </a:r>
            <a:r>
              <a:rPr lang="cs-CZ" sz="2800" i="1" dirty="0" smtClean="0"/>
              <a:t>právo na vzdělání</a:t>
            </a:r>
            <a:endParaRPr lang="cs-CZ" sz="2800" dirty="0" smtClean="0"/>
          </a:p>
          <a:p>
            <a:pPr>
              <a:spcBef>
                <a:spcPts val="1800"/>
              </a:spcBef>
            </a:pPr>
            <a:r>
              <a:rPr lang="cs-CZ" sz="3200" b="1" dirty="0" smtClean="0"/>
              <a:t>Úmluva OSN o právech dítěte (1989)</a:t>
            </a:r>
          </a:p>
          <a:p>
            <a:pPr lvl="1">
              <a:spcBef>
                <a:spcPts val="1800"/>
              </a:spcBef>
            </a:pPr>
            <a:r>
              <a:rPr lang="cs-CZ" sz="2800" i="1" dirty="0" smtClean="0"/>
              <a:t>práva všem dětem</a:t>
            </a:r>
            <a:endParaRPr lang="cs-CZ" sz="2800" b="1" i="1" dirty="0" smtClean="0"/>
          </a:p>
          <a:p>
            <a:pPr>
              <a:spcBef>
                <a:spcPts val="1800"/>
              </a:spcBef>
            </a:pPr>
            <a:r>
              <a:rPr lang="cs-CZ" sz="3200" b="1" dirty="0" smtClean="0"/>
              <a:t>Prohlášení OSN o právech osob s postižením (2006)</a:t>
            </a:r>
          </a:p>
          <a:p>
            <a:pPr lvl="1">
              <a:spcBef>
                <a:spcPts val="1800"/>
              </a:spcBef>
            </a:pPr>
            <a:r>
              <a:rPr lang="cs-CZ" sz="2800" i="1" dirty="0" smtClean="0"/>
              <a:t>inkluzivní vzdělávání</a:t>
            </a:r>
            <a:endParaRPr lang="cs-CZ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b="1" dirty="0" smtClean="0"/>
              <a:t>Listina základních práv a svobod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endParaRPr lang="cs-CZ" dirty="0" smtClean="0"/>
          </a:p>
          <a:p>
            <a:pPr>
              <a:buNone/>
              <a:defRPr/>
            </a:pPr>
            <a:r>
              <a:rPr lang="cs-CZ" b="1" dirty="0" smtClean="0"/>
              <a:t>Usnesení předsednictva České národní rady č. </a:t>
            </a:r>
            <a:r>
              <a:rPr lang="cs-CZ" b="1" dirty="0" smtClean="0">
                <a:solidFill>
                  <a:srgbClr val="FFFF00"/>
                </a:solidFill>
              </a:rPr>
              <a:t>2/1993 Sb. </a:t>
            </a:r>
            <a:r>
              <a:rPr lang="cs-CZ" b="1" dirty="0" smtClean="0"/>
              <a:t>o vyhlášení LISTINY ZÁKLADNÍCH PRÁV A SVOBOD jako součástí ústavního pořádku České republiky </a:t>
            </a:r>
            <a:r>
              <a:rPr lang="cs-CZ" sz="1900" dirty="0" smtClean="0"/>
              <a:t>(ve znění zákona č. 162/1998 Sb.)</a:t>
            </a:r>
            <a:endParaRPr lang="cs-CZ" b="1" dirty="0" smtClean="0"/>
          </a:p>
          <a:p>
            <a:pPr>
              <a:buNone/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Hlava třetí – článek 25</a:t>
            </a:r>
          </a:p>
          <a:p>
            <a:pPr lvl="1">
              <a:defRPr/>
            </a:pPr>
            <a:r>
              <a:rPr lang="cs-CZ" dirty="0" smtClean="0"/>
              <a:t>právo na vzdělání v jazyku každé národnostní a etnické menšiny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Zákony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/>
              <a:t>Zákon č</a:t>
            </a:r>
            <a:r>
              <a:rPr lang="cs-CZ" sz="2800" b="1" dirty="0" smtClean="0">
                <a:solidFill>
                  <a:srgbClr val="FFFF00"/>
                </a:solidFill>
              </a:rPr>
              <a:t>. 561/2004 </a:t>
            </a:r>
            <a:r>
              <a:rPr lang="cs-CZ" sz="2800" b="1" dirty="0" smtClean="0"/>
              <a:t>Sb., o předškolním, základním, středním, vyšším odborném a jiném vzdělávání </a:t>
            </a:r>
            <a:r>
              <a:rPr lang="cs-CZ" sz="2800" dirty="0" smtClean="0"/>
              <a:t>(školský zákon)</a:t>
            </a:r>
            <a:endParaRPr lang="cs-CZ" sz="28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2060848"/>
            <a:ext cx="7772400" cy="45720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sz="2200" dirty="0" smtClean="0"/>
              <a:t>ve znění zákonů č. 383/2005 Sb., č. 112/2006 Sb., č.158/2006 Sb., č.161/2006 Sb., č.165/2006 Sb., </a:t>
            </a:r>
            <a:br>
              <a:rPr lang="cs-CZ" sz="2200" dirty="0" smtClean="0"/>
            </a:br>
            <a:r>
              <a:rPr lang="cs-CZ" sz="2200" dirty="0" smtClean="0"/>
              <a:t>č. 179/2006 Sb., č. 342/2006 Sb., č. 624/2006 Sb., č.217/2007 Sb., č.296/2007 Sb., č. 343/2007 Sb., </a:t>
            </a:r>
            <a:br>
              <a:rPr lang="cs-CZ" sz="2200" dirty="0" smtClean="0"/>
            </a:br>
            <a:r>
              <a:rPr lang="cs-CZ" sz="2200" dirty="0" smtClean="0"/>
              <a:t>č. 58/2008 Sb., č.126/2008 Sb., č. 189/2008 Sb., </a:t>
            </a:r>
            <a:br>
              <a:rPr lang="cs-CZ" sz="2200" dirty="0" smtClean="0"/>
            </a:br>
            <a:r>
              <a:rPr lang="cs-CZ" sz="2200" dirty="0" smtClean="0"/>
              <a:t>č. 242/2008 Sb., č.243/2008 Sb., č. 306/ 2008 Sb., č.384/2008 Sb., 49/2009 Sb., č.227/2009 Sb., č. 378/2009 Sb., č. 427/2010 Sb., č. 73/2011 Sb., </a:t>
            </a:r>
            <a:br>
              <a:rPr lang="cs-CZ" sz="2200" dirty="0" smtClean="0"/>
            </a:br>
            <a:r>
              <a:rPr lang="cs-CZ" sz="2200" dirty="0" smtClean="0"/>
              <a:t>č. 331/2011 Sb., č.375/2011 Sb., č. 420/2011 Sb., č. 472/2011 Sb., č.53/2012 Sb., č.333/2012 Sb. </a:t>
            </a:r>
            <a:br>
              <a:rPr lang="cs-CZ" sz="2200" dirty="0" smtClean="0"/>
            </a:br>
            <a:r>
              <a:rPr lang="cs-CZ" sz="2200" dirty="0" smtClean="0"/>
              <a:t>a č.</a:t>
            </a:r>
            <a:r>
              <a:rPr lang="cs-CZ" sz="2200" b="1" dirty="0" smtClean="0">
                <a:solidFill>
                  <a:srgbClr val="FFFF00"/>
                </a:solidFill>
              </a:rPr>
              <a:t>370/2012</a:t>
            </a:r>
            <a:r>
              <a:rPr lang="cs-CZ" sz="2200" dirty="0" smtClean="0"/>
              <a:t> Sb.)</a:t>
            </a:r>
          </a:p>
          <a:p>
            <a:pPr eaLnBrk="1" hangingPunct="1">
              <a:buNone/>
              <a:defRPr/>
            </a:pPr>
            <a:endParaRPr lang="cs-CZ" sz="1800" dirty="0" smtClean="0">
              <a:latin typeface="Arial" charset="0"/>
            </a:endParaRPr>
          </a:p>
          <a:p>
            <a:pPr eaLnBrk="1" hangingPunct="1">
              <a:buNone/>
              <a:defRPr/>
            </a:pPr>
            <a:r>
              <a:rPr lang="cs-CZ" sz="2400" b="1" dirty="0" smtClean="0"/>
              <a:t>Zákon č. </a:t>
            </a:r>
            <a:r>
              <a:rPr lang="cs-CZ" sz="2400" b="1" dirty="0" smtClean="0">
                <a:solidFill>
                  <a:srgbClr val="FFFF00"/>
                </a:solidFill>
              </a:rPr>
              <a:t>563/2004 </a:t>
            </a:r>
            <a:r>
              <a:rPr lang="cs-CZ" sz="2400" dirty="0" smtClean="0"/>
              <a:t>Sb.</a:t>
            </a:r>
            <a:r>
              <a:rPr lang="cs-CZ" sz="2400" b="1" dirty="0" smtClean="0"/>
              <a:t> o pedagogických pracovnících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 smtClean="0"/>
              <a:t>Zákon č. </a:t>
            </a:r>
            <a:r>
              <a:rPr lang="cs-CZ" sz="3200" b="1" dirty="0" smtClean="0">
                <a:solidFill>
                  <a:srgbClr val="FFFF00"/>
                </a:solidFill>
              </a:rPr>
              <a:t>384/2008 </a:t>
            </a:r>
            <a:r>
              <a:rPr lang="cs-CZ" sz="3200" dirty="0" smtClean="0">
                <a:solidFill>
                  <a:srgbClr val="FFFF00"/>
                </a:solidFill>
              </a:rPr>
              <a:t>Sb. </a:t>
            </a:r>
            <a:r>
              <a:rPr lang="cs-CZ" sz="3200" dirty="0" smtClean="0"/>
              <a:t>o komunikačních systémech neslyšících a hluchoslepých osob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988840"/>
            <a:ext cx="7772400" cy="457200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80000"/>
              </a:lnSpc>
              <a:spcBef>
                <a:spcPts val="1800"/>
              </a:spcBef>
              <a:defRPr/>
            </a:pPr>
            <a:r>
              <a:rPr lang="cs-CZ" dirty="0" smtClean="0">
                <a:latin typeface="+mj-lt"/>
              </a:rPr>
              <a:t>ČÁST PRVNÍ - Změna zákona o znakové řeči</a:t>
            </a:r>
          </a:p>
          <a:p>
            <a:pPr>
              <a:lnSpc>
                <a:spcPct val="80000"/>
              </a:lnSpc>
              <a:spcBef>
                <a:spcPts val="1800"/>
              </a:spcBef>
              <a:defRPr/>
            </a:pPr>
            <a:r>
              <a:rPr lang="cs-CZ" dirty="0" smtClean="0">
                <a:latin typeface="+mj-lt"/>
              </a:rPr>
              <a:t>ČÁST DRUHÁ - Změna školského zákona</a:t>
            </a:r>
          </a:p>
          <a:p>
            <a:pPr>
              <a:lnSpc>
                <a:spcPct val="80000"/>
              </a:lnSpc>
              <a:spcBef>
                <a:spcPts val="1800"/>
              </a:spcBef>
              <a:defRPr/>
            </a:pPr>
            <a:r>
              <a:rPr lang="cs-CZ" dirty="0" smtClean="0">
                <a:latin typeface="+mj-lt"/>
              </a:rPr>
              <a:t>ČÁST TŘETÍ - Změna správního řádu</a:t>
            </a:r>
          </a:p>
          <a:p>
            <a:pPr>
              <a:lnSpc>
                <a:spcPct val="80000"/>
              </a:lnSpc>
              <a:spcBef>
                <a:spcPts val="1800"/>
              </a:spcBef>
              <a:defRPr/>
            </a:pPr>
            <a:r>
              <a:rPr lang="cs-CZ" dirty="0" smtClean="0">
                <a:latin typeface="+mj-lt"/>
              </a:rPr>
              <a:t>ČÁST ČTVRTÁ - Změna trestního řádu</a:t>
            </a:r>
          </a:p>
          <a:p>
            <a:pPr>
              <a:lnSpc>
                <a:spcPct val="80000"/>
              </a:lnSpc>
              <a:spcBef>
                <a:spcPts val="1800"/>
              </a:spcBef>
              <a:defRPr/>
            </a:pPr>
            <a:r>
              <a:rPr lang="cs-CZ" dirty="0" smtClean="0">
                <a:latin typeface="+mj-lt"/>
              </a:rPr>
              <a:t>ČÁST PÁTÁ - Změna občanského soudního řádu</a:t>
            </a:r>
          </a:p>
          <a:p>
            <a:pPr>
              <a:lnSpc>
                <a:spcPct val="80000"/>
              </a:lnSpc>
              <a:spcBef>
                <a:spcPts val="1800"/>
              </a:spcBef>
              <a:defRPr/>
            </a:pPr>
            <a:r>
              <a:rPr lang="cs-CZ" dirty="0" smtClean="0">
                <a:latin typeface="+mj-lt"/>
              </a:rPr>
              <a:t>ČÁST ŠESTÁ - Změna občanského zákoníku</a:t>
            </a:r>
          </a:p>
          <a:p>
            <a:pPr>
              <a:lnSpc>
                <a:spcPct val="80000"/>
              </a:lnSpc>
              <a:spcBef>
                <a:spcPts val="1800"/>
              </a:spcBef>
              <a:defRPr/>
            </a:pPr>
            <a:r>
              <a:rPr lang="cs-CZ" dirty="0" smtClean="0">
                <a:latin typeface="+mj-lt"/>
              </a:rPr>
              <a:t>ČÁST SEDMÁ - Změna zákona o elektronických komunikacích</a:t>
            </a:r>
          </a:p>
          <a:p>
            <a:pPr>
              <a:lnSpc>
                <a:spcPct val="80000"/>
              </a:lnSpc>
              <a:spcBef>
                <a:spcPts val="1800"/>
              </a:spcBef>
              <a:defRPr/>
            </a:pPr>
            <a:r>
              <a:rPr lang="cs-CZ" dirty="0" smtClean="0">
                <a:latin typeface="+mj-lt"/>
              </a:rPr>
              <a:t>ČÁST OSMÁ - Změna zákona o České televizi</a:t>
            </a:r>
          </a:p>
          <a:p>
            <a:pPr>
              <a:lnSpc>
                <a:spcPct val="80000"/>
              </a:lnSpc>
              <a:spcBef>
                <a:spcPts val="1800"/>
              </a:spcBef>
              <a:defRPr/>
            </a:pPr>
            <a:r>
              <a:rPr lang="cs-CZ" dirty="0" smtClean="0">
                <a:latin typeface="+mj-lt"/>
              </a:rPr>
              <a:t>ČÁST DEVÁTÁ - Změna zákona o provozování rozhlasového a televizního vysílání</a:t>
            </a:r>
          </a:p>
          <a:p>
            <a:pPr>
              <a:lnSpc>
                <a:spcPct val="80000"/>
              </a:lnSpc>
              <a:spcBef>
                <a:spcPts val="1800"/>
              </a:spcBef>
              <a:defRPr/>
            </a:pPr>
            <a:r>
              <a:rPr lang="cs-CZ" dirty="0" smtClean="0">
                <a:latin typeface="+mj-lt"/>
              </a:rPr>
              <a:t>ČÁST DESÁTÁ - Změna zákona o pedagogických pracovnících</a:t>
            </a:r>
          </a:p>
          <a:p>
            <a:pPr>
              <a:lnSpc>
                <a:spcPct val="80000"/>
              </a:lnSpc>
              <a:spcBef>
                <a:spcPts val="1800"/>
              </a:spcBef>
              <a:defRPr/>
            </a:pPr>
            <a:r>
              <a:rPr lang="cs-CZ" dirty="0" smtClean="0">
                <a:latin typeface="+mj-lt"/>
              </a:rPr>
              <a:t>ČÁST JEDENÁCTÁ - Změna zákona o získávání a zdokonalování odborné způsobilosti k řízení motorových vozidel</a:t>
            </a:r>
          </a:p>
          <a:p>
            <a:pPr eaLnBrk="1" hangingPunct="1">
              <a:lnSpc>
                <a:spcPct val="80000"/>
              </a:lnSpc>
              <a:spcBef>
                <a:spcPts val="1800"/>
              </a:spcBef>
              <a:defRPr/>
            </a:pPr>
            <a:endParaRPr lang="cs-CZ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sz="2800" b="1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sz="36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sz="36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 smtClean="0"/>
              <a:t>Zákon č. </a:t>
            </a:r>
            <a:r>
              <a:rPr lang="cs-CZ" sz="3600" b="1" dirty="0" smtClean="0">
                <a:solidFill>
                  <a:srgbClr val="FFFF00"/>
                </a:solidFill>
              </a:rPr>
              <a:t>108/2006</a:t>
            </a:r>
            <a:r>
              <a:rPr lang="cs-CZ" sz="3600" b="1" dirty="0" smtClean="0"/>
              <a:t> Sb. o sociálních službách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r>
              <a:rPr lang="cs-CZ" sz="2400" b="1" dirty="0" err="1" smtClean="0"/>
              <a:t>PnP</a:t>
            </a:r>
            <a:r>
              <a:rPr lang="cs-CZ" sz="2400" b="1" dirty="0" smtClean="0"/>
              <a:t>; RP</a:t>
            </a:r>
          </a:p>
          <a:p>
            <a:r>
              <a:rPr lang="cs-CZ" sz="2400" b="1" dirty="0" smtClean="0"/>
              <a:t>Tlumočnické služby (§ 56)</a:t>
            </a:r>
          </a:p>
          <a:p>
            <a:r>
              <a:rPr lang="cs-CZ" sz="2400" dirty="0" smtClean="0"/>
              <a:t>(1) terénní, popřípadě ambulantní služby poskytované osobám s poruchami komunikace způsobenými především smyslovým postižením, které zamezuje běžné komunikaci s okolím bez pomoci jiné fyzické osoby.</a:t>
            </a:r>
          </a:p>
          <a:p>
            <a:r>
              <a:rPr lang="cs-CZ" sz="2400" dirty="0" smtClean="0"/>
              <a:t>(2) základní činnosti:</a:t>
            </a:r>
          </a:p>
          <a:p>
            <a:pPr lvl="1"/>
            <a:r>
              <a:rPr lang="cs-CZ" sz="2000" dirty="0" smtClean="0"/>
              <a:t>a) zprostředkování kontaktu se společenským prostředím,</a:t>
            </a:r>
          </a:p>
          <a:p>
            <a:pPr lvl="1"/>
            <a:r>
              <a:rPr lang="cs-CZ" sz="2000" dirty="0" smtClean="0"/>
              <a:t>b) pomoc při uplatňování práv, oprávněných zájmů a při obstarávání osobních záležitostí.</a:t>
            </a:r>
          </a:p>
          <a:p>
            <a:pPr>
              <a:spcBef>
                <a:spcPts val="1800"/>
              </a:spcBef>
            </a:pPr>
            <a:r>
              <a:rPr lang="cs-CZ" sz="2400" b="1" dirty="0" smtClean="0"/>
              <a:t>Sociální služby poskytované bez úhrady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/>
              <a:t>Zákon č. </a:t>
            </a:r>
            <a:r>
              <a:rPr lang="cs-CZ" sz="3200" b="1" dirty="0" smtClean="0">
                <a:solidFill>
                  <a:srgbClr val="FFFF00"/>
                </a:solidFill>
              </a:rPr>
              <a:t>435/2004</a:t>
            </a:r>
            <a:r>
              <a:rPr lang="cs-CZ" sz="3200" b="1" dirty="0" smtClean="0"/>
              <a:t> Sb. o zaměstnanosti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endParaRPr lang="cs-CZ" sz="2800" dirty="0" smtClean="0"/>
          </a:p>
          <a:p>
            <a:pPr>
              <a:spcBef>
                <a:spcPts val="1800"/>
              </a:spcBef>
            </a:pPr>
            <a:r>
              <a:rPr lang="cs-CZ" sz="2800" dirty="0" smtClean="0"/>
              <a:t>Zvýšená péče při zprostředkování zaměstnání</a:t>
            </a:r>
          </a:p>
          <a:p>
            <a:pPr>
              <a:spcBef>
                <a:spcPts val="1800"/>
              </a:spcBef>
            </a:pPr>
            <a:r>
              <a:rPr lang="cs-CZ" sz="2800" dirty="0" smtClean="0"/>
              <a:t>Rovné zacházení a zákaz diskriminace</a:t>
            </a:r>
          </a:p>
          <a:p>
            <a:pPr>
              <a:spcBef>
                <a:spcPts val="1800"/>
              </a:spcBef>
            </a:pPr>
            <a:r>
              <a:rPr lang="cs-CZ" sz="2800" dirty="0" smtClean="0"/>
              <a:t>Svobodná volba OZP z hlediska uplatnění na volném nebo chráněném trhu práce</a:t>
            </a:r>
          </a:p>
          <a:p>
            <a:pPr>
              <a:spcBef>
                <a:spcPts val="1800"/>
              </a:spcBef>
            </a:pPr>
            <a:endParaRPr lang="cs-CZ" sz="2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 smtClean="0"/>
              <a:t>Zákon č. </a:t>
            </a:r>
            <a:r>
              <a:rPr lang="cs-CZ" sz="3200" b="1" dirty="0" smtClean="0">
                <a:solidFill>
                  <a:srgbClr val="FFFF00"/>
                </a:solidFill>
              </a:rPr>
              <a:t>329/2011 Sb. </a:t>
            </a:r>
            <a:r>
              <a:rPr lang="cs-CZ" sz="3200" b="1" dirty="0" smtClean="0"/>
              <a:t>o poskytování dávek osobám se zdravotním postižením 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46449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sz="3300" b="1" dirty="0" smtClean="0">
                <a:latin typeface="Arial" pitchFamily="34" charset="0"/>
                <a:cs typeface="Arial" pitchFamily="34" charset="0"/>
              </a:rPr>
              <a:t>HLAVA III: Příspěvek na zvláštní pomůcku</a:t>
            </a:r>
          </a:p>
          <a:p>
            <a:r>
              <a:rPr lang="cs-CZ" sz="2600" dirty="0" smtClean="0">
                <a:latin typeface="Arial" pitchFamily="34" charset="0"/>
                <a:cs typeface="Arial" pitchFamily="34" charset="0"/>
              </a:rPr>
              <a:t>zvláštní pomůcka umožní osobě </a:t>
            </a:r>
            <a:r>
              <a:rPr lang="cs-CZ" sz="2600" dirty="0" err="1" smtClean="0">
                <a:latin typeface="Arial" pitchFamily="34" charset="0"/>
                <a:cs typeface="Arial" pitchFamily="34" charset="0"/>
              </a:rPr>
              <a:t>sebeobsluhu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 nebo ji potřebuje k realizaci pracovního uplatnění, k přípravě na budoucí povolání, k získávání informací, vzdělávání anebo ke styku s okolím; přitom se přihlíží i k dalším pomůckám, zdravotnickým prostředkům, úpravám a předmětům, které osoba využívá,</a:t>
            </a:r>
          </a:p>
          <a:p>
            <a:r>
              <a:rPr lang="cs-CZ" sz="2600" dirty="0" smtClean="0">
                <a:latin typeface="Arial" pitchFamily="34" charset="0"/>
                <a:cs typeface="Arial" pitchFamily="34" charset="0"/>
              </a:rPr>
              <a:t>osoba může zvláštní pomůcku využívat nebo může zvláštní pomůcku využívat ve svém sociálním prostředí.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/>
              <a:t>Zákon č. </a:t>
            </a:r>
            <a:r>
              <a:rPr lang="cs-CZ" sz="3200" b="1" dirty="0" smtClean="0">
                <a:solidFill>
                  <a:srgbClr val="FFFF00"/>
                </a:solidFill>
              </a:rPr>
              <a:t>231/2001</a:t>
            </a:r>
            <a:r>
              <a:rPr lang="cs-CZ" sz="3200" b="1" dirty="0" smtClean="0"/>
              <a:t> </a:t>
            </a:r>
            <a:r>
              <a:rPr lang="cs-CZ" sz="3200" b="1" dirty="0" smtClean="0">
                <a:solidFill>
                  <a:srgbClr val="FFFF00"/>
                </a:solidFill>
              </a:rPr>
              <a:t>Sb. </a:t>
            </a:r>
            <a:r>
              <a:rPr lang="cs-CZ" sz="3200" b="1" dirty="0" smtClean="0"/>
              <a:t>o provozování rozhlasového a televizního vysílání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r>
              <a:rPr lang="cs-CZ" sz="2200" dirty="0" smtClean="0"/>
              <a:t>§ 32</a:t>
            </a:r>
          </a:p>
          <a:p>
            <a:r>
              <a:rPr lang="cs-CZ" sz="2200" b="1" dirty="0" smtClean="0">
                <a:effectLst/>
              </a:rPr>
              <a:t>(2)</a:t>
            </a:r>
            <a:r>
              <a:rPr lang="cs-CZ" sz="2200" dirty="0" smtClean="0">
                <a:effectLst/>
              </a:rPr>
              <a:t> Provozovatel celoplošného televizního vysílání s licencí je povinen opatřit </a:t>
            </a:r>
          </a:p>
          <a:p>
            <a:r>
              <a:rPr lang="cs-CZ" sz="2200" dirty="0" smtClean="0">
                <a:effectLst/>
              </a:rPr>
              <a:t>alespoň 15 % vysílaných pořadů skrytými nebo otevřenými titulky pro osoby se sluchovým postižením </a:t>
            </a:r>
          </a:p>
          <a:p>
            <a:r>
              <a:rPr lang="cs-CZ" sz="2200" dirty="0" smtClean="0">
                <a:effectLst/>
              </a:rPr>
              <a:t>alespoň 70 % vysílaných pořadů skrytými nebo otevřenými titulky a alespoň 2 % vysílaných pořadů vyrobit v českém znakovém jazyce nebo simultánně tlumočit do českého znakového jazyka pro osoby se sluchovým postižením</a:t>
            </a:r>
            <a:endParaRPr lang="cs-CZ" sz="2200" b="1" dirty="0">
              <a:effectLst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Zákon č. </a:t>
            </a:r>
            <a:r>
              <a:rPr lang="cs-CZ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111/1998 Sb. </a:t>
            </a:r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vysokých školách a o změně a doplnění dalších zákonů (zákon o VŠ)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2132856"/>
            <a:ext cx="7772400" cy="4499992"/>
          </a:xfrm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Směrnice rektora MU o studiu osob se specifickými nároky č. 4/03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2411760" y="2852936"/>
            <a:ext cx="1368152" cy="720080"/>
          </a:xfrm>
          <a:prstGeom prst="down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656</TotalTime>
  <Words>877</Words>
  <Application>Microsoft Office PowerPoint</Application>
  <PresentationFormat>Předvádění na obrazovce (4:3)</PresentationFormat>
  <Paragraphs>131</Paragraphs>
  <Slides>17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Metro</vt:lpstr>
      <vt:lpstr>Legislativní rámec</vt:lpstr>
      <vt:lpstr>Zákony</vt:lpstr>
      <vt:lpstr>Zákon č. 561/2004 Sb., o předškolním, základním, středním, vyšším odborném a jiném vzdělávání (školský zákon)</vt:lpstr>
      <vt:lpstr>Zákon č. 384/2008 Sb. o komunikačních systémech neslyšících a hluchoslepých osob </vt:lpstr>
      <vt:lpstr>Zákon č. 108/2006 Sb. o sociálních službách</vt:lpstr>
      <vt:lpstr>Zákon č. 435/2004 Sb. o zaměstnanosti</vt:lpstr>
      <vt:lpstr>Zákon č. 329/2011 Sb. o poskytování dávek osobám se zdravotním postižením </vt:lpstr>
      <vt:lpstr>Zákon č. 231/2001 Sb. o provozování rozhlasového a televizního vysílání</vt:lpstr>
      <vt:lpstr>Zákon č. 111/1998 Sb. o vysokých školách a o změně a doplnění dalších zákonů (zákon o VŠ) </vt:lpstr>
      <vt:lpstr>Prezentace aplikace PowerPoint</vt:lpstr>
      <vt:lpstr>Vyhlášky</vt:lpstr>
      <vt:lpstr>Prezentace aplikace PowerPoint</vt:lpstr>
      <vt:lpstr>Vyhláška č. 177/2009 Sb. o bližších podmínkách ukončování vzdělávání ve SŠ maturitní zkouškou </vt:lpstr>
      <vt:lpstr>Vyhláška č. 388/2011 Sb. o provedení některých ustanovení zákona o poskytování dávek OZP</vt:lpstr>
      <vt:lpstr>Další dokumenty</vt:lpstr>
      <vt:lpstr>Prezentace aplikace PowerPoint</vt:lpstr>
      <vt:lpstr>Listina základních práv a svobod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Legislativní rámec (MŠMT)</dc:title>
  <dc:creator>doktorand</dc:creator>
  <cp:lastModifiedBy>Horáková</cp:lastModifiedBy>
  <cp:revision>88</cp:revision>
  <dcterms:created xsi:type="dcterms:W3CDTF">2009-10-07T11:17:37Z</dcterms:created>
  <dcterms:modified xsi:type="dcterms:W3CDTF">2013-11-24T20:44:52Z</dcterms:modified>
</cp:coreProperties>
</file>