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2" r:id="rId2"/>
    <p:sldId id="283" r:id="rId3"/>
    <p:sldId id="285" r:id="rId4"/>
    <p:sldId id="286" r:id="rId5"/>
    <p:sldId id="316" r:id="rId6"/>
    <p:sldId id="287" r:id="rId7"/>
    <p:sldId id="288" r:id="rId8"/>
    <p:sldId id="289" r:id="rId9"/>
    <p:sldId id="290" r:id="rId10"/>
    <p:sldId id="291"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7" r:id="rId27"/>
    <p:sldId id="318" r:id="rId28"/>
    <p:sldId id="319" r:id="rId29"/>
    <p:sldId id="320" r:id="rId30"/>
    <p:sldId id="321" r:id="rId31"/>
    <p:sldId id="322" r:id="rId32"/>
    <p:sldId id="323" r:id="rId33"/>
    <p:sldId id="324"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33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04A76-4CBA-4D04-B1AE-10AD6A8F141F}" type="datetimeFigureOut">
              <a:rPr lang="cs-CZ" smtClean="0"/>
              <a:pPr/>
              <a:t>15.11.2013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D37B8-3243-44E3-B391-2936F421501E}" type="slidenum">
              <a:rPr lang="cs-CZ" smtClean="0"/>
              <a:pPr/>
              <a:t>‹#›</a:t>
            </a:fld>
            <a:endParaRPr lang="cs-CZ"/>
          </a:p>
        </p:txBody>
      </p:sp>
    </p:spTree>
    <p:extLst>
      <p:ext uri="{BB962C8B-B14F-4D97-AF65-F5344CB8AC3E}">
        <p14:creationId xmlns:p14="http://schemas.microsoft.com/office/powerpoint/2010/main" xmlns="" val="292829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925719" y="685838"/>
            <a:ext cx="5006564" cy="3429182"/>
          </a:xfrm>
          <a:ln/>
        </p:spPr>
      </p:sp>
      <p:sp>
        <p:nvSpPr>
          <p:cNvPr id="3891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25719" y="685838"/>
            <a:ext cx="5006564" cy="3429182"/>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A0D2C24-C9C0-4861-8684-9F0087E1B24B}" type="slidenum">
              <a:rPr lang="cs-CZ"/>
              <a:pPr>
                <a:defRPr/>
              </a:pPr>
              <a:t>‹#›</a:t>
            </a:fld>
            <a:endParaRPr lang="cs-CZ"/>
          </a:p>
        </p:txBody>
      </p:sp>
    </p:spTree>
    <p:extLst>
      <p:ext uri="{BB962C8B-B14F-4D97-AF65-F5344CB8AC3E}">
        <p14:creationId xmlns:p14="http://schemas.microsoft.com/office/powerpoint/2010/main" xmlns="" val="1589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15.11.2013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15.11.2013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xmlns="" val="1313984029"/>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pPr>
            <a:r>
              <a:rPr lang="cs-CZ" sz="1800" i="1" smtClean="0"/>
              <a:t>No, třeba ráno mě rozčílil jeden c... é... Rom, já byl unavenej z tramvaje, už bylo světlo, bylo čtvrt na sedm asi a jeden Rom vychází na Václaváku z toho, z metra, a já jsem načíhnul, měl jsem takovou chuť divnou, víte, takovej nevyspalej, nervozní, teď cigaretu jsem neměl, ani vajgla zrovna. Jsem řikal, Ježiši Kriste, kdyby aspoň v tom koši byl buřt, bych si rád zakous, mně by to už bylo jedno, jsem takhle načíhnul a von, šla parta tři, jo, tři Romové šli, z metra vycházeli. A jak von to řek ten jeden, já byl rozčilenej, víte, nervózní jsem byl, nevyspalej. A von řek, co vidíš...tak nebo co tam hledáš tak hezkýho. Já jsem se naštval a řek jsem mu, to víš, koukám, jak je tam nasráno a šel jsem pryč [smích] ne, s prominutim, jsem byl rozčilenej, tak jsem mu řek, koukám, jak je tam nasráno. (Saša)</a:t>
            </a:r>
          </a:p>
          <a:p>
            <a:pPr>
              <a:lnSpc>
                <a:spcPct val="80000"/>
              </a:lnSpc>
            </a:pPr>
            <a:endParaRPr lang="cs-CZ" sz="1800" i="1" smtClean="0"/>
          </a:p>
          <a:p>
            <a:pPr>
              <a:lnSpc>
                <a:spcPct val="80000"/>
              </a:lnSpc>
            </a:pPr>
            <a:r>
              <a:rPr lang="cs-CZ" sz="180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smtClean="0"/>
              <a:t>strážci</a:t>
            </a:r>
            <a:r>
              <a:rPr lang="cs-CZ" sz="1800" smtClean="0"/>
              <a:t> společenských norem - zmíněnému Romovi, který jej sarkastickou poznámkou upozornil, že se chystá udělat něco </a:t>
            </a:r>
            <a:r>
              <a:rPr lang="cs-CZ" sz="1800" i="1" smtClean="0"/>
              <a:t>zakázaného</a:t>
            </a:r>
            <a:r>
              <a:rPr lang="cs-CZ" sz="180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smtClean="0"/>
          </a:p>
        </p:txBody>
      </p:sp>
    </p:spTree>
    <p:extLst>
      <p:ext uri="{BB962C8B-B14F-4D97-AF65-F5344CB8AC3E}">
        <p14:creationId xmlns:p14="http://schemas.microsoft.com/office/powerpoint/2010/main" xmlns="" val="282138142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smtClean="0"/>
              <a:t>Vizualizace dat: Výzkumné </a:t>
            </a:r>
            <a:r>
              <a:rPr lang="cs-CZ" sz="3200" dirty="0" smtClean="0"/>
              <a:t>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xmlns="" val="253703731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7102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6460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lstStyle/>
          <a:p>
            <a:r>
              <a:rPr lang="cs-CZ" smtClean="0"/>
              <a:t>Seznam a podrobný popis klíčových témat</a:t>
            </a:r>
          </a:p>
          <a:p>
            <a:r>
              <a:rPr lang="cs-CZ" smtClean="0"/>
              <a:t>Teorie, hypotézy k dalšímu ověřování</a:t>
            </a:r>
          </a:p>
          <a:p>
            <a:r>
              <a:rPr lang="cs-CZ" smtClean="0"/>
              <a:t>Chronologie, sekvence</a:t>
            </a:r>
          </a:p>
          <a:p>
            <a:r>
              <a:rPr lang="cs-CZ" smtClean="0"/>
              <a:t>Schéma, model</a:t>
            </a:r>
          </a:p>
          <a:p>
            <a:r>
              <a:rPr lang="cs-CZ" smtClean="0"/>
              <a:t>Typologie, kategorizace</a:t>
            </a:r>
          </a:p>
          <a:p>
            <a:pPr>
              <a:buFontTx/>
              <a:buNone/>
            </a:pPr>
            <a:endParaRPr lang="cs-CZ" smtClean="0"/>
          </a:p>
        </p:txBody>
      </p:sp>
    </p:spTree>
    <p:extLst>
      <p:ext uri="{BB962C8B-B14F-4D97-AF65-F5344CB8AC3E}">
        <p14:creationId xmlns:p14="http://schemas.microsoft.com/office/powerpoint/2010/main" xmlns="" val="348526195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420604"/>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xmlns="" val="312510166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xmlns="" val="2734526127"/>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smtClean="0"/>
              <a:t>Příklad: „sekvence“ </a:t>
            </a:r>
          </a:p>
        </p:txBody>
      </p:sp>
      <p:pic>
        <p:nvPicPr>
          <p:cNvPr id="28675"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1219200" y="1295400"/>
            <a:ext cx="6705600" cy="5257800"/>
          </a:xfrm>
          <a:noFill/>
        </p:spPr>
      </p:pic>
    </p:spTree>
    <p:extLst>
      <p:ext uri="{BB962C8B-B14F-4D97-AF65-F5344CB8AC3E}">
        <p14:creationId xmlns:p14="http://schemas.microsoft.com/office/powerpoint/2010/main" xmlns="" val="3530012826"/>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sah 2"/>
          <p:cNvSpPr>
            <a:spLocks noGrp="1"/>
          </p:cNvSpPr>
          <p:nvPr>
            <p:ph idx="1"/>
          </p:nvPr>
        </p:nvSpPr>
        <p:spPr/>
        <p:txBody>
          <a:bodyPr/>
          <a:lstStyle/>
          <a:p>
            <a:pPr marL="0" indent="0">
              <a:buFontTx/>
              <a:buNone/>
            </a:pPr>
            <a:r>
              <a:rPr lang="cs-CZ" sz="4000" b="1" smtClean="0"/>
              <a:t>Další výstupy?</a:t>
            </a:r>
          </a:p>
        </p:txBody>
      </p:sp>
    </p:spTree>
    <p:extLst>
      <p:ext uri="{BB962C8B-B14F-4D97-AF65-F5344CB8AC3E}">
        <p14:creationId xmlns:p14="http://schemas.microsoft.com/office/powerpoint/2010/main" xmlns="" val="2690099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xmlns="" val="3559630455"/>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smtClean="0"/>
              <a:t>Jak mi může pomoci počítač</a:t>
            </a:r>
            <a:r>
              <a:rPr lang="cs-CZ" dirty="0" smtClean="0"/>
              <a:t>?</a:t>
            </a:r>
            <a:br>
              <a:rPr lang="cs-CZ" dirty="0" smtClean="0"/>
            </a:br>
            <a:r>
              <a:rPr lang="cs-CZ" dirty="0" smtClean="0"/>
              <a:t>Jde to i bez něj?</a:t>
            </a:r>
            <a:endParaRPr lang="cs-CZ" dirty="0" smtClean="0"/>
          </a:p>
        </p:txBody>
      </p:sp>
    </p:spTree>
    <p:extLst>
      <p:ext uri="{BB962C8B-B14F-4D97-AF65-F5344CB8AC3E}">
        <p14:creationId xmlns:p14="http://schemas.microsoft.com/office/powerpoint/2010/main" xmlns="" val="1694952539"/>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8778698"/>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406835"/>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6101763"/>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sz="3600" smtClean="0"/>
              <a:t>Jak se pozná dobrý kvalitativní výzkum?</a:t>
            </a:r>
          </a:p>
        </p:txBody>
      </p:sp>
      <p:sp>
        <p:nvSpPr>
          <p:cNvPr id="34819" name="Zástupný symbol pro obsah 2"/>
          <p:cNvSpPr>
            <a:spLocks noGrp="1"/>
          </p:cNvSpPr>
          <p:nvPr>
            <p:ph idx="1"/>
          </p:nvPr>
        </p:nvSpPr>
        <p:spPr/>
        <p:txBody>
          <a:bodyPr/>
          <a:lstStyle/>
          <a:p>
            <a:r>
              <a:rPr lang="cs-CZ" sz="2400" smtClean="0"/>
              <a:t>Srozumitelnost</a:t>
            </a:r>
          </a:p>
          <a:p>
            <a:r>
              <a:rPr lang="cs-CZ" sz="2400" smtClean="0"/>
              <a:t>Věrohodnost</a:t>
            </a:r>
          </a:p>
          <a:p>
            <a:r>
              <a:rPr lang="cs-CZ" sz="2400" smtClean="0"/>
              <a:t>Koherence</a:t>
            </a:r>
          </a:p>
          <a:p>
            <a:r>
              <a:rPr lang="cs-CZ" sz="2400" smtClean="0"/>
              <a:t>Komplexnost </a:t>
            </a:r>
          </a:p>
          <a:p>
            <a:r>
              <a:rPr lang="cs-CZ" sz="2400" smtClean="0"/>
              <a:t>Robustnost</a:t>
            </a:r>
          </a:p>
          <a:p>
            <a:r>
              <a:rPr lang="cs-CZ" sz="2400" smtClean="0"/>
              <a:t>Smysluplnost pro relevantní publikum</a:t>
            </a:r>
          </a:p>
          <a:p>
            <a:endParaRPr lang="cs-CZ" sz="2400" smtClean="0"/>
          </a:p>
          <a:p>
            <a:pPr>
              <a:buFontTx/>
              <a:buNone/>
            </a:pPr>
            <a:r>
              <a:rPr lang="cs-CZ" sz="2400" smtClean="0"/>
              <a:t>						</a:t>
            </a:r>
          </a:p>
        </p:txBody>
      </p:sp>
    </p:spTree>
    <p:extLst>
      <p:ext uri="{BB962C8B-B14F-4D97-AF65-F5344CB8AC3E}">
        <p14:creationId xmlns:p14="http://schemas.microsoft.com/office/powerpoint/2010/main" xmlns="" val="3352624743"/>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smtClean="0"/>
              <a:t>Časté problémy</a:t>
            </a:r>
          </a:p>
        </p:txBody>
      </p:sp>
      <p:sp>
        <p:nvSpPr>
          <p:cNvPr id="3" name="Zástupný symbol pro obsah 2"/>
          <p:cNvSpPr>
            <a:spLocks noGrp="1"/>
          </p:cNvSpPr>
          <p:nvPr>
            <p:ph idx="1"/>
          </p:nvPr>
        </p:nvSpPr>
        <p:spPr/>
        <p:txBody>
          <a:bodyPr/>
          <a:lstStyle/>
          <a:p>
            <a:pPr>
              <a:defRPr/>
            </a:pPr>
            <a:r>
              <a:rPr lang="cs-CZ" dirty="0" smtClean="0"/>
              <a:t>Problém „srovnání kvalitativního výzkumu do latě“, tedy souladu mezi výzkumem a otázkou, „tabulka“ jako olovnice</a:t>
            </a:r>
          </a:p>
          <a:p>
            <a:pPr>
              <a:defRPr/>
            </a:pPr>
            <a:r>
              <a:rPr lang="cs-CZ" dirty="0" smtClean="0"/>
              <a:t>Jak na počátku přistoupit k problému?</a:t>
            </a:r>
          </a:p>
          <a:p>
            <a:pPr>
              <a:defRPr/>
            </a:pPr>
            <a:r>
              <a:rPr lang="cs-CZ" dirty="0" smtClean="0"/>
              <a:t>Co dělat, když se nedaří (teoretická citlivost)</a:t>
            </a:r>
          </a:p>
          <a:p>
            <a:pPr marL="0" indent="0">
              <a:buFontTx/>
              <a:buNone/>
              <a:defRPr/>
            </a:pPr>
            <a:endParaRPr lang="cs-CZ" dirty="0"/>
          </a:p>
        </p:txBody>
      </p:sp>
    </p:spTree>
    <p:extLst>
      <p:ext uri="{BB962C8B-B14F-4D97-AF65-F5344CB8AC3E}">
        <p14:creationId xmlns:p14="http://schemas.microsoft.com/office/powerpoint/2010/main" xmlns="" val="2351970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kvalitativního výzkumu</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1916831"/>
            <a:ext cx="8568952" cy="1683619"/>
          </a:xfrm>
        </p:spPr>
        <p:txBody>
          <a:bodyPr>
            <a:noAutofit/>
          </a:bodyPr>
          <a:lstStyle/>
          <a:p>
            <a:pPr algn="ctr"/>
            <a:r>
              <a:rPr lang="cs-CZ" sz="3800" b="1" dirty="0" smtClean="0"/>
              <a:t>„Naše ruiny jsou našim domovem“:</a:t>
            </a:r>
            <a:br>
              <a:rPr lang="cs-CZ" sz="3800" b="1" dirty="0" smtClean="0"/>
            </a:br>
            <a:r>
              <a:rPr lang="cs-CZ" sz="3800" b="1" dirty="0" smtClean="0"/>
              <a:t>Bezdomovectví, domov a sociální organizace</a:t>
            </a:r>
            <a:endParaRPr lang="cs-CZ" sz="3800" b="1" dirty="0"/>
          </a:p>
        </p:txBody>
      </p:sp>
      <p:sp>
        <p:nvSpPr>
          <p:cNvPr id="3" name="Podnadpis 2"/>
          <p:cNvSpPr>
            <a:spLocks noGrp="1"/>
          </p:cNvSpPr>
          <p:nvPr>
            <p:ph type="subTitle" idx="1"/>
          </p:nvPr>
        </p:nvSpPr>
        <p:spPr>
          <a:xfrm>
            <a:off x="1371600" y="4797152"/>
            <a:ext cx="6400800" cy="1512168"/>
          </a:xfrm>
        </p:spPr>
        <p:txBody>
          <a:bodyPr/>
          <a:lstStyle/>
          <a:p>
            <a:r>
              <a:rPr lang="cs-CZ" b="1" dirty="0" smtClean="0"/>
              <a:t>Ondřej </a:t>
            </a:r>
            <a:r>
              <a:rPr lang="cs-CZ" b="1" dirty="0" err="1" smtClean="0"/>
              <a:t>Hejnal</a:t>
            </a:r>
            <a:endParaRPr lang="cs-CZ" b="1" dirty="0" smtClean="0"/>
          </a:p>
          <a:p>
            <a:r>
              <a:rPr lang="cs-CZ" dirty="0" smtClean="0"/>
              <a:t>Katedra antropologie (FF/ZČU)</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Výzkumné otázky</a:t>
            </a:r>
            <a:endParaRPr lang="cs-CZ" b="1" dirty="0"/>
          </a:p>
        </p:txBody>
      </p:sp>
      <p:sp>
        <p:nvSpPr>
          <p:cNvPr id="3" name="Zástupný symbol pro obsah 2"/>
          <p:cNvSpPr>
            <a:spLocks noGrp="1"/>
          </p:cNvSpPr>
          <p:nvPr>
            <p:ph idx="1"/>
          </p:nvPr>
        </p:nvSpPr>
        <p:spPr/>
        <p:txBody>
          <a:bodyPr/>
          <a:lstStyle/>
          <a:p>
            <a:endParaRPr lang="cs-CZ" i="1" dirty="0" smtClean="0"/>
          </a:p>
          <a:p>
            <a:r>
              <a:rPr lang="cs-CZ" i="1" dirty="0" smtClean="0"/>
              <a:t>Jaká</a:t>
            </a:r>
            <a:r>
              <a:rPr lang="cs-CZ" dirty="0" smtClean="0"/>
              <a:t> je aktérská definice domova?</a:t>
            </a:r>
          </a:p>
          <a:p>
            <a:endParaRPr lang="cs-CZ" i="1" dirty="0" smtClean="0"/>
          </a:p>
          <a:p>
            <a:r>
              <a:rPr lang="cs-CZ" i="1" dirty="0" smtClean="0"/>
              <a:t>Kteří</a:t>
            </a:r>
            <a:r>
              <a:rPr lang="cs-CZ" dirty="0" smtClean="0"/>
              <a:t> bezdomovci mají či nemají domov?</a:t>
            </a:r>
          </a:p>
          <a:p>
            <a:endParaRPr lang="cs-CZ" i="1" dirty="0" smtClean="0"/>
          </a:p>
          <a:p>
            <a:r>
              <a:rPr lang="cs-CZ" i="1" dirty="0" smtClean="0"/>
              <a:t>Proč</a:t>
            </a:r>
            <a:r>
              <a:rPr lang="cs-CZ" dirty="0" smtClean="0"/>
              <a:t> někteří bezdomovci mají či nemají domov?</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Metodologie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smtClean="0"/>
              <a:t>Etnografický výzkum</a:t>
            </a:r>
          </a:p>
          <a:p>
            <a:pPr lvl="1"/>
            <a:r>
              <a:rPr lang="cs-CZ" dirty="0" smtClean="0"/>
              <a:t>Lokalita středně velkého/menšího města</a:t>
            </a:r>
          </a:p>
          <a:p>
            <a:pPr lvl="2"/>
            <a:r>
              <a:rPr lang="cs-CZ" dirty="0" smtClean="0"/>
              <a:t>do 30 000 obyvatel</a:t>
            </a:r>
          </a:p>
          <a:p>
            <a:pPr lvl="2"/>
            <a:r>
              <a:rPr lang="cs-CZ" dirty="0" smtClean="0"/>
              <a:t>Více než 3 roky</a:t>
            </a:r>
          </a:p>
          <a:p>
            <a:pPr lvl="1"/>
            <a:r>
              <a:rPr lang="cs-CZ" dirty="0" smtClean="0"/>
              <a:t>Zúčastněné pozorování</a:t>
            </a:r>
          </a:p>
          <a:p>
            <a:pPr lvl="2"/>
            <a:r>
              <a:rPr lang="cs-CZ" dirty="0" smtClean="0"/>
              <a:t>82 aktérů (20 klíčových informátorů)</a:t>
            </a:r>
          </a:p>
          <a:p>
            <a:pPr lvl="2"/>
            <a:r>
              <a:rPr lang="cs-CZ" dirty="0" smtClean="0"/>
              <a:t>Nestrukturované rozhovory</a:t>
            </a:r>
          </a:p>
          <a:p>
            <a:pPr lvl="1"/>
            <a:r>
              <a:rPr lang="cs-CZ" dirty="0" err="1" smtClean="0"/>
              <a:t>Polostrukturované</a:t>
            </a:r>
            <a:r>
              <a:rPr lang="cs-CZ" dirty="0" smtClean="0"/>
              <a:t> rozhovory</a:t>
            </a:r>
          </a:p>
          <a:p>
            <a:pPr lvl="2"/>
            <a:r>
              <a:rPr lang="cs-CZ" dirty="0" smtClean="0"/>
              <a:t>Bezdomovci</a:t>
            </a:r>
          </a:p>
          <a:p>
            <a:pPr lvl="2"/>
            <a:r>
              <a:rPr lang="cs-CZ" dirty="0" smtClean="0"/>
              <a:t>Institucionální aktéři (politici, policisté, úředníci atd.)</a:t>
            </a:r>
          </a:p>
          <a:p>
            <a:pPr lvl="1"/>
            <a:r>
              <a:rPr lang="cs-CZ" dirty="0" smtClean="0"/>
              <a:t>Další dostupná data</a:t>
            </a:r>
          </a:p>
          <a:p>
            <a:pPr lvl="2"/>
            <a:r>
              <a:rPr lang="cs-CZ" dirty="0" smtClean="0"/>
              <a:t>Média, městské oběžníky, deníky z vězení, videa/foto bezdomovců, záznamy jednání rady města atd.</a:t>
            </a:r>
          </a:p>
          <a:p>
            <a:pPr lvl="1"/>
            <a:r>
              <a:rPr lang="cs-CZ" dirty="0" smtClean="0"/>
              <a:t>Kompletně zpracováno v MAXQDA</a:t>
            </a:r>
          </a:p>
          <a:p>
            <a:pPr lvl="1"/>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xmlns="" val="34783129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Aktérská definice domova</a:t>
            </a:r>
            <a:endParaRPr lang="cs-CZ" b="1" dirty="0"/>
          </a:p>
        </p:txBody>
      </p:sp>
      <p:sp>
        <p:nvSpPr>
          <p:cNvPr id="3" name="Zástupný symbol pro obsah 2"/>
          <p:cNvSpPr>
            <a:spLocks noGrp="1"/>
          </p:cNvSpPr>
          <p:nvPr>
            <p:ph idx="1"/>
          </p:nvPr>
        </p:nvSpPr>
        <p:spPr/>
        <p:txBody>
          <a:bodyPr/>
          <a:lstStyle/>
          <a:p>
            <a:r>
              <a:rPr lang="cs-CZ" dirty="0" smtClean="0"/>
              <a:t>Materiální vzezření</a:t>
            </a:r>
          </a:p>
          <a:p>
            <a:pPr lvl="1"/>
            <a:r>
              <a:rPr lang="cs-CZ" dirty="0" smtClean="0"/>
              <a:t>4 stěny, dveře, okno, strop a podlaha</a:t>
            </a:r>
          </a:p>
          <a:p>
            <a:r>
              <a:rPr lang="cs-CZ" dirty="0" smtClean="0"/>
              <a:t>Vybavenost nocležiště (teplo, elektřina atd.)</a:t>
            </a:r>
          </a:p>
          <a:p>
            <a:r>
              <a:rPr lang="cs-CZ" dirty="0" smtClean="0"/>
              <a:t>Rodinné/silnější sociální vazby</a:t>
            </a:r>
          </a:p>
          <a:p>
            <a:r>
              <a:rPr lang="cs-CZ" smtClean="0"/>
              <a:t>Stabilní obhajitelný </a:t>
            </a:r>
            <a:r>
              <a:rPr lang="cs-CZ" dirty="0" smtClean="0"/>
              <a:t>vztah k místu</a:t>
            </a:r>
          </a:p>
          <a:p>
            <a:r>
              <a:rPr lang="cs-CZ" dirty="0" smtClean="0"/>
              <a:t>Pocit bezpečí</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Aktérská definice domova</a:t>
            </a:r>
            <a:endParaRPr lang="cs-CZ" b="1" dirty="0"/>
          </a:p>
        </p:txBody>
      </p:sp>
      <p:sp>
        <p:nvSpPr>
          <p:cNvPr id="3" name="Zástupný symbol pro obsah 2"/>
          <p:cNvSpPr>
            <a:spLocks noGrp="1"/>
          </p:cNvSpPr>
          <p:nvPr>
            <p:ph idx="1"/>
          </p:nvPr>
        </p:nvSpPr>
        <p:spPr/>
        <p:txBody>
          <a:bodyPr/>
          <a:lstStyle/>
          <a:p>
            <a:r>
              <a:rPr lang="cs-CZ" dirty="0" smtClean="0"/>
              <a:t>Materiální vzezření</a:t>
            </a:r>
          </a:p>
          <a:p>
            <a:pPr lvl="1"/>
            <a:r>
              <a:rPr lang="cs-CZ" dirty="0" smtClean="0"/>
              <a:t>4 stěny, dveře, okno, strop a podlaha</a:t>
            </a:r>
          </a:p>
          <a:p>
            <a:r>
              <a:rPr lang="cs-CZ" dirty="0" smtClean="0"/>
              <a:t>Vybavenost nocležiště (teplo, elektřina atd.)</a:t>
            </a:r>
          </a:p>
          <a:p>
            <a:r>
              <a:rPr lang="cs-CZ" dirty="0" smtClean="0"/>
              <a:t>Rodinné/silnější sociální vazby</a:t>
            </a:r>
          </a:p>
          <a:p>
            <a:r>
              <a:rPr lang="cs-CZ" smtClean="0"/>
              <a:t>Stabilní obhajitelný </a:t>
            </a:r>
            <a:r>
              <a:rPr lang="cs-CZ" dirty="0" smtClean="0"/>
              <a:t>vztah k místu</a:t>
            </a:r>
          </a:p>
          <a:p>
            <a:r>
              <a:rPr lang="cs-CZ" dirty="0" smtClean="0"/>
              <a:t>Pocit bezpečí</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smtClean="0"/>
              <a:t>Sociální struktura/organizace a morální ekonomie</a:t>
            </a:r>
            <a:endParaRPr lang="cs-CZ"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Sociální struktura a domov</a:t>
            </a:r>
            <a:endParaRPr lang="cs-CZ" b="1" dirty="0"/>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gridCol w="1800200"/>
                <a:gridCol w="1728192"/>
                <a:gridCol w="1728192"/>
                <a:gridCol w="1656185"/>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4568825"/>
          </a:xfrm>
        </p:spPr>
        <p:txBody>
          <a:bodyPr/>
          <a:lstStyle/>
          <a:p>
            <a:pPr marL="609600" indent="-609600">
              <a:lnSpc>
                <a:spcPct val="80000"/>
              </a:lnSpc>
              <a:buFontTx/>
              <a:buAutoNum type="arabicPeriod"/>
            </a:pPr>
            <a:r>
              <a:rPr lang="cs-CZ" sz="2000" smtClean="0"/>
              <a:t>Na začátku všeho je text nebo jiný dokument (co všechno je předmětem analýzy?)</a:t>
            </a:r>
          </a:p>
          <a:p>
            <a:pPr marL="609600" indent="-609600">
              <a:lnSpc>
                <a:spcPct val="80000"/>
              </a:lnSpc>
              <a:buFontTx/>
              <a:buAutoNum type="arabicPeriod"/>
            </a:pPr>
            <a:r>
              <a:rPr lang="cs-CZ" sz="2000" smtClean="0"/>
              <a:t>Tento text je třeba zorganizovat – opakované čtení textu a kódování (od popisných – otevřených po abstraktní), vybrat to nejdůležitější, rozčlenit text na kousky</a:t>
            </a:r>
          </a:p>
          <a:p>
            <a:pPr marL="609600" indent="-609600">
              <a:lnSpc>
                <a:spcPct val="80000"/>
              </a:lnSpc>
              <a:buFontTx/>
              <a:buAutoNum type="arabicPeriod"/>
            </a:pPr>
            <a:r>
              <a:rPr lang="cs-CZ" sz="2000" smtClean="0"/>
              <a:t>Revize a přepracovávání kódů</a:t>
            </a:r>
          </a:p>
          <a:p>
            <a:pPr marL="609600" indent="-609600">
              <a:lnSpc>
                <a:spcPct val="80000"/>
              </a:lnSpc>
              <a:buFontTx/>
              <a:buAutoNum type="arabicPeriod"/>
            </a:pPr>
            <a:r>
              <a:rPr lang="cs-CZ" sz="2000" smtClean="0"/>
              <a:t>Vytváří se kategorie nadřazené kódům a definují se vztahy mezi nimi – kusy textu označené jaké významné se propojují</a:t>
            </a:r>
          </a:p>
          <a:p>
            <a:pPr marL="609600" indent="-609600">
              <a:lnSpc>
                <a:spcPct val="80000"/>
              </a:lnSpc>
              <a:buFontTx/>
              <a:buAutoNum type="arabicPeriod"/>
            </a:pPr>
            <a:r>
              <a:rPr lang="cs-CZ" sz="200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000" smtClean="0"/>
              <a:t>Analýza jako vytváření nového textu na podkladě posbíraných dat – redukce dat, expanze textu výzkumníka</a:t>
            </a:r>
          </a:p>
          <a:p>
            <a:pPr marL="609600" indent="-609600">
              <a:lnSpc>
                <a:spcPct val="80000"/>
              </a:lnSpc>
              <a:buFontTx/>
              <a:buAutoNum type="arabicPeriod"/>
            </a:pPr>
            <a:r>
              <a:rPr lang="cs-CZ" sz="2000" smtClean="0"/>
              <a:t>Pozor, analýza je vedena zájmem o významy spíše než o fakta!</a:t>
            </a:r>
          </a:p>
          <a:p>
            <a:pPr marL="609600" indent="-609600">
              <a:lnSpc>
                <a:spcPct val="80000"/>
              </a:lnSpc>
            </a:pPr>
            <a:endParaRPr lang="cs-CZ" sz="2000" smtClean="0"/>
          </a:p>
        </p:txBody>
      </p:sp>
    </p:spTree>
    <p:extLst>
      <p:ext uri="{BB962C8B-B14F-4D97-AF65-F5344CB8AC3E}">
        <p14:creationId xmlns:p14="http://schemas.microsoft.com/office/powerpoint/2010/main" xmlns="" val="6366512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wipe(left)">
                                      <p:cBhvr>
                                        <p:cTn id="27" dur="500"/>
                                        <p:tgtEl>
                                          <p:spTgt spid="655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wipe(left)">
                                      <p:cBhvr>
                                        <p:cTn id="32" dur="500"/>
                                        <p:tgtEl>
                                          <p:spTgt spid="655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wipe(left)">
                                      <p:cBhvr>
                                        <p:cTn id="37" dur="500"/>
                                        <p:tgtEl>
                                          <p:spTgt spid="655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6" end="6"/>
                                            </p:txEl>
                                          </p:spTgt>
                                        </p:tgtEl>
                                        <p:attrNameLst>
                                          <p:attrName>style.visibility</p:attrName>
                                        </p:attrNameLst>
                                      </p:cBhvr>
                                      <p:to>
                                        <p:strVal val="visible"/>
                                      </p:to>
                                    </p:set>
                                    <p:animEffect transition="in" filter="wipe(left)">
                                      <p:cBhvr>
                                        <p:cTn id="42"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xmlns="" val="95566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mtClean="0"/>
              <a:t>Redukce jako hlavní princip analýzy</a:t>
            </a:r>
          </a:p>
        </p:txBody>
      </p:sp>
      <p:sp>
        <p:nvSpPr>
          <p:cNvPr id="7171" name="Zástupný symbol pro obsah 2"/>
          <p:cNvSpPr>
            <a:spLocks noGrp="1"/>
          </p:cNvSpPr>
          <p:nvPr>
            <p:ph idx="1"/>
          </p:nvPr>
        </p:nvSpPr>
        <p:spPr/>
        <p:txBody>
          <a:bodyPr>
            <a:normAutofit fontScale="92500" lnSpcReduction="10000"/>
          </a:bodyPr>
          <a:lstStyle/>
          <a:p>
            <a:pPr>
              <a:buFontTx/>
              <a:buNone/>
            </a:pPr>
            <a:endParaRPr lang="cs-CZ" smtClean="0"/>
          </a:p>
          <a:p>
            <a:pPr>
              <a:buFontTx/>
              <a:buNone/>
            </a:pPr>
            <a:r>
              <a:rPr lang="cs-CZ" smtClean="0"/>
              <a:t>„Omlouvám se za tento dlouhý dopis, ale neměl jsem čas napsat jej krátký.“</a:t>
            </a:r>
          </a:p>
          <a:p>
            <a:endParaRPr lang="cs-CZ" smtClean="0"/>
          </a:p>
          <a:p>
            <a:pPr>
              <a:buFontTx/>
              <a:buNone/>
            </a:pPr>
            <a:r>
              <a:rPr lang="cs-CZ" smtClean="0"/>
              <a:t>						(Blaise Pascal)</a:t>
            </a:r>
          </a:p>
          <a:p>
            <a:pPr>
              <a:buFontTx/>
              <a:buNone/>
            </a:pPr>
            <a:r>
              <a:rPr lang="cs-CZ" smtClean="0"/>
              <a:t>Jak poznám, co je důležité?</a:t>
            </a:r>
          </a:p>
          <a:p>
            <a:pPr>
              <a:buFontTx/>
              <a:buNone/>
            </a:pPr>
            <a:r>
              <a:rPr lang="cs-CZ" smtClean="0"/>
              <a:t>Co dělat, když se ztratím?</a:t>
            </a:r>
          </a:p>
          <a:p>
            <a:pPr>
              <a:buFontTx/>
              <a:buNone/>
            </a:pPr>
            <a:r>
              <a:rPr lang="cs-CZ" smtClean="0"/>
              <a:t>Metafory pro kvalitativní analýzu (síť, mapa, sochař, střihač)</a:t>
            </a:r>
          </a:p>
        </p:txBody>
      </p:sp>
    </p:spTree>
    <p:extLst>
      <p:ext uri="{BB962C8B-B14F-4D97-AF65-F5344CB8AC3E}">
        <p14:creationId xmlns:p14="http://schemas.microsoft.com/office/powerpoint/2010/main" xmlns="" val="229788297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xmlns="" val="8237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xmlns="" val="13439468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smtClean="0"/>
          </a:p>
          <a:p>
            <a:pPr>
              <a:lnSpc>
                <a:spcPct val="80000"/>
              </a:lnSpc>
            </a:pPr>
            <a:r>
              <a:rPr lang="cs-CZ" sz="1400" smtClean="0"/>
              <a:t>	</a:t>
            </a:r>
            <a:r>
              <a:rPr lang="cs-CZ" sz="2000" i="1" smtClean="0"/>
              <a:t>Tak já tomu koši nebo tý popelnici moc nedám... já se přiznám, já ale načíhnu, to je pravda, načíhnu. Třeba včera sem načíhnul na letišti, jo, tam jsem byl do půlnoci, až po půlnoci vyhazujou. Tak jsem tam načíhnul, po půlnoci, do koše a teď jsem tam a co to je, něco koženýho a ona peněženka. Tak jsem nelenil. To jsem řikal, to už je jedno, že si ušpinim ruku, ale co když je tam třeba tisíc korun. Tak jsem tam šáhnul, no. Jináč já tam nešahám takhle jen tak. (Saša)</a:t>
            </a:r>
          </a:p>
          <a:p>
            <a:pPr>
              <a:lnSpc>
                <a:spcPct val="80000"/>
              </a:lnSpc>
            </a:pPr>
            <a:endParaRPr lang="cs-CZ" sz="2000" i="1" smtClean="0"/>
          </a:p>
          <a:p>
            <a:pPr>
              <a:lnSpc>
                <a:spcPct val="80000"/>
              </a:lnSpc>
            </a:pPr>
            <a:r>
              <a:rPr lang="cs-CZ" sz="200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smtClean="0"/>
          </a:p>
          <a:p>
            <a:pPr>
              <a:lnSpc>
                <a:spcPct val="80000"/>
              </a:lnSpc>
            </a:pPr>
            <a:r>
              <a:rPr lang="cs-CZ" sz="200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smtClean="0"/>
          </a:p>
          <a:p>
            <a:pPr>
              <a:lnSpc>
                <a:spcPct val="80000"/>
              </a:lnSpc>
              <a:buFontTx/>
              <a:buNone/>
            </a:pPr>
            <a:r>
              <a:rPr lang="cs-CZ" sz="1400" smtClean="0"/>
              <a:t>	</a:t>
            </a:r>
          </a:p>
        </p:txBody>
      </p:sp>
    </p:spTree>
    <p:extLst>
      <p:ext uri="{BB962C8B-B14F-4D97-AF65-F5344CB8AC3E}">
        <p14:creationId xmlns:p14="http://schemas.microsoft.com/office/powerpoint/2010/main" xmlns="" val="5934672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938</Words>
  <Application>Microsoft Office PowerPoint</Application>
  <PresentationFormat>Předvádění na obrazovce (4:3)</PresentationFormat>
  <Paragraphs>145</Paragraphs>
  <Slides>33</Slides>
  <Notes>2</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Motiv sady Office</vt:lpstr>
      <vt:lpstr> Jak analyzovat kvalitativní data?</vt:lpstr>
      <vt:lpstr>Charakteristiky kvalitativní analýzy</vt:lpstr>
      <vt:lpstr>Analýza dat</vt:lpstr>
      <vt:lpstr>Jak v praxi probíhá analýza?</vt:lpstr>
      <vt:lpstr>Snímek 5</vt:lpstr>
      <vt:lpstr>Redukce jako hlavní princip analýzy</vt:lpstr>
      <vt:lpstr>Interpretace dat: hledání indikátorů (datových fragmentů), konceptů a kategorií</vt:lpstr>
      <vt:lpstr>„Čtení“ dat</vt:lpstr>
      <vt:lpstr>Interpretace dat: Příklad výzkumu bezdomovectví (Holpuch, 2011)</vt:lpstr>
      <vt:lpstr>Snímek 10</vt:lpstr>
      <vt:lpstr>Vizualizace dat: Výzkumné příležitosti mladých vědců v různých oborech</vt:lpstr>
      <vt:lpstr>Snímek 12</vt:lpstr>
      <vt:lpstr>Snímek 13</vt:lpstr>
      <vt:lpstr>Co se vlastně čeká? Výstupy z kvalitativního výzkumu</vt:lpstr>
      <vt:lpstr>Typický výstup: model, schéma   (Švaříček, Šeďová, 2007: 95, 284, 309)</vt:lpstr>
      <vt:lpstr>Snímek 16</vt:lpstr>
      <vt:lpstr>Typologie: Otcovství po rozchodu rodičovského páru (Dudová, 2007)</vt:lpstr>
      <vt:lpstr>Příklad: „sekvence“ </vt:lpstr>
      <vt:lpstr>Snímek 19</vt:lpstr>
      <vt:lpstr>Jak mi může pomoci počítač? Jde to i bez něj?</vt:lpstr>
      <vt:lpstr>Snímek 21</vt:lpstr>
      <vt:lpstr>Snímek 22</vt:lpstr>
      <vt:lpstr>Snímek 23</vt:lpstr>
      <vt:lpstr>Jak se pozná dobrý kvalitativní výzkum?</vt:lpstr>
      <vt:lpstr>Časté problémy</vt:lpstr>
      <vt:lpstr>Příklad kvalitativního výzkumu</vt:lpstr>
      <vt:lpstr>„Naše ruiny jsou našim domovem“: Bezdomovectví, domov a sociální organizace</vt:lpstr>
      <vt:lpstr>Výzkumné otázky</vt:lpstr>
      <vt:lpstr>Metodologie</vt:lpstr>
      <vt:lpstr>Aktérská definice domova</vt:lpstr>
      <vt:lpstr>Aktérská definice domova</vt:lpstr>
      <vt:lpstr>Snímek 32</vt:lpstr>
      <vt:lpstr>Sociální struktura a domov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Slepickova</cp:lastModifiedBy>
  <cp:revision>16</cp:revision>
  <dcterms:created xsi:type="dcterms:W3CDTF">2013-04-02T18:39:17Z</dcterms:created>
  <dcterms:modified xsi:type="dcterms:W3CDTF">2013-11-15T06:52:12Z</dcterms:modified>
</cp:coreProperties>
</file>