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2"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3">
        <a:schemeClr val="bg1"/>
      </p:bgRef>
    </p:bg>
    <p:spTree>
      <p:nvGrpSpPr>
        <p:cNvPr id="1" name=""/>
        <p:cNvGrpSpPr/>
        <p:nvPr/>
      </p:nvGrpSpPr>
      <p:grpSpPr>
        <a:xfrm>
          <a:off x="0" y="0"/>
          <a:ext cx="0" cy="0"/>
          <a:chOff x="0" y="0"/>
          <a:chExt cx="0" cy="0"/>
        </a:xfrm>
      </p:grpSpPr>
      <p:sp>
        <p:nvSpPr>
          <p:cNvPr id="12" name="Obdélník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Zaoblený obdélník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Podnadpis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p:txBody>
          <a:bodyPr/>
          <a:lstStyle/>
          <a:p>
            <a:fld id="{36A87C5A-1682-403B-985D-5BDCF16CA0FA}" type="datetimeFigureOut">
              <a:rPr lang="cs-CZ" smtClean="0"/>
              <a:pPr/>
              <a:t>21.11.2013</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29" name="Zástupný symbol pro číslo snímku 28"/>
          <p:cNvSpPr>
            <a:spLocks noGrp="1"/>
          </p:cNvSpPr>
          <p:nvPr>
            <p:ph type="sldNum" sz="quarter" idx="12"/>
          </p:nvPr>
        </p:nvSpPr>
        <p:spPr/>
        <p:txBody>
          <a:bodyPr lIns="0" tIns="0" rIns="0" bIns="0">
            <a:noAutofit/>
          </a:bodyPr>
          <a:lstStyle>
            <a:lvl1pPr>
              <a:defRPr sz="1400">
                <a:solidFill>
                  <a:srgbClr val="FFFFFF"/>
                </a:solidFill>
              </a:defRPr>
            </a:lvl1pPr>
          </a:lstStyle>
          <a:p>
            <a:fld id="{A5AFE5EA-606C-4B08-8C8A-12D5054644A5}" type="slidenum">
              <a:rPr lang="cs-CZ" smtClean="0"/>
              <a:pPr/>
              <a:t>‹#›</a:t>
            </a:fld>
            <a:endParaRPr lang="cs-CZ"/>
          </a:p>
        </p:txBody>
      </p:sp>
      <p:sp>
        <p:nvSpPr>
          <p:cNvPr id="7" name="Obdélník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36A87C5A-1682-403B-985D-5BDCF16CA0FA}" type="datetimeFigureOut">
              <a:rPr lang="cs-CZ" smtClean="0"/>
              <a:pPr/>
              <a:t>21.11.2013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5AFE5EA-606C-4B08-8C8A-12D5054644A5}"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41"/>
            <a:ext cx="201168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914400" y="274640"/>
            <a:ext cx="55626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36A87C5A-1682-403B-985D-5BDCF16CA0FA}" type="datetimeFigureOut">
              <a:rPr lang="cs-CZ" smtClean="0"/>
              <a:pPr/>
              <a:t>21.11.2013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5AFE5EA-606C-4B08-8C8A-12D5054644A5}"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4" name="Zástupný symbol pro datum 3"/>
          <p:cNvSpPr>
            <a:spLocks noGrp="1"/>
          </p:cNvSpPr>
          <p:nvPr>
            <p:ph type="dt" sz="half" idx="10"/>
          </p:nvPr>
        </p:nvSpPr>
        <p:spPr/>
        <p:txBody>
          <a:bodyPr/>
          <a:lstStyle/>
          <a:p>
            <a:fld id="{36A87C5A-1682-403B-985D-5BDCF16CA0FA}" type="datetimeFigureOut">
              <a:rPr lang="cs-CZ" smtClean="0"/>
              <a:pPr/>
              <a:t>21.11.2013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5AFE5EA-606C-4B08-8C8A-12D5054644A5}" type="slidenum">
              <a:rPr lang="cs-CZ" smtClean="0"/>
              <a:pPr/>
              <a:t>‹#›</a:t>
            </a:fld>
            <a:endParaRPr lang="cs-CZ"/>
          </a:p>
        </p:txBody>
      </p:sp>
      <p:sp>
        <p:nvSpPr>
          <p:cNvPr id="8" name="Zástupný symbol pro obsah 7"/>
          <p:cNvSpPr>
            <a:spLocks noGrp="1"/>
          </p:cNvSpPr>
          <p:nvPr>
            <p:ph sz="quarter" idx="1"/>
          </p:nvPr>
        </p:nvSpPr>
        <p:spPr>
          <a:xfrm>
            <a:off x="914400" y="1447800"/>
            <a:ext cx="7772400" cy="45720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sp>
        <p:nvSpPr>
          <p:cNvPr id="11" name="Obdélník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Zaoblený obdélník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722313" y="952500"/>
            <a:ext cx="7772400" cy="1362075"/>
          </a:xfrm>
        </p:spPr>
        <p:txBody>
          <a:bodyPr anchor="b" anchorCtr="0"/>
          <a:lstStyle>
            <a:lvl1pPr algn="l">
              <a:buNone/>
              <a:defRPr sz="4000" b="0" cap="none"/>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fld id="{36A87C5A-1682-403B-985D-5BDCF16CA0FA}" type="datetimeFigureOut">
              <a:rPr lang="cs-CZ" smtClean="0"/>
              <a:pPr/>
              <a:t>21.11.2013</a:t>
            </a:fld>
            <a:endParaRPr lang="cs-CZ"/>
          </a:p>
        </p:txBody>
      </p:sp>
      <p:sp>
        <p:nvSpPr>
          <p:cNvPr id="5" name="Zástupný symbol pro zápatí 4"/>
          <p:cNvSpPr>
            <a:spLocks noGrp="1"/>
          </p:cNvSpPr>
          <p:nvPr>
            <p:ph type="ftr" sz="quarter" idx="11"/>
          </p:nvPr>
        </p:nvSpPr>
        <p:spPr>
          <a:xfrm>
            <a:off x="800100" y="6172200"/>
            <a:ext cx="4000500" cy="457200"/>
          </a:xfrm>
        </p:spPr>
        <p:txBody>
          <a:bodyPr/>
          <a:lstStyle/>
          <a:p>
            <a:endParaRPr lang="cs-CZ"/>
          </a:p>
        </p:txBody>
      </p:sp>
      <p:sp>
        <p:nvSpPr>
          <p:cNvPr id="7" name="Obdélník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146304" y="6208776"/>
            <a:ext cx="457200" cy="457200"/>
          </a:xfrm>
        </p:spPr>
        <p:txBody>
          <a:bodyPr/>
          <a:lstStyle/>
          <a:p>
            <a:fld id="{A5AFE5EA-606C-4B08-8C8A-12D5054644A5}"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36A87C5A-1682-403B-985D-5BDCF16CA0FA}" type="datetimeFigureOut">
              <a:rPr lang="cs-CZ" smtClean="0"/>
              <a:pPr/>
              <a:t>21.11.2013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5AFE5EA-606C-4B08-8C8A-12D5054644A5}" type="slidenum">
              <a:rPr lang="cs-CZ" smtClean="0"/>
              <a:pPr/>
              <a:t>‹#›</a:t>
            </a:fld>
            <a:endParaRPr lang="cs-CZ"/>
          </a:p>
        </p:txBody>
      </p:sp>
      <p:sp>
        <p:nvSpPr>
          <p:cNvPr id="9" name="Zástupný symbol pro obsah 8"/>
          <p:cNvSpPr>
            <a:spLocks noGrp="1"/>
          </p:cNvSpPr>
          <p:nvPr>
            <p:ph sz="quarter" idx="1"/>
          </p:nvPr>
        </p:nvSpPr>
        <p:spPr>
          <a:xfrm>
            <a:off x="914400" y="1447800"/>
            <a:ext cx="3749040" cy="45720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933950" y="1447800"/>
            <a:ext cx="3749040" cy="45720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914400" y="273050"/>
            <a:ext cx="7772400" cy="1143000"/>
          </a:xfrm>
        </p:spPr>
        <p:txBody>
          <a:bodyPr anchor="b" anchorCtr="0"/>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7" name="Zástupný symbol pro datum 6"/>
          <p:cNvSpPr>
            <a:spLocks noGrp="1"/>
          </p:cNvSpPr>
          <p:nvPr>
            <p:ph type="dt" sz="half" idx="10"/>
          </p:nvPr>
        </p:nvSpPr>
        <p:spPr/>
        <p:txBody>
          <a:bodyPr/>
          <a:lstStyle/>
          <a:p>
            <a:fld id="{36A87C5A-1682-403B-985D-5BDCF16CA0FA}" type="datetimeFigureOut">
              <a:rPr lang="cs-CZ" smtClean="0"/>
              <a:pPr/>
              <a:t>21.11.2013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5AFE5EA-606C-4B08-8C8A-12D5054644A5}" type="slidenum">
              <a:rPr lang="cs-CZ" smtClean="0"/>
              <a:pPr/>
              <a:t>‹#›</a:t>
            </a:fld>
            <a:endParaRPr lang="cs-CZ"/>
          </a:p>
        </p:txBody>
      </p:sp>
      <p:sp>
        <p:nvSpPr>
          <p:cNvPr id="11" name="Zástupný symbol pro obsah 10"/>
          <p:cNvSpPr>
            <a:spLocks noGrp="1"/>
          </p:cNvSpPr>
          <p:nvPr>
            <p:ph sz="half" idx="2"/>
          </p:nvPr>
        </p:nvSpPr>
        <p:spPr>
          <a:xfrm>
            <a:off x="914400" y="2247900"/>
            <a:ext cx="3733800" cy="38862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4"/>
          </p:nvPr>
        </p:nvSpPr>
        <p:spPr>
          <a:xfrm>
            <a:off x="4953000" y="2247900"/>
            <a:ext cx="3733800" cy="38862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36A87C5A-1682-403B-985D-5BDCF16CA0FA}" type="datetimeFigureOut">
              <a:rPr lang="cs-CZ" smtClean="0"/>
              <a:pPr/>
              <a:t>21.11.2013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5AFE5EA-606C-4B08-8C8A-12D5054644A5}"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6A87C5A-1682-403B-985D-5BDCF16CA0FA}" type="datetimeFigureOut">
              <a:rPr lang="cs-CZ" smtClean="0"/>
              <a:pPr/>
              <a:t>21.11.2013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5AFE5EA-606C-4B08-8C8A-12D5054644A5}"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Obdélník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Zaoblený obdélník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914400" y="273050"/>
            <a:ext cx="7772400" cy="1143000"/>
          </a:xfrm>
        </p:spPr>
        <p:txBody>
          <a:bodyPr anchor="b" anchorCtr="0"/>
          <a:lstStyle>
            <a:lvl1pPr algn="l">
              <a:buNone/>
              <a:defRPr sz="4000" b="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36A87C5A-1682-403B-985D-5BDCF16CA0FA}" type="datetimeFigureOut">
              <a:rPr lang="cs-CZ" smtClean="0"/>
              <a:pPr/>
              <a:t>21.11.2013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5AFE5EA-606C-4B08-8C8A-12D5054644A5}" type="slidenum">
              <a:rPr lang="cs-CZ" smtClean="0"/>
              <a:pPr/>
              <a:t>‹#›</a:t>
            </a:fld>
            <a:endParaRPr lang="cs-CZ"/>
          </a:p>
        </p:txBody>
      </p:sp>
      <p:sp>
        <p:nvSpPr>
          <p:cNvPr id="11" name="Zástupný symbol pro obsah 10"/>
          <p:cNvSpPr>
            <a:spLocks noGrp="1"/>
          </p:cNvSpPr>
          <p:nvPr>
            <p:ph sz="quarter" idx="1"/>
          </p:nvPr>
        </p:nvSpPr>
        <p:spPr>
          <a:xfrm>
            <a:off x="2971800" y="1600200"/>
            <a:ext cx="5715000" cy="44958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36A87C5A-1682-403B-985D-5BDCF16CA0FA}" type="datetimeFigureOut">
              <a:rPr lang="cs-CZ" smtClean="0"/>
              <a:pPr/>
              <a:t>21.11.2013</a:t>
            </a:fld>
            <a:endParaRPr lang="cs-CZ"/>
          </a:p>
        </p:txBody>
      </p:sp>
      <p:sp>
        <p:nvSpPr>
          <p:cNvPr id="6" name="Zástupný symbol pro zápatí 5"/>
          <p:cNvSpPr>
            <a:spLocks noGrp="1"/>
          </p:cNvSpPr>
          <p:nvPr>
            <p:ph type="ftr" sz="quarter" idx="11"/>
          </p:nvPr>
        </p:nvSpPr>
        <p:spPr>
          <a:xfrm>
            <a:off x="914400" y="6172200"/>
            <a:ext cx="3886200" cy="457200"/>
          </a:xfrm>
        </p:spPr>
        <p:txBody>
          <a:bodyPr/>
          <a:lstStyle/>
          <a:p>
            <a:endParaRPr lang="cs-CZ"/>
          </a:p>
        </p:txBody>
      </p:sp>
      <p:sp>
        <p:nvSpPr>
          <p:cNvPr id="7" name="Zástupný symbol pro číslo snímku 6"/>
          <p:cNvSpPr>
            <a:spLocks noGrp="1"/>
          </p:cNvSpPr>
          <p:nvPr>
            <p:ph type="sldNum" sz="quarter" idx="12"/>
          </p:nvPr>
        </p:nvSpPr>
        <p:spPr>
          <a:xfrm>
            <a:off x="146304" y="6208776"/>
            <a:ext cx="457200" cy="457200"/>
          </a:xfrm>
        </p:spPr>
        <p:txBody>
          <a:bodyPr/>
          <a:lstStyle/>
          <a:p>
            <a:fld id="{A5AFE5EA-606C-4B08-8C8A-12D5054644A5}" type="slidenum">
              <a:rPr lang="cs-CZ" smtClean="0"/>
              <a:pPr/>
              <a:t>‹#›</a:t>
            </a:fld>
            <a:endParaRPr lang="cs-CZ"/>
          </a:p>
        </p:txBody>
      </p:sp>
      <p:sp>
        <p:nvSpPr>
          <p:cNvPr id="11" name="Obdélník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Zástupný symbol pro obrázek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cs-CZ" smtClean="0"/>
              <a:t>Klepnutím na ikonu přidáte obrázek.</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Obdélník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Zaoblený obdélník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Zástupný symbol pro nadpis 21"/>
          <p:cNvSpPr>
            <a:spLocks noGrp="1"/>
          </p:cNvSpPr>
          <p:nvPr>
            <p:ph type="title"/>
          </p:nvPr>
        </p:nvSpPr>
        <p:spPr>
          <a:xfrm>
            <a:off x="914400" y="274638"/>
            <a:ext cx="7772400" cy="1143000"/>
          </a:xfrm>
          <a:prstGeom prst="rect">
            <a:avLst/>
          </a:prstGeom>
        </p:spPr>
        <p:txBody>
          <a:bodyPr bIns="91440" anchor="b" anchorCtr="0">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6A87C5A-1682-403B-985D-5BDCF16CA0FA}" type="datetimeFigureOut">
              <a:rPr lang="cs-CZ" smtClean="0"/>
              <a:pPr/>
              <a:t>21.11.2013</a:t>
            </a:fld>
            <a:endParaRPr lang="cs-CZ"/>
          </a:p>
        </p:txBody>
      </p:sp>
      <p:sp>
        <p:nvSpPr>
          <p:cNvPr id="3" name="Zástupný symbol pro zápatí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cs-CZ"/>
          </a:p>
        </p:txBody>
      </p:sp>
      <p:sp>
        <p:nvSpPr>
          <p:cNvPr id="23" name="Zástupný symbol pro číslo snímku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5AFE5EA-606C-4B08-8C8A-12D5054644A5}"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r>
              <a:rPr lang="cs-CZ" dirty="0" err="1" smtClean="0"/>
              <a:t>Hmotněprávní</a:t>
            </a:r>
            <a:r>
              <a:rPr lang="cs-CZ" dirty="0" smtClean="0"/>
              <a:t> a procedurální standardy, dokumentace a vybrané vzory v činnosti SPC</a:t>
            </a:r>
            <a:endParaRPr lang="cs-CZ" dirty="0"/>
          </a:p>
        </p:txBody>
      </p:sp>
      <p:sp>
        <p:nvSpPr>
          <p:cNvPr id="2" name="Nadpis 1"/>
          <p:cNvSpPr>
            <a:spLocks noGrp="1"/>
          </p:cNvSpPr>
          <p:nvPr>
            <p:ph type="ctrTitle"/>
          </p:nvPr>
        </p:nvSpPr>
        <p:spPr/>
        <p:txBody>
          <a:bodyPr>
            <a:normAutofit fontScale="90000"/>
          </a:bodyPr>
          <a:lstStyle/>
          <a:p>
            <a:r>
              <a:rPr lang="cs-CZ" dirty="0" smtClean="0"/>
              <a:t>Katalog posuzování míry speciálních vzdělávacích </a:t>
            </a:r>
            <a:r>
              <a:rPr lang="cs-CZ" dirty="0" smtClean="0"/>
              <a:t>potřeb Část I.</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Dělení diagnostických metod</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t>Podle toho, co sledují – obsahová složka diagnostiky</a:t>
            </a:r>
          </a:p>
          <a:p>
            <a:r>
              <a:rPr lang="cs-CZ" dirty="0" smtClean="0"/>
              <a:t>Podle toho, jak to zjišťují – metodologická stránka diagnostiky</a:t>
            </a:r>
          </a:p>
          <a:p>
            <a:r>
              <a:rPr lang="cs-CZ" dirty="0" smtClean="0"/>
              <a:t>Podle toho, na co se zaměřují – výkonové, funkční, anatomicko-morfologické</a:t>
            </a:r>
          </a:p>
          <a:p>
            <a:r>
              <a:rPr lang="cs-CZ" dirty="0" smtClean="0"/>
              <a:t>Podle toho, zda jsou zaměřené přímo na aktivity jedince nebo na související údaje (přímé, nepřímé)</a:t>
            </a:r>
          </a:p>
          <a:p>
            <a:r>
              <a:rPr lang="cs-CZ" dirty="0" smtClean="0"/>
              <a:t>Podle způsobu hodnocení získaných údajů – normativní, kriteriální</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Diagnostický postup a vyšetření v SPC</a:t>
            </a:r>
            <a:endParaRPr lang="cs-CZ" dirty="0"/>
          </a:p>
        </p:txBody>
      </p:sp>
      <p:sp>
        <p:nvSpPr>
          <p:cNvPr id="3" name="Zástupný symbol pro obsah 2"/>
          <p:cNvSpPr>
            <a:spLocks noGrp="1"/>
          </p:cNvSpPr>
          <p:nvPr>
            <p:ph sz="quarter" idx="1"/>
          </p:nvPr>
        </p:nvSpPr>
        <p:spPr/>
        <p:txBody>
          <a:bodyPr>
            <a:normAutofit fontScale="92500"/>
          </a:bodyPr>
          <a:lstStyle/>
          <a:p>
            <a:r>
              <a:rPr lang="cs-CZ" dirty="0" smtClean="0"/>
              <a:t>Podmínky vyšetření</a:t>
            </a:r>
          </a:p>
          <a:p>
            <a:r>
              <a:rPr lang="cs-CZ" dirty="0" smtClean="0"/>
              <a:t>Typy zakázek – cíl, ke kterému má vyšetření sloužit, objednatel je většinou zákonný zástupce dítěte (žák sám – po 18 roce), navrhovatelé – škola</a:t>
            </a:r>
          </a:p>
          <a:p>
            <a:r>
              <a:rPr lang="cs-CZ" dirty="0" smtClean="0"/>
              <a:t>Vstupní (komplexní) vyšetření – první návštěva klienta v SPC, provádí se evidence klienta (zavedení spisu) a prvotní vyšetření, záleží na věku a obtížích klienta.</a:t>
            </a:r>
          </a:p>
          <a:p>
            <a:r>
              <a:rPr lang="cs-CZ" dirty="0" smtClean="0"/>
              <a:t>Komplexní vyšetření se požaduje vždy při zařazení nebo přeřazení do školského zařízení, při změně vzdělávacího programu, při doporučení k integraci.</a:t>
            </a: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Další typy zakázek v SPC</a:t>
            </a:r>
            <a:endParaRPr lang="cs-CZ" dirty="0"/>
          </a:p>
        </p:txBody>
      </p:sp>
      <p:sp>
        <p:nvSpPr>
          <p:cNvPr id="3" name="Zástupný symbol pro obsah 2"/>
          <p:cNvSpPr>
            <a:spLocks noGrp="1"/>
          </p:cNvSpPr>
          <p:nvPr>
            <p:ph sz="quarter" idx="1"/>
          </p:nvPr>
        </p:nvSpPr>
        <p:spPr/>
        <p:txBody>
          <a:bodyPr/>
          <a:lstStyle/>
          <a:p>
            <a:r>
              <a:rPr lang="cs-CZ" dirty="0" smtClean="0"/>
              <a:t>Zařazení dítěte do mateřské školy § 34 ŠZ</a:t>
            </a:r>
          </a:p>
          <a:p>
            <a:r>
              <a:rPr lang="cs-CZ" dirty="0" smtClean="0"/>
              <a:t>Posouzení školní zralosti, odklad školní docházky § 37 ŠZ</a:t>
            </a:r>
          </a:p>
          <a:p>
            <a:r>
              <a:rPr lang="cs-CZ" dirty="0" smtClean="0"/>
              <a:t>Doporučení k zařazení do optimálního vzdělávacího procesu</a:t>
            </a:r>
          </a:p>
          <a:p>
            <a:r>
              <a:rPr lang="cs-CZ" dirty="0" smtClean="0"/>
              <a:t>Doporučení ke vzdělávání dítěte, žáka se speciálními vzdělávacími potřebami – vyhláška č. 147/2011 Sb. podpůrná opatření, individuální integrace a skupinová, vzdělávání ve speciálních školách,  IVP § 6 vyhlášky č. 147/2011Sb.</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Další typy zakázek v SPC</a:t>
            </a:r>
            <a:endParaRPr lang="cs-CZ" dirty="0"/>
          </a:p>
        </p:txBody>
      </p:sp>
      <p:sp>
        <p:nvSpPr>
          <p:cNvPr id="3" name="Zástupný symbol pro obsah 2"/>
          <p:cNvSpPr>
            <a:spLocks noGrp="1"/>
          </p:cNvSpPr>
          <p:nvPr>
            <p:ph sz="quarter" idx="1"/>
          </p:nvPr>
        </p:nvSpPr>
        <p:spPr/>
        <p:txBody>
          <a:bodyPr/>
          <a:lstStyle/>
          <a:p>
            <a:r>
              <a:rPr lang="cs-CZ" dirty="0" smtClean="0"/>
              <a:t>Jiný způsob plnění povinné školní docházky § 41 ŠZ individuální vzdělávání, § 42 vzdělávání žáků s hlubokým mentálním postižením</a:t>
            </a:r>
          </a:p>
          <a:p>
            <a:r>
              <a:rPr lang="cs-CZ" dirty="0" smtClean="0"/>
              <a:t>Kariérové poradenství</a:t>
            </a:r>
          </a:p>
          <a:p>
            <a:r>
              <a:rPr lang="cs-CZ" dirty="0" smtClean="0"/>
              <a:t>Doporučení k závěrečným zkouškám, včetně zkoušky maturitní</a:t>
            </a:r>
          </a:p>
          <a:p>
            <a:r>
              <a:rPr lang="cs-CZ" dirty="0" smtClean="0"/>
              <a:t>Jiná vyšetření – specifické zakázky, odborné posudky pro Českou správu sociálního zabezpečení</a:t>
            </a:r>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Diagnostické metody</a:t>
            </a:r>
            <a:endParaRPr lang="cs-CZ" dirty="0"/>
          </a:p>
        </p:txBody>
      </p:sp>
      <p:sp>
        <p:nvSpPr>
          <p:cNvPr id="3" name="Zástupný symbol pro obsah 2"/>
          <p:cNvSpPr>
            <a:spLocks noGrp="1"/>
          </p:cNvSpPr>
          <p:nvPr>
            <p:ph sz="quarter" idx="1"/>
          </p:nvPr>
        </p:nvSpPr>
        <p:spPr/>
        <p:txBody>
          <a:bodyPr/>
          <a:lstStyle/>
          <a:p>
            <a:r>
              <a:rPr lang="cs-CZ" dirty="0" smtClean="0"/>
              <a:t>Nepřímé diagnostické údaje</a:t>
            </a:r>
          </a:p>
          <a:p>
            <a:pPr>
              <a:buNone/>
            </a:pPr>
            <a:r>
              <a:rPr lang="cs-CZ" dirty="0" smtClean="0"/>
              <a:t>Vstupní informace od rodičů</a:t>
            </a:r>
          </a:p>
          <a:p>
            <a:pPr>
              <a:buNone/>
            </a:pPr>
            <a:r>
              <a:rPr lang="cs-CZ" dirty="0" smtClean="0"/>
              <a:t>Zdravotní dokumentace</a:t>
            </a:r>
          </a:p>
          <a:p>
            <a:pPr>
              <a:buNone/>
            </a:pPr>
            <a:r>
              <a:rPr lang="cs-CZ" dirty="0" smtClean="0"/>
              <a:t>Informace ze školy</a:t>
            </a:r>
          </a:p>
          <a:p>
            <a:pPr>
              <a:buNone/>
            </a:pPr>
            <a:r>
              <a:rPr lang="cs-CZ" dirty="0" smtClean="0"/>
              <a:t>Hodnocení portfolia, školní výkony</a:t>
            </a:r>
          </a:p>
          <a:p>
            <a:r>
              <a:rPr lang="cs-CZ" dirty="0" smtClean="0"/>
              <a:t>Přímé zdroje, diagnostické postupy</a:t>
            </a:r>
          </a:p>
          <a:p>
            <a:pPr>
              <a:buNone/>
            </a:pPr>
            <a:r>
              <a:rPr lang="cs-CZ" dirty="0" smtClean="0"/>
              <a:t>Anamnéza – rodinná, osobní</a:t>
            </a:r>
          </a:p>
          <a:p>
            <a:pPr>
              <a:buNone/>
            </a:pPr>
            <a:r>
              <a:rPr lang="cs-CZ" dirty="0" smtClean="0"/>
              <a:t>Pozorování</a:t>
            </a:r>
          </a:p>
          <a:p>
            <a:pPr>
              <a:buNone/>
            </a:pPr>
            <a:r>
              <a:rPr lang="cs-CZ" dirty="0" smtClean="0"/>
              <a:t>Rozhovor</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Diagnostické metody</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t>Testování – použití standardizovaných nástrojů, testů v rámci diagnostiky žáka.</a:t>
            </a:r>
          </a:p>
          <a:p>
            <a:pPr>
              <a:buNone/>
            </a:pPr>
            <a:r>
              <a:rPr lang="cs-CZ" dirty="0" smtClean="0"/>
              <a:t>Psychologické vyšetření – vývojové škály, testy inteligence, expresivní techniky (kresba), projektivní metody, testy osobnosti a sociálních vztahů, dotazníky</a:t>
            </a:r>
          </a:p>
          <a:p>
            <a:r>
              <a:rPr lang="cs-CZ" dirty="0" err="1" smtClean="0"/>
              <a:t>Speciálněpedagogické</a:t>
            </a:r>
            <a:r>
              <a:rPr lang="cs-CZ" dirty="0" smtClean="0"/>
              <a:t> vyšetření se zaměřuje na oblast – </a:t>
            </a:r>
            <a:r>
              <a:rPr lang="cs-CZ" dirty="0" err="1" smtClean="0"/>
              <a:t>sebeobsluhy</a:t>
            </a:r>
            <a:r>
              <a:rPr lang="cs-CZ" dirty="0" smtClean="0"/>
              <a:t>, motoriky, </a:t>
            </a:r>
            <a:r>
              <a:rPr lang="cs-CZ" dirty="0" err="1" smtClean="0"/>
              <a:t>grafomotoriky</a:t>
            </a:r>
            <a:r>
              <a:rPr lang="cs-CZ" dirty="0" smtClean="0"/>
              <a:t>, percepce (sluch, zrak, hmat, chuť, čich, řeč), kognitivní dovednosti (schopnost učit se), sociální dovednosti, pracovní dovednosti.</a:t>
            </a: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Testové materiály pro speciálního pedagoga</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t>Celkový vývoj  </a:t>
            </a:r>
          </a:p>
          <a:p>
            <a:pPr>
              <a:buNone/>
            </a:pPr>
            <a:r>
              <a:rPr lang="cs-CZ" b="1" dirty="0" smtClean="0"/>
              <a:t>Škála funkční nezávislosti </a:t>
            </a:r>
            <a:r>
              <a:rPr lang="cs-CZ" dirty="0" smtClean="0"/>
              <a:t>- </a:t>
            </a:r>
            <a:r>
              <a:rPr lang="cs-CZ" dirty="0" err="1" smtClean="0"/>
              <a:t>sebeobsluha</a:t>
            </a:r>
            <a:r>
              <a:rPr lang="cs-CZ" dirty="0" smtClean="0"/>
              <a:t>, tělesná čistota, pohyb, lokomoce, komunikace, sociální porozumění.</a:t>
            </a:r>
          </a:p>
          <a:p>
            <a:pPr>
              <a:buNone/>
            </a:pPr>
            <a:r>
              <a:rPr lang="cs-CZ" b="1" dirty="0" smtClean="0"/>
              <a:t>260 cvičení pro děti raného věku </a:t>
            </a:r>
            <a:r>
              <a:rPr lang="cs-CZ" dirty="0" smtClean="0"/>
              <a:t>(</a:t>
            </a:r>
            <a:r>
              <a:rPr lang="cs-CZ" dirty="0" err="1" smtClean="0"/>
              <a:t>Strassmeier</a:t>
            </a:r>
            <a:r>
              <a:rPr lang="cs-CZ" dirty="0" smtClean="0"/>
              <a:t>, 1996) – myšlení, řeč, hrubá a jemná motorika, </a:t>
            </a:r>
            <a:r>
              <a:rPr lang="cs-CZ" dirty="0" err="1" smtClean="0"/>
              <a:t>sebeobsluha</a:t>
            </a:r>
            <a:r>
              <a:rPr lang="cs-CZ" dirty="0" smtClean="0"/>
              <a:t> a socializace, úroveň hrubé a jemné motoriky (včetně motoriky mluvidel)</a:t>
            </a:r>
          </a:p>
          <a:p>
            <a:pPr>
              <a:buNone/>
            </a:pPr>
            <a:r>
              <a:rPr lang="cs-CZ" b="1" dirty="0" smtClean="0"/>
              <a:t>Škála </a:t>
            </a:r>
            <a:r>
              <a:rPr lang="cs-CZ" b="1" dirty="0" err="1" smtClean="0"/>
              <a:t>Osereckého</a:t>
            </a:r>
            <a:r>
              <a:rPr lang="cs-CZ" b="1" dirty="0" smtClean="0"/>
              <a:t> </a:t>
            </a:r>
            <a:r>
              <a:rPr lang="cs-CZ" dirty="0" smtClean="0"/>
              <a:t>(</a:t>
            </a:r>
            <a:r>
              <a:rPr lang="cs-CZ" dirty="0" err="1" smtClean="0"/>
              <a:t>Bruininks</a:t>
            </a:r>
            <a:r>
              <a:rPr lang="cs-CZ" dirty="0" smtClean="0"/>
              <a:t>, 2005) –měří hrubou a jemnou motoriku, motorickou koordinaci (pro věk 4,5 – 14,5)</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Testové materiály pro speciálního pedagoga</a:t>
            </a:r>
            <a:endParaRPr lang="cs-CZ" dirty="0"/>
          </a:p>
        </p:txBody>
      </p:sp>
      <p:sp>
        <p:nvSpPr>
          <p:cNvPr id="3" name="Zástupný symbol pro obsah 2"/>
          <p:cNvSpPr>
            <a:spLocks noGrp="1"/>
          </p:cNvSpPr>
          <p:nvPr>
            <p:ph sz="quarter" idx="1"/>
          </p:nvPr>
        </p:nvSpPr>
        <p:spPr/>
        <p:txBody>
          <a:bodyPr/>
          <a:lstStyle/>
          <a:p>
            <a:pPr>
              <a:buNone/>
            </a:pPr>
            <a:r>
              <a:rPr lang="cs-CZ" b="1" dirty="0" smtClean="0"/>
              <a:t>Orientační test dynamické praxe </a:t>
            </a:r>
            <a:r>
              <a:rPr lang="cs-CZ" dirty="0" smtClean="0"/>
              <a:t>(Míka, 1982) – zaměřuje se na pohyby rukou, nohou a jazyka, je </a:t>
            </a:r>
            <a:r>
              <a:rPr lang="cs-CZ" dirty="0" err="1" smtClean="0"/>
              <a:t>screeningovým</a:t>
            </a:r>
            <a:r>
              <a:rPr lang="cs-CZ" dirty="0" smtClean="0"/>
              <a:t> testem pro děti s komplexním opožděním především v předškolním věku</a:t>
            </a: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Testové materiály pro speciálního pedagoga</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smtClean="0"/>
              <a:t>Úroveň komunikačních schopností - jedná se o posouzení řeči ve všech jazykových rovinách </a:t>
            </a:r>
          </a:p>
          <a:p>
            <a:pPr>
              <a:buNone/>
            </a:pPr>
            <a:r>
              <a:rPr lang="cs-CZ" b="1" dirty="0" smtClean="0"/>
              <a:t>Orientační logopedické vyšetření </a:t>
            </a:r>
            <a:r>
              <a:rPr lang="cs-CZ" dirty="0" smtClean="0"/>
              <a:t>(</a:t>
            </a:r>
            <a:r>
              <a:rPr lang="cs-CZ" dirty="0" err="1" smtClean="0"/>
              <a:t>Tomická</a:t>
            </a:r>
            <a:r>
              <a:rPr lang="cs-CZ" dirty="0" smtClean="0"/>
              <a:t>, 2004) především pro diagnostiku </a:t>
            </a:r>
            <a:r>
              <a:rPr lang="cs-CZ" dirty="0" err="1" smtClean="0"/>
              <a:t>dyslálie</a:t>
            </a:r>
            <a:endParaRPr lang="cs-CZ" dirty="0" smtClean="0"/>
          </a:p>
          <a:p>
            <a:pPr>
              <a:buNone/>
            </a:pPr>
            <a:r>
              <a:rPr lang="cs-CZ" b="1" dirty="0" err="1" smtClean="0"/>
              <a:t>Obrázkovo</a:t>
            </a:r>
            <a:r>
              <a:rPr lang="cs-CZ" b="1" dirty="0" smtClean="0"/>
              <a:t> slovníková </a:t>
            </a:r>
            <a:r>
              <a:rPr lang="cs-CZ" b="1" dirty="0" err="1" smtClean="0"/>
              <a:t>skúška</a:t>
            </a:r>
            <a:r>
              <a:rPr lang="cs-CZ" dirty="0" smtClean="0"/>
              <a:t> (</a:t>
            </a:r>
            <a:r>
              <a:rPr lang="cs-CZ" dirty="0" err="1" smtClean="0"/>
              <a:t>Kondráš</a:t>
            </a:r>
            <a:r>
              <a:rPr lang="cs-CZ" dirty="0" smtClean="0"/>
              <a:t>, 1972) – určuje stav aktivní slovní zásoby v daném věku</a:t>
            </a:r>
          </a:p>
          <a:p>
            <a:pPr>
              <a:buNone/>
            </a:pPr>
            <a:r>
              <a:rPr lang="cs-CZ" b="1" dirty="0" smtClean="0"/>
              <a:t>Heidelberský test řečového vývoje </a:t>
            </a:r>
            <a:r>
              <a:rPr lang="cs-CZ" dirty="0" smtClean="0"/>
              <a:t>(</a:t>
            </a:r>
            <a:r>
              <a:rPr lang="cs-CZ" dirty="0" err="1" smtClean="0"/>
              <a:t>Grimm</a:t>
            </a:r>
            <a:r>
              <a:rPr lang="cs-CZ" dirty="0" smtClean="0"/>
              <a:t>, </a:t>
            </a:r>
            <a:r>
              <a:rPr lang="cs-CZ" dirty="0" err="1" smtClean="0"/>
              <a:t>Scholer</a:t>
            </a:r>
            <a:r>
              <a:rPr lang="cs-CZ" dirty="0" smtClean="0"/>
              <a:t>, </a:t>
            </a:r>
            <a:r>
              <a:rPr lang="cs-CZ" dirty="0" err="1" smtClean="0"/>
              <a:t>Mikalajová</a:t>
            </a:r>
            <a:r>
              <a:rPr lang="cs-CZ" dirty="0" smtClean="0"/>
              <a:t>, 1987) – text pro komplexní diagnostiku řečových funkcí ve všech jazykových rovinách</a:t>
            </a:r>
          </a:p>
          <a:p>
            <a:pPr>
              <a:buNone/>
            </a:pPr>
            <a:r>
              <a:rPr lang="cs-CZ" b="1" dirty="0" smtClean="0"/>
              <a:t>Baterie slov</a:t>
            </a:r>
            <a:r>
              <a:rPr lang="cs-CZ" dirty="0" smtClean="0"/>
              <a:t> na hláskové skupiny, baterie úkolů na posouzení jednotlivých jazykových rovin, obrázkové materiály na zjištění úrovně komunikačních schopností</a:t>
            </a:r>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Testové materiály pro speciálního pedagoga</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smtClean="0"/>
              <a:t>Sluchová percepce - sluchová ostrost, fonematický sluch, hlásková analýza a syntéza, rytmická reprodukce</a:t>
            </a:r>
          </a:p>
          <a:p>
            <a:pPr>
              <a:buNone/>
            </a:pPr>
            <a:r>
              <a:rPr lang="cs-CZ" b="1" dirty="0" smtClean="0"/>
              <a:t>Zkouška sluchové diferenciace</a:t>
            </a:r>
            <a:r>
              <a:rPr lang="cs-CZ" dirty="0" smtClean="0"/>
              <a:t> (</a:t>
            </a:r>
            <a:r>
              <a:rPr lang="cs-CZ" dirty="0" err="1" smtClean="0"/>
              <a:t>Wepman</a:t>
            </a:r>
            <a:r>
              <a:rPr lang="cs-CZ" dirty="0" smtClean="0"/>
              <a:t>, Matějček, 1993) – dvojice slov bez významu lišících se jedním distinktivním (rozlišovacím) rysem (u fonému znělost, délka)</a:t>
            </a:r>
          </a:p>
          <a:p>
            <a:pPr>
              <a:buNone/>
            </a:pPr>
            <a:r>
              <a:rPr lang="cs-CZ" b="1" dirty="0" smtClean="0"/>
              <a:t>Zkouška sluchové analýzy a syntézy </a:t>
            </a:r>
            <a:r>
              <a:rPr lang="cs-CZ" dirty="0" smtClean="0"/>
              <a:t>(Matějček, 1993) - schopnost skládat a rozkládat slova na hlásky</a:t>
            </a:r>
          </a:p>
          <a:p>
            <a:pPr>
              <a:buNone/>
            </a:pPr>
            <a:r>
              <a:rPr lang="cs-CZ" b="1" dirty="0" smtClean="0"/>
              <a:t>Hodnocení fonematického sluchu u předškolních dětí </a:t>
            </a:r>
            <a:r>
              <a:rPr lang="cs-CZ" dirty="0" smtClean="0"/>
              <a:t>(Škodová, </a:t>
            </a:r>
            <a:r>
              <a:rPr lang="cs-CZ" dirty="0" err="1" smtClean="0"/>
              <a:t>Michek</a:t>
            </a:r>
            <a:r>
              <a:rPr lang="cs-CZ" dirty="0" smtClean="0"/>
              <a:t>, Moravcová, 1995) – sleduje úroveň fonematické diferenciace hlásek, obsahuje obrázky a slova na audiokazetě</a:t>
            </a:r>
          </a:p>
          <a:p>
            <a:pPr>
              <a:buNone/>
            </a:pP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MKN a MKF</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t>MKN-10 poskytuje diagnózy nemocí, vad, jiných zdravotních problémů</a:t>
            </a:r>
          </a:p>
          <a:p>
            <a:r>
              <a:rPr lang="cs-CZ" dirty="0" smtClean="0"/>
              <a:t>MKF - Mezinárodní klasifikace funkčních schopností, </a:t>
            </a:r>
            <a:r>
              <a:rPr lang="cs-CZ" dirty="0" err="1" smtClean="0"/>
              <a:t>disability</a:t>
            </a:r>
            <a:r>
              <a:rPr lang="cs-CZ" dirty="0" smtClean="0"/>
              <a:t> a zdraví doplňuje informacemi o funkčních schopnostech jedince (22.5.2001 schválena poslední verze WHO) diagnostika by tedy měla obsahovat obě mezinárodní klasifikace</a:t>
            </a:r>
          </a:p>
          <a:p>
            <a:r>
              <a:rPr lang="cs-CZ" dirty="0" smtClean="0"/>
              <a:t>Lékaři  mají povinnost od 1.7.2010 tuto klasifikaci používat ve vztahu k diagnostikování osob se zdravotním postižením, tedy podle funkčního omezení.</a:t>
            </a: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Testové materiály pro speciálního pedagoga</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smtClean="0"/>
              <a:t>Zraková diferenciace a </a:t>
            </a:r>
            <a:r>
              <a:rPr lang="cs-CZ" dirty="0" err="1" smtClean="0"/>
              <a:t>vizuomotorika</a:t>
            </a:r>
            <a:endParaRPr lang="cs-CZ" dirty="0" smtClean="0"/>
          </a:p>
          <a:p>
            <a:pPr>
              <a:buNone/>
            </a:pPr>
            <a:r>
              <a:rPr lang="cs-CZ" dirty="0" smtClean="0"/>
              <a:t>Reverzní test (</a:t>
            </a:r>
            <a:r>
              <a:rPr lang="cs-CZ" dirty="0" err="1" smtClean="0"/>
              <a:t>Edfeldt</a:t>
            </a:r>
            <a:r>
              <a:rPr lang="cs-CZ" dirty="0" smtClean="0"/>
              <a:t>, 1968) – postihuje schopnost diferencovat reverzní obrazce (od 5 – 8let)</a:t>
            </a:r>
          </a:p>
          <a:p>
            <a:r>
              <a:rPr lang="cs-CZ" dirty="0" smtClean="0"/>
              <a:t>Program je zpracován podle stejnojmenného testu, vydaného Psychodiagnostikou Brno (Bratislava) v roce 1992, pod kódovým označením T - 1. Reverzní test zjišťuje připravenost dítěte osvojit si čtení. Je možné ho použít i u dětí, které mají těžkosti se čtením a psaním.</a:t>
            </a:r>
          </a:p>
          <a:p>
            <a:pPr lvl="0"/>
            <a:r>
              <a:rPr lang="cs-CZ" dirty="0" smtClean="0"/>
              <a:t>6 </a:t>
            </a:r>
            <a:r>
              <a:rPr lang="cs-CZ" dirty="0" err="1" smtClean="0"/>
              <a:t>zácvičných</a:t>
            </a:r>
            <a:r>
              <a:rPr lang="cs-CZ" dirty="0" smtClean="0"/>
              <a:t> úkolů</a:t>
            </a:r>
          </a:p>
          <a:p>
            <a:pPr lvl="0"/>
            <a:r>
              <a:rPr lang="cs-CZ" dirty="0" smtClean="0"/>
              <a:t>84 testových úkolů</a:t>
            </a:r>
          </a:p>
          <a:p>
            <a:pPr lvl="0"/>
            <a:r>
              <a:rPr lang="cs-CZ" dirty="0" smtClean="0"/>
              <a:t>čas administrace : 15 minut</a:t>
            </a:r>
          </a:p>
          <a:p>
            <a:pPr>
              <a:buNone/>
            </a:pPr>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Reverzní test</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b="1" dirty="0" smtClean="0"/>
              <a:t>Vstupní data</a:t>
            </a:r>
            <a:endParaRPr lang="cs-CZ" dirty="0" smtClean="0"/>
          </a:p>
          <a:p>
            <a:r>
              <a:rPr lang="cs-CZ" dirty="0" smtClean="0"/>
              <a:t>Test předkládá 84 obrazových podnětů, tvořených vždy dvěma obrazci (tvary). Posuzovaná osoba má určit, zda jsou oba obrazce totožné, úplně stejné. Test je založený na výzkumu příčin tendence dětí měnit slovosled. Ukázalo se, že na základě intenzity reverzní tendence (náchylnosti obracet), je možné predikovat úspěšnost čtení a psaní v 1. třídě. Příklady podnětů :</a:t>
            </a:r>
          </a:p>
          <a:p>
            <a:r>
              <a:rPr lang="cs-CZ" dirty="0" smtClean="0"/>
              <a:t>ANO - jsou stejné. Oba obrazce v podnětu jsou opravdu stejné, totožné</a:t>
            </a:r>
          </a:p>
          <a:p>
            <a:r>
              <a:rPr lang="cs-CZ" dirty="0" smtClean="0"/>
              <a:t>NE - liší se. V tomto podnětu jsou domečky různé. Jejich komíny jsou orientovány opačně, jsou reverzní.</a:t>
            </a:r>
          </a:p>
          <a:p>
            <a:pPr>
              <a:buNone/>
            </a:pPr>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smtClean="0"/>
              <a:t>ANO - jsou stejné. Oba obrazce v podnětu jsou opravdu stejné, totožné.</a:t>
            </a:r>
            <a:endParaRPr lang="cs-CZ" sz="2400" dirty="0"/>
          </a:p>
        </p:txBody>
      </p:sp>
      <p:pic>
        <p:nvPicPr>
          <p:cNvPr id="4" name="Zástupný symbol pro obsah 3" descr="http://www.psychosoft.cz/Images/RevA.gif"/>
          <p:cNvPicPr>
            <a:picLocks noGrp="1"/>
          </p:cNvPicPr>
          <p:nvPr>
            <p:ph sz="quarter" idx="1"/>
          </p:nvPr>
        </p:nvPicPr>
        <p:blipFill>
          <a:blip r:embed="rId2" cstate="print"/>
          <a:srcRect/>
          <a:stretch>
            <a:fillRect/>
          </a:stretch>
        </p:blipFill>
        <p:spPr bwMode="auto">
          <a:xfrm>
            <a:off x="3228975" y="2733675"/>
            <a:ext cx="3143250" cy="200025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400" dirty="0" smtClean="0"/>
              <a:t>NE - liší se. V tomto podnětu jsou domečky různé. Jejich komíny jsou orientovány opačně, jsou reverzní.</a:t>
            </a:r>
            <a:endParaRPr lang="cs-CZ" sz="2400" dirty="0"/>
          </a:p>
        </p:txBody>
      </p:sp>
      <p:pic>
        <p:nvPicPr>
          <p:cNvPr id="4" name="Zástupný symbol pro obsah 3" descr="http://www.psychosoft.cz/Images/RevN.gif"/>
          <p:cNvPicPr>
            <a:picLocks noGrp="1"/>
          </p:cNvPicPr>
          <p:nvPr>
            <p:ph sz="quarter" idx="1"/>
          </p:nvPr>
        </p:nvPicPr>
        <p:blipFill>
          <a:blip r:embed="rId2" cstate="print"/>
          <a:srcRect/>
          <a:stretch>
            <a:fillRect/>
          </a:stretch>
        </p:blipFill>
        <p:spPr bwMode="auto">
          <a:xfrm>
            <a:off x="3228975" y="2733675"/>
            <a:ext cx="3143250" cy="200025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Testové materiály pro speciálního pedagoga</a:t>
            </a:r>
            <a:endParaRPr lang="cs-CZ" dirty="0"/>
          </a:p>
        </p:txBody>
      </p:sp>
      <p:sp>
        <p:nvSpPr>
          <p:cNvPr id="3" name="Zástupný symbol pro obsah 2"/>
          <p:cNvSpPr>
            <a:spLocks noGrp="1"/>
          </p:cNvSpPr>
          <p:nvPr>
            <p:ph sz="quarter" idx="1"/>
          </p:nvPr>
        </p:nvSpPr>
        <p:spPr/>
        <p:txBody>
          <a:bodyPr/>
          <a:lstStyle/>
          <a:p>
            <a:pPr>
              <a:buNone/>
            </a:pPr>
            <a:r>
              <a:rPr lang="cs-CZ" b="1" dirty="0" smtClean="0"/>
              <a:t>Zkouška zrakové diferenciace </a:t>
            </a:r>
            <a:r>
              <a:rPr lang="cs-CZ" dirty="0" smtClean="0"/>
              <a:t>(Novák, 1994) – rozlišování odlišných a reverzních tvarů</a:t>
            </a:r>
          </a:p>
          <a:p>
            <a:pPr>
              <a:buNone/>
            </a:pPr>
            <a:r>
              <a:rPr lang="cs-CZ" b="1" dirty="0" smtClean="0"/>
              <a:t>Vývojový text zrakového vnímání </a:t>
            </a:r>
            <a:r>
              <a:rPr lang="cs-CZ" dirty="0" smtClean="0"/>
              <a:t>(</a:t>
            </a:r>
            <a:r>
              <a:rPr lang="cs-CZ" dirty="0" err="1" smtClean="0"/>
              <a:t>Frostigová</a:t>
            </a:r>
            <a:r>
              <a:rPr lang="cs-CZ" dirty="0" smtClean="0"/>
              <a:t>, 1972) – měří </a:t>
            </a:r>
            <a:r>
              <a:rPr lang="cs-CZ" dirty="0" err="1" smtClean="0"/>
              <a:t>vizuomotorickou</a:t>
            </a:r>
            <a:r>
              <a:rPr lang="cs-CZ" dirty="0" smtClean="0"/>
              <a:t> koordinaci, figuru a pozadí, konstantnost tvarů, polohu v prostoru a prostorové vztahy</a:t>
            </a:r>
          </a:p>
          <a:p>
            <a:r>
              <a:rPr lang="cs-CZ" dirty="0" smtClean="0"/>
              <a:t>Lateralita a </a:t>
            </a:r>
            <a:r>
              <a:rPr lang="cs-CZ" dirty="0" err="1" smtClean="0"/>
              <a:t>pravo</a:t>
            </a:r>
            <a:r>
              <a:rPr lang="cs-CZ" dirty="0" smtClean="0"/>
              <a:t>-levá orientace</a:t>
            </a:r>
          </a:p>
          <a:p>
            <a:pPr>
              <a:buNone/>
            </a:pPr>
            <a:r>
              <a:rPr lang="cs-CZ" b="1" dirty="0" smtClean="0"/>
              <a:t>Zkouška laterality </a:t>
            </a:r>
            <a:r>
              <a:rPr lang="cs-CZ" dirty="0" smtClean="0"/>
              <a:t>(Matějček, Žlab, 1972) – hodnocení laterality horních a dolních končetin, očí a uší</a:t>
            </a:r>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99592" y="260648"/>
            <a:ext cx="7772400" cy="1143000"/>
          </a:xfrm>
        </p:spPr>
        <p:txBody>
          <a:bodyPr>
            <a:normAutofit fontScale="90000"/>
          </a:bodyPr>
          <a:lstStyle/>
          <a:p>
            <a:r>
              <a:rPr lang="cs-CZ" dirty="0" smtClean="0"/>
              <a:t>Testové materiály pro speciálního pedagoga</a:t>
            </a:r>
            <a:endParaRPr lang="cs-CZ" dirty="0"/>
          </a:p>
        </p:txBody>
      </p:sp>
      <p:sp>
        <p:nvSpPr>
          <p:cNvPr id="3" name="Zástupný symbol pro obsah 2"/>
          <p:cNvSpPr>
            <a:spLocks noGrp="1"/>
          </p:cNvSpPr>
          <p:nvPr>
            <p:ph sz="quarter" idx="1"/>
          </p:nvPr>
        </p:nvSpPr>
        <p:spPr/>
        <p:txBody>
          <a:bodyPr>
            <a:normAutofit fontScale="70000" lnSpcReduction="20000"/>
          </a:bodyPr>
          <a:lstStyle/>
          <a:p>
            <a:r>
              <a:rPr lang="cs-CZ" dirty="0" err="1" smtClean="0"/>
              <a:t>Grafomotorika</a:t>
            </a:r>
            <a:endParaRPr lang="cs-CZ" dirty="0" smtClean="0"/>
          </a:p>
          <a:p>
            <a:pPr>
              <a:buNone/>
            </a:pPr>
            <a:r>
              <a:rPr lang="cs-CZ" b="1" dirty="0" smtClean="0"/>
              <a:t>Test kresby lidské postavy </a:t>
            </a:r>
            <a:r>
              <a:rPr lang="cs-CZ" dirty="0" smtClean="0"/>
              <a:t>(Šturma, Vágnerová, 1982) – zhodnocení úrovně </a:t>
            </a:r>
            <a:r>
              <a:rPr lang="cs-CZ" dirty="0" err="1" smtClean="0"/>
              <a:t>senzomotorických</a:t>
            </a:r>
            <a:r>
              <a:rPr lang="cs-CZ" dirty="0" smtClean="0"/>
              <a:t> dovedností (3,6 – 11 let)</a:t>
            </a:r>
          </a:p>
          <a:p>
            <a:pPr>
              <a:buNone/>
            </a:pPr>
            <a:r>
              <a:rPr lang="cs-CZ" b="1" dirty="0" smtClean="0"/>
              <a:t>Co patří k </a:t>
            </a:r>
            <a:r>
              <a:rPr lang="cs-CZ" b="1" dirty="0" err="1" smtClean="0"/>
              <a:t>senzomotorickým</a:t>
            </a:r>
            <a:r>
              <a:rPr lang="cs-CZ" b="1" dirty="0" smtClean="0"/>
              <a:t> dovednostem? </a:t>
            </a:r>
            <a:r>
              <a:rPr lang="cs-CZ" dirty="0" smtClean="0"/>
              <a:t>Všechny druhy sportovních činností, všechny druhy tzv. fyzické práce, ale také část činností tzv. duševních pracovníků (techniků, lékařů aj.), dětské hry, hra na hudební nástroje, psaní na počítači, psaní, kreslení, tanec, používání příborů při jídle atd., činnosti v tělovýchově a sportu. </a:t>
            </a:r>
          </a:p>
          <a:p>
            <a:pPr>
              <a:buNone/>
            </a:pPr>
            <a:r>
              <a:rPr lang="cs-CZ" dirty="0" smtClean="0"/>
              <a:t>- představuje motorické učení, přesnost a vzájemnou koordinaci pohybů</a:t>
            </a:r>
          </a:p>
          <a:p>
            <a:pPr>
              <a:buNone/>
            </a:pPr>
            <a:r>
              <a:rPr lang="cs-CZ" dirty="0" smtClean="0"/>
              <a:t>- slaďování procesů vnímání s pohybovými aktivitami (příklad naučení  se psát)</a:t>
            </a:r>
          </a:p>
          <a:p>
            <a:pPr>
              <a:buNone/>
            </a:pPr>
            <a:r>
              <a:rPr lang="cs-CZ" dirty="0" smtClean="0"/>
              <a:t>- jeho produktem jsou motorické návyky, </a:t>
            </a:r>
            <a:r>
              <a:rPr lang="cs-CZ" dirty="0" err="1" smtClean="0"/>
              <a:t>senzomotorické</a:t>
            </a:r>
            <a:r>
              <a:rPr lang="cs-CZ" dirty="0" smtClean="0"/>
              <a:t> dovednosti</a:t>
            </a:r>
          </a:p>
          <a:p>
            <a:pPr>
              <a:buNone/>
            </a:pPr>
            <a:r>
              <a:rPr lang="cs-CZ" dirty="0" smtClean="0"/>
              <a:t>- je založeno na cviku, tréninku, který je doprovázen a korigován verbálními pokyny</a:t>
            </a:r>
          </a:p>
          <a:p>
            <a:pPr>
              <a:buNone/>
            </a:pPr>
            <a:r>
              <a:rPr lang="cs-CZ" dirty="0" smtClean="0"/>
              <a:t>- probíhá podle určitého plánu a důležitá je při něm zpětná vazba.</a:t>
            </a:r>
          </a:p>
          <a:p>
            <a:pPr>
              <a:buNone/>
            </a:pPr>
            <a:r>
              <a:rPr lang="cs-CZ" b="1" dirty="0" smtClean="0"/>
              <a:t>Test obkreslování </a:t>
            </a:r>
            <a:r>
              <a:rPr lang="cs-CZ" dirty="0" smtClean="0"/>
              <a:t>(Matějček, Vágnerová, 1984) – hodnotí vizuální percepci, </a:t>
            </a:r>
            <a:r>
              <a:rPr lang="cs-CZ" dirty="0" err="1" smtClean="0"/>
              <a:t>senzomotorickiu</a:t>
            </a:r>
            <a:r>
              <a:rPr lang="cs-CZ" dirty="0" smtClean="0"/>
              <a:t> koordinaci, jemnou motoriku (5 – 12,11 let)</a:t>
            </a:r>
          </a:p>
          <a:p>
            <a:pPr>
              <a:buNone/>
            </a:pPr>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Testové materiály pro speciálního pedagoga</a:t>
            </a:r>
            <a:endParaRPr lang="cs-CZ" dirty="0"/>
          </a:p>
        </p:txBody>
      </p:sp>
      <p:sp>
        <p:nvSpPr>
          <p:cNvPr id="3" name="Zástupný symbol pro obsah 2"/>
          <p:cNvSpPr>
            <a:spLocks noGrp="1"/>
          </p:cNvSpPr>
          <p:nvPr>
            <p:ph sz="quarter" idx="1"/>
          </p:nvPr>
        </p:nvSpPr>
        <p:spPr/>
        <p:txBody>
          <a:bodyPr/>
          <a:lstStyle/>
          <a:p>
            <a:r>
              <a:rPr lang="cs-CZ" dirty="0" smtClean="0"/>
              <a:t>Úroveň čtení a psaní</a:t>
            </a:r>
          </a:p>
          <a:p>
            <a:pPr>
              <a:buNone/>
            </a:pPr>
            <a:r>
              <a:rPr lang="cs-CZ" dirty="0" smtClean="0"/>
              <a:t>Zkouška čtení (Matějček, 1987) – standardizované testy na vyšetření čtení (rychlost, technika, porozumění</a:t>
            </a:r>
          </a:p>
          <a:p>
            <a:pPr>
              <a:buNone/>
            </a:pPr>
            <a:r>
              <a:rPr lang="cs-CZ" dirty="0" smtClean="0"/>
              <a:t>Diagnostika vývojových poruch učení (Novák, 1994) – komplexní test pro zjišťování SPU</a:t>
            </a:r>
          </a:p>
          <a:p>
            <a:pPr>
              <a:buNone/>
            </a:pPr>
            <a:r>
              <a:rPr lang="cs-CZ" dirty="0" smtClean="0"/>
              <a:t>Diagnostika specifických poruch učení u adolescentů a dospělých osob (</a:t>
            </a:r>
            <a:r>
              <a:rPr lang="cs-CZ" dirty="0" err="1" smtClean="0"/>
              <a:t>Cimlerová</a:t>
            </a:r>
            <a:r>
              <a:rPr lang="cs-CZ" dirty="0" smtClean="0"/>
              <a:t>, Pokorná, Chalupová, 2007)</a:t>
            </a:r>
          </a:p>
          <a:p>
            <a:r>
              <a:rPr lang="cs-CZ" dirty="0" smtClean="0"/>
              <a:t>Matematické schopnosti</a:t>
            </a:r>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Testové materiály pro speciálního pedagoga</a:t>
            </a:r>
            <a:endParaRPr lang="cs-CZ" dirty="0"/>
          </a:p>
        </p:txBody>
      </p:sp>
      <p:sp>
        <p:nvSpPr>
          <p:cNvPr id="3" name="Zástupný symbol pro obsah 2"/>
          <p:cNvSpPr>
            <a:spLocks noGrp="1"/>
          </p:cNvSpPr>
          <p:nvPr>
            <p:ph sz="quarter" idx="1"/>
          </p:nvPr>
        </p:nvSpPr>
        <p:spPr/>
        <p:txBody>
          <a:bodyPr>
            <a:normAutofit fontScale="92500" lnSpcReduction="20000"/>
          </a:bodyPr>
          <a:lstStyle/>
          <a:p>
            <a:pPr>
              <a:buNone/>
            </a:pPr>
            <a:r>
              <a:rPr lang="cs-CZ" b="1" dirty="0" smtClean="0"/>
              <a:t>Vyšetření matematických schopností u dětí </a:t>
            </a:r>
            <a:r>
              <a:rPr lang="cs-CZ" dirty="0" smtClean="0"/>
              <a:t>(Novák, 1997) – diagnostika matematických schopností</a:t>
            </a:r>
          </a:p>
          <a:p>
            <a:pPr>
              <a:buNone/>
            </a:pPr>
            <a:r>
              <a:rPr lang="cs-CZ" b="1" dirty="0" smtClean="0"/>
              <a:t>Barevná </a:t>
            </a:r>
            <a:r>
              <a:rPr lang="cs-CZ" b="1" dirty="0" err="1" smtClean="0"/>
              <a:t>kalkulie</a:t>
            </a:r>
            <a:r>
              <a:rPr lang="cs-CZ" b="1" dirty="0" smtClean="0"/>
              <a:t> </a:t>
            </a:r>
            <a:r>
              <a:rPr lang="cs-CZ" dirty="0" smtClean="0"/>
              <a:t>(Novák, 2001) diagnostika matematických schopností u dětí mezi 7. až 11. rokem</a:t>
            </a:r>
          </a:p>
          <a:p>
            <a:r>
              <a:rPr lang="cs-CZ" dirty="0" smtClean="0"/>
              <a:t>Vývojové škály – např. </a:t>
            </a:r>
            <a:r>
              <a:rPr lang="cs-CZ" b="1" dirty="0" smtClean="0"/>
              <a:t>škála funkční nezávislosti </a:t>
            </a:r>
            <a:r>
              <a:rPr lang="cs-CZ" dirty="0" smtClean="0"/>
              <a:t>–</a:t>
            </a:r>
          </a:p>
          <a:p>
            <a:pPr>
              <a:buNone/>
            </a:pPr>
            <a:r>
              <a:rPr lang="cs-CZ" dirty="0" smtClean="0"/>
              <a:t> Škály funkční nezávislosti – u jedinců s vícenásobným postižením nebo s těžší formou MP, zaměřeny na:</a:t>
            </a:r>
          </a:p>
          <a:p>
            <a:pPr>
              <a:buNone/>
            </a:pPr>
            <a:r>
              <a:rPr lang="cs-CZ" dirty="0" err="1" smtClean="0"/>
              <a:t>Sebeobsluhu</a:t>
            </a:r>
            <a:endParaRPr lang="cs-CZ" dirty="0" smtClean="0"/>
          </a:p>
          <a:p>
            <a:pPr>
              <a:buNone/>
            </a:pPr>
            <a:r>
              <a:rPr lang="cs-CZ" dirty="0" smtClean="0"/>
              <a:t>Tělesnou čistotu</a:t>
            </a:r>
          </a:p>
          <a:p>
            <a:pPr>
              <a:buNone/>
            </a:pPr>
            <a:r>
              <a:rPr lang="cs-CZ" dirty="0" smtClean="0"/>
              <a:t>Pohyby a přesuny (lokomoce)</a:t>
            </a:r>
          </a:p>
          <a:p>
            <a:pPr>
              <a:buNone/>
            </a:pPr>
            <a:r>
              <a:rPr lang="cs-CZ" dirty="0" smtClean="0"/>
              <a:t>Komunikaci</a:t>
            </a:r>
          </a:p>
          <a:p>
            <a:pPr>
              <a:buNone/>
            </a:pPr>
            <a:r>
              <a:rPr lang="cs-CZ" dirty="0" smtClean="0"/>
              <a:t>Sociální porozumění</a:t>
            </a:r>
          </a:p>
          <a:p>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Diagnostika předškolního věku (školní zralost)</a:t>
            </a:r>
            <a:endParaRPr lang="cs-CZ" dirty="0"/>
          </a:p>
        </p:txBody>
      </p:sp>
      <p:sp>
        <p:nvSpPr>
          <p:cNvPr id="3" name="Zástupný symbol pro obsah 2"/>
          <p:cNvSpPr>
            <a:spLocks noGrp="1"/>
          </p:cNvSpPr>
          <p:nvPr>
            <p:ph sz="quarter" idx="1"/>
          </p:nvPr>
        </p:nvSpPr>
        <p:spPr/>
        <p:txBody>
          <a:bodyPr/>
          <a:lstStyle/>
          <a:p>
            <a:r>
              <a:rPr lang="cs-CZ" dirty="0" smtClean="0"/>
              <a:t>Posuzuje se kognitivní zralost – rozumové schopnosti a IQ, percepční schopnosti, paměť, učení, verbální vyjadřování, pozornost, </a:t>
            </a:r>
            <a:r>
              <a:rPr lang="cs-CZ" dirty="0" err="1" smtClean="0"/>
              <a:t>koncentarce</a:t>
            </a:r>
            <a:r>
              <a:rPr lang="cs-CZ" dirty="0" smtClean="0"/>
              <a:t>, </a:t>
            </a:r>
            <a:r>
              <a:rPr lang="cs-CZ" dirty="0" err="1" smtClean="0"/>
              <a:t>vizuomotorika</a:t>
            </a:r>
            <a:r>
              <a:rPr lang="cs-CZ" dirty="0" smtClean="0"/>
              <a:t>, všeobecné vědomosti, kontrola reality.</a:t>
            </a:r>
          </a:p>
          <a:p>
            <a:r>
              <a:rPr lang="cs-CZ" dirty="0" smtClean="0"/>
              <a:t>Citová zralost – kontrola afektů, úkolová zralost, sebevědomí, motivace.</a:t>
            </a:r>
          </a:p>
          <a:p>
            <a:r>
              <a:rPr lang="cs-CZ" dirty="0" smtClean="0"/>
              <a:t>Sociální zralost – zařazení mezi vrstevníky, separace od matky, podřízení se autoritě, samostatnost a </a:t>
            </a:r>
            <a:r>
              <a:rPr lang="cs-CZ" smtClean="0"/>
              <a:t>sociální návyky</a:t>
            </a:r>
            <a:endParaRPr lang="cs-CZ"/>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Standardy činnosti SPC</a:t>
            </a:r>
            <a:endParaRPr lang="cs-CZ" dirty="0"/>
          </a:p>
        </p:txBody>
      </p:sp>
      <p:sp>
        <p:nvSpPr>
          <p:cNvPr id="3" name="Zástupný symbol pro obsah 2"/>
          <p:cNvSpPr>
            <a:spLocks noGrp="1"/>
          </p:cNvSpPr>
          <p:nvPr>
            <p:ph sz="quarter" idx="1"/>
          </p:nvPr>
        </p:nvSpPr>
        <p:spPr/>
        <p:txBody>
          <a:bodyPr/>
          <a:lstStyle/>
          <a:p>
            <a:r>
              <a:rPr lang="cs-CZ" dirty="0" smtClean="0"/>
              <a:t>Provozní standardy SPC</a:t>
            </a:r>
          </a:p>
          <a:p>
            <a:pPr marL="514350" indent="-514350">
              <a:buAutoNum type="arabicPeriod"/>
            </a:pPr>
            <a:r>
              <a:rPr lang="cs-CZ" dirty="0" smtClean="0"/>
              <a:t>Personální obsazení SPC</a:t>
            </a:r>
          </a:p>
          <a:p>
            <a:pPr marL="514350" indent="-514350">
              <a:buAutoNum type="arabicPeriod"/>
            </a:pPr>
            <a:r>
              <a:rPr lang="cs-CZ" dirty="0" smtClean="0"/>
              <a:t>Prostorový a materiální standard činnosti SPC</a:t>
            </a:r>
          </a:p>
          <a:p>
            <a:pPr marL="514350" indent="-514350">
              <a:buAutoNum type="arabicPeriod"/>
            </a:pPr>
            <a:r>
              <a:rPr lang="cs-CZ" dirty="0" smtClean="0"/>
              <a:t>Počty pracovníků a klientů ve vztahu k financování SPC</a:t>
            </a:r>
          </a:p>
          <a:p>
            <a:pPr marL="514350" indent="-514350">
              <a:buAutoNum type="arabicPeriod"/>
            </a:pPr>
            <a:r>
              <a:rPr lang="cs-CZ" dirty="0" smtClean="0"/>
              <a:t>Řešení stížností na služby poskytované SPC</a:t>
            </a:r>
          </a:p>
          <a:p>
            <a:pPr>
              <a:buNone/>
            </a:pP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Přehled komponent MKF</a:t>
            </a:r>
            <a:endParaRPr lang="cs-CZ" dirty="0"/>
          </a:p>
        </p:txBody>
      </p:sp>
      <p:sp>
        <p:nvSpPr>
          <p:cNvPr id="3" name="Zástupný symbol pro obsah 2"/>
          <p:cNvSpPr>
            <a:spLocks noGrp="1"/>
          </p:cNvSpPr>
          <p:nvPr>
            <p:ph sz="quarter" idx="1"/>
          </p:nvPr>
        </p:nvSpPr>
        <p:spPr/>
        <p:txBody>
          <a:bodyPr/>
          <a:lstStyle/>
          <a:p>
            <a:r>
              <a:rPr lang="cs-CZ" b="1" dirty="0" smtClean="0"/>
              <a:t>Tělesné funkce </a:t>
            </a:r>
            <a:r>
              <a:rPr lang="cs-CZ" dirty="0" smtClean="0"/>
              <a:t>jsou fyziologické funkce tělesných systémů (včetně funkcí psychických)</a:t>
            </a:r>
          </a:p>
          <a:p>
            <a:r>
              <a:rPr lang="cs-CZ" b="1" dirty="0" smtClean="0"/>
              <a:t>Tělesné struktury </a:t>
            </a:r>
            <a:r>
              <a:rPr lang="cs-CZ" dirty="0" smtClean="0"/>
              <a:t>jsou anatomické části těla jako orgány, končetiny a jejich součásti</a:t>
            </a:r>
          </a:p>
          <a:p>
            <a:r>
              <a:rPr lang="cs-CZ" b="1" dirty="0" smtClean="0"/>
              <a:t>Poruchy</a:t>
            </a:r>
            <a:r>
              <a:rPr lang="cs-CZ" dirty="0" smtClean="0"/>
              <a:t> jsou problémy tělesných funkcí nebo struktur, jako je význačná (signifikantní) odchylka nebo ztráta</a:t>
            </a:r>
          </a:p>
          <a:p>
            <a:r>
              <a:rPr lang="cs-CZ" b="1" dirty="0" smtClean="0"/>
              <a:t>Aktivita</a:t>
            </a:r>
            <a:r>
              <a:rPr lang="cs-CZ" dirty="0" smtClean="0"/>
              <a:t> je provádění úkolu (úkonu) nebo činu člověkem</a:t>
            </a:r>
          </a:p>
          <a:p>
            <a:r>
              <a:rPr lang="cs-CZ" b="1" dirty="0" smtClean="0"/>
              <a:t>Participace</a:t>
            </a:r>
            <a:r>
              <a:rPr lang="cs-CZ" dirty="0" smtClean="0"/>
              <a:t> je zapojení do životní situace</a:t>
            </a:r>
          </a:p>
          <a:p>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úprava činnosti SPC</a:t>
            </a:r>
            <a:endParaRPr lang="cs-CZ" dirty="0"/>
          </a:p>
        </p:txBody>
      </p:sp>
      <p:sp>
        <p:nvSpPr>
          <p:cNvPr id="3" name="Zástupný symbol pro obsah 2"/>
          <p:cNvSpPr>
            <a:spLocks noGrp="1"/>
          </p:cNvSpPr>
          <p:nvPr>
            <p:ph sz="quarter" idx="1"/>
          </p:nvPr>
        </p:nvSpPr>
        <p:spPr/>
        <p:txBody>
          <a:bodyPr>
            <a:normAutofit fontScale="92500"/>
          </a:bodyPr>
          <a:lstStyle/>
          <a:p>
            <a:r>
              <a:rPr lang="cs-CZ" dirty="0" smtClean="0"/>
              <a:t>1. Význam právní regulace procesu poradenství a diagnostiky</a:t>
            </a:r>
            <a:endParaRPr lang="cs-CZ" dirty="0" smtClean="0"/>
          </a:p>
          <a:p>
            <a:r>
              <a:rPr lang="cs-CZ" dirty="0" smtClean="0"/>
              <a:t>2. Vybrané instituty právních odvětví a činnosti poradenských pracovníků SPC</a:t>
            </a:r>
          </a:p>
          <a:p>
            <a:r>
              <a:rPr lang="cs-CZ" dirty="0" smtClean="0"/>
              <a:t>3. Oznamovací povinnost poradenských pracovníků</a:t>
            </a:r>
          </a:p>
          <a:p>
            <a:r>
              <a:rPr lang="cs-CZ" dirty="0" smtClean="0"/>
              <a:t>4. Právní úprava existence a činnosti školských poradenských zařízení</a:t>
            </a:r>
          </a:p>
          <a:p>
            <a:r>
              <a:rPr lang="cs-CZ" dirty="0" smtClean="0"/>
              <a:t>5. Přehled právních situací, v nichž je požadováno stanovisko SPC</a:t>
            </a:r>
          </a:p>
          <a:p>
            <a:r>
              <a:rPr lang="cs-CZ" dirty="0" smtClean="0"/>
              <a:t>6. Procedurální podmínky poskytování poradenských služeb</a:t>
            </a:r>
          </a:p>
          <a:p>
            <a:endParaRPr lang="cs-CZ"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Průběh poskytovaných služeb, činnosti jednotlivých pracovníků</a:t>
            </a:r>
            <a:endParaRPr lang="cs-CZ" dirty="0"/>
          </a:p>
        </p:txBody>
      </p:sp>
      <p:sp>
        <p:nvSpPr>
          <p:cNvPr id="3" name="Zástupný symbol pro obsah 2"/>
          <p:cNvSpPr>
            <a:spLocks noGrp="1"/>
          </p:cNvSpPr>
          <p:nvPr>
            <p:ph sz="quarter" idx="1"/>
          </p:nvPr>
        </p:nvSpPr>
        <p:spPr/>
        <p:txBody>
          <a:bodyPr/>
          <a:lstStyle/>
          <a:p>
            <a:pPr>
              <a:buNone/>
            </a:pPr>
            <a:r>
              <a:rPr lang="cs-CZ" dirty="0" smtClean="0"/>
              <a:t>Obsah poradenských služeb</a:t>
            </a:r>
          </a:p>
          <a:p>
            <a:r>
              <a:rPr lang="cs-CZ" dirty="0" smtClean="0"/>
              <a:t>Ambulantní formy péče – jednorázová, opakovaná, pravidelná</a:t>
            </a:r>
          </a:p>
          <a:p>
            <a:r>
              <a:rPr lang="cs-CZ" dirty="0" smtClean="0"/>
              <a:t>Terénní formy péče – výjezdy do škol, výjezdy do rodin, výjezdy do školských a jiných než školských zařízení, v nichž je klient umístěn</a:t>
            </a:r>
          </a:p>
          <a:p>
            <a:pPr>
              <a:buNone/>
            </a:pPr>
            <a:r>
              <a:rPr lang="cs-CZ" dirty="0" smtClean="0"/>
              <a:t>Činnosti pracovníků SPC – speciální pedagog, psycholog, sociální pracovnice</a:t>
            </a:r>
          </a:p>
          <a:p>
            <a:pPr>
              <a:buNone/>
            </a:pPr>
            <a:r>
              <a:rPr lang="cs-CZ" dirty="0" smtClean="0"/>
              <a:t>Žádost o službu SPC</a:t>
            </a:r>
          </a:p>
          <a:p>
            <a:pPr>
              <a:buNone/>
            </a:pPr>
            <a:r>
              <a:rPr lang="cs-CZ" dirty="0" smtClean="0"/>
              <a:t>Informovaný souhlas</a:t>
            </a:r>
          </a:p>
          <a:p>
            <a:endParaRPr lang="cs-CZ"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Průběh poskytovaných služeb, činnosti jednotlivých pracovníků</a:t>
            </a:r>
            <a:endParaRPr lang="cs-CZ" dirty="0"/>
          </a:p>
        </p:txBody>
      </p:sp>
      <p:sp>
        <p:nvSpPr>
          <p:cNvPr id="3" name="Zástupný symbol pro obsah 2"/>
          <p:cNvSpPr>
            <a:spLocks noGrp="1"/>
          </p:cNvSpPr>
          <p:nvPr>
            <p:ph sz="quarter" idx="1"/>
          </p:nvPr>
        </p:nvSpPr>
        <p:spPr/>
        <p:txBody>
          <a:bodyPr/>
          <a:lstStyle/>
          <a:p>
            <a:r>
              <a:rPr lang="cs-CZ" dirty="0" smtClean="0"/>
              <a:t>Práce se žákem a jeho zákonným </a:t>
            </a:r>
            <a:r>
              <a:rPr lang="cs-CZ" dirty="0" smtClean="0"/>
              <a:t>zástupcem - přímá a nepřímá</a:t>
            </a:r>
          </a:p>
          <a:p>
            <a:r>
              <a:rPr lang="cs-CZ" dirty="0" smtClean="0"/>
              <a:t>Zpráva z vyšetření</a:t>
            </a:r>
          </a:p>
          <a:p>
            <a:r>
              <a:rPr lang="cs-CZ" dirty="0" smtClean="0"/>
              <a:t>Doporučení vyrovnávacích a podpůrných opatření</a:t>
            </a:r>
          </a:p>
          <a:p>
            <a:r>
              <a:rPr lang="cs-CZ" dirty="0" smtClean="0"/>
              <a:t>Frekvence diagnostiky a </a:t>
            </a:r>
            <a:r>
              <a:rPr lang="cs-CZ" dirty="0" err="1" smtClean="0"/>
              <a:t>rediagnostiky</a:t>
            </a:r>
            <a:r>
              <a:rPr lang="cs-CZ" dirty="0" smtClean="0"/>
              <a:t> </a:t>
            </a:r>
          </a:p>
          <a:p>
            <a:r>
              <a:rPr lang="cs-CZ" dirty="0" smtClean="0"/>
              <a:t>Edukace a reedukace v SPC</a:t>
            </a:r>
          </a:p>
          <a:p>
            <a:r>
              <a:rPr lang="cs-CZ" dirty="0" smtClean="0"/>
              <a:t>Administrativa vedená v SPC v souvislosti s klientem</a:t>
            </a:r>
            <a:endParaRPr lang="cs-CZ"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Ochrana osobních údajů – práce s důvěrnými </a:t>
            </a:r>
            <a:r>
              <a:rPr lang="cs-CZ" smtClean="0"/>
              <a:t>osobními údaji</a:t>
            </a:r>
            <a:endParaRPr lang="cs-CZ"/>
          </a:p>
        </p:txBody>
      </p:sp>
      <p:sp>
        <p:nvSpPr>
          <p:cNvPr id="3" name="Zástupný symbol pro obsah 2"/>
          <p:cNvSpPr>
            <a:spLocks noGrp="1"/>
          </p:cNvSpPr>
          <p:nvPr>
            <p:ph sz="quarter" idx="1"/>
          </p:nvPr>
        </p:nvSpPr>
        <p:spPr/>
        <p:txBody>
          <a:bodyPr/>
          <a:lstStyle/>
          <a:p>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Přehled komponent MKF</a:t>
            </a:r>
            <a:endParaRPr lang="cs-CZ" dirty="0"/>
          </a:p>
        </p:txBody>
      </p:sp>
      <p:sp>
        <p:nvSpPr>
          <p:cNvPr id="3" name="Zástupný symbol pro obsah 2"/>
          <p:cNvSpPr>
            <a:spLocks noGrp="1"/>
          </p:cNvSpPr>
          <p:nvPr>
            <p:ph sz="quarter" idx="1"/>
          </p:nvPr>
        </p:nvSpPr>
        <p:spPr/>
        <p:txBody>
          <a:bodyPr/>
          <a:lstStyle/>
          <a:p>
            <a:r>
              <a:rPr lang="cs-CZ" b="1" dirty="0" smtClean="0"/>
              <a:t>Aktivita a její limity</a:t>
            </a:r>
            <a:r>
              <a:rPr lang="cs-CZ" dirty="0" smtClean="0"/>
              <a:t> jsou obtíže, které člověk může mít při provádění aktivit</a:t>
            </a:r>
          </a:p>
          <a:p>
            <a:r>
              <a:rPr lang="cs-CZ" b="1" dirty="0" smtClean="0"/>
              <a:t>Participace a její om</a:t>
            </a:r>
            <a:r>
              <a:rPr lang="cs-CZ" dirty="0" smtClean="0"/>
              <a:t>ezení jsou problémy, které člověk může prožívat při zapojení do životních situací</a:t>
            </a:r>
          </a:p>
          <a:p>
            <a:r>
              <a:rPr lang="cs-CZ" b="1" dirty="0" smtClean="0"/>
              <a:t>Faktory prostředí </a:t>
            </a:r>
            <a:r>
              <a:rPr lang="cs-CZ" dirty="0" smtClean="0"/>
              <a:t>vytvářejí fyzické a </a:t>
            </a:r>
            <a:r>
              <a:rPr lang="cs-CZ" dirty="0" err="1" smtClean="0"/>
              <a:t>sociáloní</a:t>
            </a:r>
            <a:r>
              <a:rPr lang="cs-CZ" dirty="0" smtClean="0"/>
              <a:t> faktory a postoje lidí, kde lidé žijí a uskutečňují své životy</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Provázání s procesem diagnostiky žáků se SVP</a:t>
            </a:r>
            <a:endParaRPr lang="cs-CZ" dirty="0"/>
          </a:p>
        </p:txBody>
      </p:sp>
      <p:sp>
        <p:nvSpPr>
          <p:cNvPr id="3" name="Zástupný symbol pro obsah 2"/>
          <p:cNvSpPr>
            <a:spLocks noGrp="1"/>
          </p:cNvSpPr>
          <p:nvPr>
            <p:ph sz="quarter" idx="1"/>
          </p:nvPr>
        </p:nvSpPr>
        <p:spPr/>
        <p:txBody>
          <a:bodyPr/>
          <a:lstStyle/>
          <a:p>
            <a:r>
              <a:rPr lang="cs-CZ" dirty="0" smtClean="0"/>
              <a:t>Vznik – Katalog posuzování míry speciálních vzdělávacích potřeb</a:t>
            </a:r>
          </a:p>
          <a:p>
            <a:r>
              <a:rPr lang="cs-CZ" dirty="0" smtClean="0"/>
              <a:t>Část I. </a:t>
            </a:r>
            <a:r>
              <a:rPr lang="cs-CZ" dirty="0" err="1" smtClean="0"/>
              <a:t>Hmotněprávní</a:t>
            </a:r>
            <a:r>
              <a:rPr lang="cs-CZ" dirty="0" smtClean="0"/>
              <a:t> a procedurální standardy, dokumentace a vybrané vzory v činnosti SPC</a:t>
            </a:r>
          </a:p>
          <a:p>
            <a:r>
              <a:rPr lang="cs-CZ" dirty="0" smtClean="0"/>
              <a:t>Část II. Diagnostické domény pro žáky s mentálním postižením</a:t>
            </a:r>
          </a:p>
          <a:p>
            <a:r>
              <a:rPr lang="cs-CZ" dirty="0" smtClean="0"/>
              <a:t>Závěry odborných vyšetření jednotlivých oblastí (domén) budou převedeny do kruhového grafu a procentuálního vyjádření funkčního omezení způsobilosti dítěte, žáka ve vztahu ke vzdělávání.</a:t>
            </a:r>
          </a:p>
          <a:p>
            <a:pPr>
              <a:buNone/>
            </a:pP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smtClean="0"/>
              <a:t>Procentuální vyjádření funkčního omezení způsobilosti žáka ve vztahu ke vzdělávání</a:t>
            </a:r>
            <a:endParaRPr lang="cs-CZ" sz="3200" dirty="0"/>
          </a:p>
        </p:txBody>
      </p:sp>
      <p:sp>
        <p:nvSpPr>
          <p:cNvPr id="3" name="Zástupný symbol pro obsah 2"/>
          <p:cNvSpPr>
            <a:spLocks noGrp="1"/>
          </p:cNvSpPr>
          <p:nvPr>
            <p:ph sz="quarter" idx="1"/>
          </p:nvPr>
        </p:nvSpPr>
        <p:spPr/>
        <p:txBody>
          <a:bodyPr/>
          <a:lstStyle/>
          <a:p>
            <a:r>
              <a:rPr lang="cs-CZ" dirty="0" smtClean="0"/>
              <a:t>Čtyři stupně pedagogické a </a:t>
            </a:r>
            <a:r>
              <a:rPr lang="cs-CZ" dirty="0" err="1" smtClean="0"/>
              <a:t>speciálněpedagogické</a:t>
            </a:r>
            <a:r>
              <a:rPr lang="cs-CZ" dirty="0" smtClean="0"/>
              <a:t> podpory:</a:t>
            </a:r>
          </a:p>
          <a:p>
            <a:r>
              <a:rPr lang="cs-CZ" dirty="0" smtClean="0"/>
              <a:t>I. stupeň (1-25% funkčního omezení – nízká míra podpory)</a:t>
            </a:r>
          </a:p>
          <a:p>
            <a:r>
              <a:rPr lang="cs-CZ" dirty="0" smtClean="0"/>
              <a:t>II. stupeň (26-50% funkčního omezení – vyšší míra podpory)</a:t>
            </a:r>
          </a:p>
          <a:p>
            <a:r>
              <a:rPr lang="cs-CZ" dirty="0" smtClean="0"/>
              <a:t>III. stupeň  (51-75% funkčního omezení – vysoká míra podpory)</a:t>
            </a:r>
          </a:p>
          <a:p>
            <a:r>
              <a:rPr lang="cs-CZ" dirty="0" smtClean="0"/>
              <a:t>IV. stupeň (76-100% funkčního omezení – nejvyšší – mimořádná- míra podpory) </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Používaný systém </a:t>
            </a:r>
            <a:endParaRPr lang="cs-CZ" dirty="0"/>
          </a:p>
        </p:txBody>
      </p:sp>
      <p:sp>
        <p:nvSpPr>
          <p:cNvPr id="3" name="Zástupný symbol pro obsah 2"/>
          <p:cNvSpPr>
            <a:spLocks noGrp="1"/>
          </p:cNvSpPr>
          <p:nvPr>
            <p:ph sz="quarter" idx="1"/>
          </p:nvPr>
        </p:nvSpPr>
        <p:spPr/>
        <p:txBody>
          <a:bodyPr/>
          <a:lstStyle/>
          <a:p>
            <a:r>
              <a:rPr lang="cs-CZ" dirty="0" smtClean="0"/>
              <a:t>Členění speciálních vzdělávacích potřeb vymezuje § 16 školského zákona</a:t>
            </a:r>
          </a:p>
          <a:p>
            <a:pPr>
              <a:buNone/>
            </a:pPr>
            <a:r>
              <a:rPr lang="cs-CZ" dirty="0" smtClean="0"/>
              <a:t>- Zdravotní postižení, zdravotní znevýhodnění, sociální znevýhodnění – v současné době se jeví tato klasifikace překonaná a neodpovídá potřebám </a:t>
            </a:r>
            <a:r>
              <a:rPr lang="cs-CZ" dirty="0" err="1" smtClean="0"/>
              <a:t>speciálněpedagogické</a:t>
            </a:r>
            <a:r>
              <a:rPr lang="cs-CZ" dirty="0" smtClean="0"/>
              <a:t> diagnostiky ve vztahu podpory jednotlivých žáků v edukačním procesu (na běžné škole, ve speciální škole)</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Speciálněpedagogická</a:t>
            </a:r>
            <a:r>
              <a:rPr lang="cs-CZ" dirty="0" smtClean="0"/>
              <a:t> a psychologická diagnostika v SPC</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t>Základní odborná aktivita SPC</a:t>
            </a:r>
          </a:p>
          <a:p>
            <a:r>
              <a:rPr lang="cs-CZ" dirty="0" err="1" smtClean="0"/>
              <a:t>Speciálněpedagogická</a:t>
            </a:r>
            <a:r>
              <a:rPr lang="cs-CZ" dirty="0" smtClean="0"/>
              <a:t> diagnostika slouží k posouzení individuálních zvláštností dítěte, jeho speciálních vzdělávacích potřeb. Na základě výsledků diagnostiky je zpracován IVP, navrhovány postupy při edukaci a reedukaci.</a:t>
            </a:r>
          </a:p>
          <a:p>
            <a:r>
              <a:rPr lang="cs-CZ" dirty="0" smtClean="0"/>
              <a:t>Psychologické vyšetření v SPC je realizováno za účelem posouzení mentální úrovně dítěte, tedy úrovně a struktury rozumových schopností, posouzení osobnosti dítěte a u starších dětí je možno posuzovat styly a strategie učení.</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Speciálněpedagogická</a:t>
            </a:r>
            <a:r>
              <a:rPr lang="cs-CZ" dirty="0" smtClean="0"/>
              <a:t> a psychologická diagnostika v SPC</a:t>
            </a:r>
            <a:endParaRPr lang="cs-CZ" dirty="0"/>
          </a:p>
        </p:txBody>
      </p:sp>
      <p:sp>
        <p:nvSpPr>
          <p:cNvPr id="3" name="Zástupný symbol pro obsah 2"/>
          <p:cNvSpPr>
            <a:spLocks noGrp="1"/>
          </p:cNvSpPr>
          <p:nvPr>
            <p:ph sz="quarter" idx="1"/>
          </p:nvPr>
        </p:nvSpPr>
        <p:spPr/>
        <p:txBody>
          <a:bodyPr>
            <a:normAutofit fontScale="92500"/>
          </a:bodyPr>
          <a:lstStyle/>
          <a:p>
            <a:r>
              <a:rPr lang="cs-CZ" dirty="0" smtClean="0"/>
              <a:t>Výsledkem procesu diagnostiky je stanovení diagnózy.</a:t>
            </a:r>
          </a:p>
          <a:p>
            <a:r>
              <a:rPr lang="cs-CZ" dirty="0" smtClean="0"/>
              <a:t>Ve speciální pedagogice to může být posouzení určité funkce v daném období života.</a:t>
            </a:r>
          </a:p>
          <a:p>
            <a:r>
              <a:rPr lang="cs-CZ" dirty="0" smtClean="0"/>
              <a:t>Předpokladem správné diagnózy je aplikace </a:t>
            </a:r>
            <a:r>
              <a:rPr lang="cs-CZ" dirty="0" err="1" smtClean="0"/>
              <a:t>speciálněpedagogických</a:t>
            </a:r>
            <a:r>
              <a:rPr lang="cs-CZ" dirty="0" smtClean="0"/>
              <a:t> a psychologických metod, které jsou validní (platné) a </a:t>
            </a:r>
            <a:r>
              <a:rPr lang="cs-CZ" dirty="0" err="1" smtClean="0"/>
              <a:t>reliabilní</a:t>
            </a:r>
            <a:r>
              <a:rPr lang="cs-CZ" dirty="0" smtClean="0"/>
              <a:t> (spolehlivé).</a:t>
            </a:r>
          </a:p>
          <a:p>
            <a:r>
              <a:rPr lang="cs-CZ" dirty="0" smtClean="0"/>
              <a:t>Diagnostická metoda je postup, prostřednictvím kterého se získávají poznatky o vyšetřované osobě, na základě kterých můžeme zformulovat </a:t>
            </a:r>
            <a:r>
              <a:rPr lang="cs-CZ" dirty="0" err="1" smtClean="0"/>
              <a:t>disgnózu</a:t>
            </a:r>
            <a:r>
              <a:rPr lang="cs-CZ" dirty="0" smtClean="0"/>
              <a:t>.</a:t>
            </a:r>
            <a:endParaRPr lang="cs-CZ"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mění">
  <a:themeElements>
    <a:clrScheme name="Jmění">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Jmění">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Jmění">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447</TotalTime>
  <Words>1940</Words>
  <Application>Microsoft Office PowerPoint</Application>
  <PresentationFormat>Předvádění na obrazovce (4:3)</PresentationFormat>
  <Paragraphs>169</Paragraphs>
  <Slides>33</Slides>
  <Notes>0</Notes>
  <HiddenSlides>0</HiddenSlides>
  <MMClips>0</MMClips>
  <ScaleCrop>false</ScaleCrop>
  <HeadingPairs>
    <vt:vector size="4" baseType="variant">
      <vt:variant>
        <vt:lpstr>Motiv</vt:lpstr>
      </vt:variant>
      <vt:variant>
        <vt:i4>1</vt:i4>
      </vt:variant>
      <vt:variant>
        <vt:lpstr>Nadpisy snímků</vt:lpstr>
      </vt:variant>
      <vt:variant>
        <vt:i4>33</vt:i4>
      </vt:variant>
    </vt:vector>
  </HeadingPairs>
  <TitlesOfParts>
    <vt:vector size="34" baseType="lpstr">
      <vt:lpstr>Jmění</vt:lpstr>
      <vt:lpstr>Katalog posuzování míry speciálních vzdělávacích potřeb Část I.</vt:lpstr>
      <vt:lpstr>MKN a MKF</vt:lpstr>
      <vt:lpstr>Přehled komponent MKF</vt:lpstr>
      <vt:lpstr>Přehled komponent MKF</vt:lpstr>
      <vt:lpstr>Provázání s procesem diagnostiky žáků se SVP</vt:lpstr>
      <vt:lpstr>Procentuální vyjádření funkčního omezení způsobilosti žáka ve vztahu ke vzdělávání</vt:lpstr>
      <vt:lpstr>Používaný systém </vt:lpstr>
      <vt:lpstr>Speciálněpedagogická a psychologická diagnostika v SPC</vt:lpstr>
      <vt:lpstr>Speciálněpedagogická a psychologická diagnostika v SPC</vt:lpstr>
      <vt:lpstr>Dělení diagnostických metod</vt:lpstr>
      <vt:lpstr>Diagnostický postup a vyšetření v SPC</vt:lpstr>
      <vt:lpstr>Další typy zakázek v SPC</vt:lpstr>
      <vt:lpstr>Další typy zakázek v SPC</vt:lpstr>
      <vt:lpstr>Diagnostické metody</vt:lpstr>
      <vt:lpstr>Diagnostické metody</vt:lpstr>
      <vt:lpstr>Testové materiály pro speciálního pedagoga</vt:lpstr>
      <vt:lpstr>Testové materiály pro speciálního pedagoga</vt:lpstr>
      <vt:lpstr>Testové materiály pro speciálního pedagoga</vt:lpstr>
      <vt:lpstr>Testové materiály pro speciálního pedagoga</vt:lpstr>
      <vt:lpstr>Testové materiály pro speciálního pedagoga</vt:lpstr>
      <vt:lpstr>Reverzní test</vt:lpstr>
      <vt:lpstr>ANO - jsou stejné. Oba obrazce v podnětu jsou opravdu stejné, totožné.</vt:lpstr>
      <vt:lpstr>NE - liší se. V tomto podnětu jsou domečky různé. Jejich komíny jsou orientovány opačně, jsou reverzní.</vt:lpstr>
      <vt:lpstr>Testové materiály pro speciálního pedagoga</vt:lpstr>
      <vt:lpstr>Testové materiály pro speciálního pedagoga</vt:lpstr>
      <vt:lpstr>Testové materiály pro speciálního pedagoga</vt:lpstr>
      <vt:lpstr>Testové materiály pro speciálního pedagoga</vt:lpstr>
      <vt:lpstr>Diagnostika předškolního věku (školní zralost)</vt:lpstr>
      <vt:lpstr>Standardy činnosti SPC</vt:lpstr>
      <vt:lpstr>Právní úprava činnosti SPC</vt:lpstr>
      <vt:lpstr>Průběh poskytovaných služeb, činnosti jednotlivých pracovníků</vt:lpstr>
      <vt:lpstr>Průběh poskytovaných služeb, činnosti jednotlivých pracovníků</vt:lpstr>
      <vt:lpstr>Ochrana osobních údajů – práce s důvěrnými osobními údaji</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Katalog posuzování míry speciálních vzdělávacích potřeb</dc:title>
  <dc:creator>Pipekovi</dc:creator>
  <cp:lastModifiedBy>Pipekovi</cp:lastModifiedBy>
  <cp:revision>45</cp:revision>
  <dcterms:created xsi:type="dcterms:W3CDTF">2013-11-21T07:56:34Z</dcterms:created>
  <dcterms:modified xsi:type="dcterms:W3CDTF">2013-11-21T20:54:22Z</dcterms:modified>
</cp:coreProperties>
</file>