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9" r:id="rId4"/>
    <p:sldId id="266" r:id="rId5"/>
    <p:sldId id="260" r:id="rId6"/>
    <p:sldId id="261" r:id="rId7"/>
    <p:sldId id="262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63" r:id="rId23"/>
    <p:sldId id="265" r:id="rId24"/>
    <p:sldId id="257" r:id="rId25"/>
    <p:sldId id="281" r:id="rId26"/>
    <p:sldId id="282" r:id="rId27"/>
    <p:sldId id="283" r:id="rId28"/>
    <p:sldId id="284" r:id="rId29"/>
    <p:sldId id="285" r:id="rId30"/>
    <p:sldId id="286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3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30ED85-D9EF-455C-BC6E-90B9AC504991}" type="datetimeFigureOut">
              <a:rPr lang="cs-CZ" smtClean="0"/>
              <a:pPr/>
              <a:t>13.12.2012</a:t>
            </a:fld>
            <a:endParaRPr lang="cs-CZ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77817C-0940-498D-B555-AC737FEDF1D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857224" y="4000504"/>
            <a:ext cx="7772400" cy="903534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marR="9144" algn="l">
              <a:defRPr sz="3600" b="1" cap="none" spc="0" baseline="0">
                <a:ln/>
                <a:solidFill>
                  <a:schemeClr val="tx2">
                    <a:lumMod val="75000"/>
                  </a:schemeClr>
                </a:solidFill>
                <a:effectLst/>
              </a:defRPr>
            </a:lvl1pPr>
            <a:extLst/>
          </a:lstStyle>
          <a:p>
            <a:r>
              <a:rPr lang="cs-CZ" altLang="ja-JP" smtClean="0"/>
              <a:t>Kliknutím lze upravit styl.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857224" y="5143512"/>
            <a:ext cx="7772400" cy="651504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altLang="ja-JP" smtClean="0"/>
              <a:t>Kliknutím lze upravit styl předlohy.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8429652" y="3357562"/>
            <a:ext cx="214314" cy="214314"/>
          </a:xfrm>
          <a:prstGeom prst="rect">
            <a:avLst/>
          </a:prstGeom>
          <a:solidFill>
            <a:schemeClr val="bg2">
              <a:lumMod val="60000"/>
              <a:lumOff val="40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Rectangle 17"/>
          <p:cNvSpPr/>
          <p:nvPr/>
        </p:nvSpPr>
        <p:spPr>
          <a:xfrm>
            <a:off x="7286644" y="2786058"/>
            <a:ext cx="214314" cy="21431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Rectangle 18"/>
          <p:cNvSpPr/>
          <p:nvPr/>
        </p:nvSpPr>
        <p:spPr>
          <a:xfrm>
            <a:off x="7286644" y="3357562"/>
            <a:ext cx="214314" cy="214314"/>
          </a:xfrm>
          <a:prstGeom prst="rect">
            <a:avLst/>
          </a:prstGeom>
          <a:solidFill>
            <a:schemeClr val="bg2">
              <a:lumMod val="60000"/>
              <a:lumOff val="40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Rectangle 19"/>
          <p:cNvSpPr/>
          <p:nvPr/>
        </p:nvSpPr>
        <p:spPr>
          <a:xfrm>
            <a:off x="7572396" y="2786058"/>
            <a:ext cx="214314" cy="21431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Rectangle 20"/>
          <p:cNvSpPr/>
          <p:nvPr/>
        </p:nvSpPr>
        <p:spPr>
          <a:xfrm>
            <a:off x="7572396" y="3357562"/>
            <a:ext cx="214314" cy="214314"/>
          </a:xfrm>
          <a:prstGeom prst="rect">
            <a:avLst/>
          </a:prstGeom>
          <a:solidFill>
            <a:schemeClr val="bg2">
              <a:lumMod val="60000"/>
              <a:lumOff val="40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Rectangle 21"/>
          <p:cNvSpPr/>
          <p:nvPr/>
        </p:nvSpPr>
        <p:spPr>
          <a:xfrm>
            <a:off x="7858148" y="2786058"/>
            <a:ext cx="214314" cy="21431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Rectangle 22"/>
          <p:cNvSpPr/>
          <p:nvPr/>
        </p:nvSpPr>
        <p:spPr>
          <a:xfrm>
            <a:off x="7858148" y="3357562"/>
            <a:ext cx="214314" cy="214314"/>
          </a:xfrm>
          <a:prstGeom prst="rect">
            <a:avLst/>
          </a:prstGeom>
          <a:solidFill>
            <a:schemeClr val="bg2">
              <a:lumMod val="60000"/>
              <a:lumOff val="40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Rectangle 23"/>
          <p:cNvSpPr/>
          <p:nvPr/>
        </p:nvSpPr>
        <p:spPr>
          <a:xfrm>
            <a:off x="8429652" y="2786058"/>
            <a:ext cx="214314" cy="21431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Rectangle 24"/>
          <p:cNvSpPr/>
          <p:nvPr/>
        </p:nvSpPr>
        <p:spPr>
          <a:xfrm>
            <a:off x="8143900" y="3357562"/>
            <a:ext cx="214314" cy="214314"/>
          </a:xfrm>
          <a:prstGeom prst="rect">
            <a:avLst/>
          </a:prstGeom>
          <a:solidFill>
            <a:schemeClr val="bg2">
              <a:lumMod val="60000"/>
              <a:lumOff val="40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Rectangle 25"/>
          <p:cNvSpPr/>
          <p:nvPr/>
        </p:nvSpPr>
        <p:spPr>
          <a:xfrm>
            <a:off x="8143900" y="2786058"/>
            <a:ext cx="214314" cy="21431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Rectangle 26"/>
          <p:cNvSpPr/>
          <p:nvPr/>
        </p:nvSpPr>
        <p:spPr>
          <a:xfrm>
            <a:off x="7572396" y="3071810"/>
            <a:ext cx="214314" cy="214314"/>
          </a:xfrm>
          <a:prstGeom prst="rect">
            <a:avLst/>
          </a:prstGeom>
          <a:solidFill>
            <a:schemeClr val="bg2">
              <a:lumMod val="75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Rectangle 29"/>
          <p:cNvSpPr/>
          <p:nvPr/>
        </p:nvSpPr>
        <p:spPr>
          <a:xfrm>
            <a:off x="7858148" y="3071810"/>
            <a:ext cx="214314" cy="214314"/>
          </a:xfrm>
          <a:prstGeom prst="rect">
            <a:avLst/>
          </a:prstGeom>
          <a:solidFill>
            <a:schemeClr val="bg2">
              <a:lumMod val="75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Rectangle 30"/>
          <p:cNvSpPr/>
          <p:nvPr/>
        </p:nvSpPr>
        <p:spPr>
          <a:xfrm>
            <a:off x="8429652" y="3071810"/>
            <a:ext cx="214314" cy="214314"/>
          </a:xfrm>
          <a:prstGeom prst="rect">
            <a:avLst/>
          </a:prstGeom>
          <a:solidFill>
            <a:schemeClr val="bg2">
              <a:lumMod val="75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Rectangle 32"/>
          <p:cNvSpPr/>
          <p:nvPr/>
        </p:nvSpPr>
        <p:spPr>
          <a:xfrm>
            <a:off x="8143900" y="3071810"/>
            <a:ext cx="214314" cy="214314"/>
          </a:xfrm>
          <a:prstGeom prst="rect">
            <a:avLst/>
          </a:prstGeom>
          <a:solidFill>
            <a:schemeClr val="bg2">
              <a:lumMod val="75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Rectangle 36"/>
          <p:cNvSpPr/>
          <p:nvPr/>
        </p:nvSpPr>
        <p:spPr>
          <a:xfrm>
            <a:off x="7286644" y="3071810"/>
            <a:ext cx="214314" cy="214314"/>
          </a:xfrm>
          <a:prstGeom prst="rect">
            <a:avLst/>
          </a:prstGeom>
          <a:solidFill>
            <a:schemeClr val="bg2">
              <a:lumMod val="75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altLang="ja-JP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cs-CZ" altLang="ja-JP" smtClean="0"/>
              <a:t>Kliknutím lze upravit styly předlohy textu.</a:t>
            </a:r>
          </a:p>
          <a:p>
            <a:pPr lvl="1"/>
            <a:r>
              <a:rPr lang="cs-CZ" altLang="ja-JP" smtClean="0"/>
              <a:t>Druhá úroveň</a:t>
            </a:r>
          </a:p>
          <a:p>
            <a:pPr lvl="2"/>
            <a:r>
              <a:rPr lang="cs-CZ" altLang="ja-JP" smtClean="0"/>
              <a:t>Třetí úroveň</a:t>
            </a:r>
          </a:p>
          <a:p>
            <a:pPr lvl="3"/>
            <a:r>
              <a:rPr lang="cs-CZ" altLang="ja-JP" smtClean="0"/>
              <a:t>Čtvrtá úroveň</a:t>
            </a:r>
          </a:p>
          <a:p>
            <a:pPr lvl="4"/>
            <a:r>
              <a:rPr lang="cs-CZ" altLang="ja-JP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30ED85-D9EF-455C-BC6E-90B9AC504991}" type="datetimeFigureOut">
              <a:rPr lang="cs-CZ" smtClean="0"/>
              <a:pPr/>
              <a:t>13.12.2012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77817C-0940-498D-B555-AC737FEDF1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cs-CZ" altLang="ja-JP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cs-CZ" altLang="ja-JP" smtClean="0"/>
              <a:t>Kliknutím lze upravit styly předlohy textu.</a:t>
            </a:r>
          </a:p>
          <a:p>
            <a:pPr lvl="1"/>
            <a:r>
              <a:rPr lang="cs-CZ" altLang="ja-JP" smtClean="0"/>
              <a:t>Druhá úroveň</a:t>
            </a:r>
          </a:p>
          <a:p>
            <a:pPr lvl="2"/>
            <a:r>
              <a:rPr lang="cs-CZ" altLang="ja-JP" smtClean="0"/>
              <a:t>Třetí úroveň</a:t>
            </a:r>
          </a:p>
          <a:p>
            <a:pPr lvl="3"/>
            <a:r>
              <a:rPr lang="cs-CZ" altLang="ja-JP" smtClean="0"/>
              <a:t>Čtvrtá úroveň</a:t>
            </a:r>
          </a:p>
          <a:p>
            <a:pPr lvl="4"/>
            <a:r>
              <a:rPr lang="cs-CZ" altLang="ja-JP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30ED85-D9EF-455C-BC6E-90B9AC504991}" type="datetimeFigureOut">
              <a:rPr lang="cs-CZ" smtClean="0"/>
              <a:pPr/>
              <a:t>13.12.2012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77817C-0940-498D-B555-AC737FEDF1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altLang="ja-JP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altLang="ja-JP" smtClean="0"/>
              <a:t>Kliknutím lze upravit styly předlohy textu.</a:t>
            </a:r>
          </a:p>
          <a:p>
            <a:pPr lvl="1"/>
            <a:r>
              <a:rPr lang="cs-CZ" altLang="ja-JP" smtClean="0"/>
              <a:t>Druhá úroveň</a:t>
            </a:r>
          </a:p>
          <a:p>
            <a:pPr lvl="2"/>
            <a:r>
              <a:rPr lang="cs-CZ" altLang="ja-JP" smtClean="0"/>
              <a:t>Třetí úroveň</a:t>
            </a:r>
          </a:p>
          <a:p>
            <a:pPr lvl="3"/>
            <a:r>
              <a:rPr lang="cs-CZ" altLang="ja-JP" smtClean="0"/>
              <a:t>Čtvrtá úroveň</a:t>
            </a:r>
          </a:p>
          <a:p>
            <a:pPr lvl="4"/>
            <a:r>
              <a:rPr lang="cs-CZ" altLang="ja-JP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30ED85-D9EF-455C-BC6E-90B9AC504991}" type="datetimeFigureOut">
              <a:rPr lang="cs-CZ" smtClean="0"/>
              <a:pPr/>
              <a:t>13.12.2012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77817C-0940-498D-B555-AC737FEDF1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4214818"/>
            <a:ext cx="5718048" cy="977486"/>
          </a:xfrm>
        </p:spPr>
        <p:txBody>
          <a:bodyPr lIns="82296" tIns="45720" bIns="0" anchor="t"/>
          <a:lstStyle>
            <a:lvl1pPr marL="374904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altLang="ja-JP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30ED85-D9EF-455C-BC6E-90B9AC504991}" type="datetimeFigureOut">
              <a:rPr lang="cs-CZ" smtClean="0"/>
              <a:pPr/>
              <a:t>13.12.2012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77817C-0940-498D-B555-AC737FEDF1D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366404"/>
            <a:ext cx="8156448" cy="777240"/>
          </a:xfrm>
        </p:spPr>
        <p:txBody>
          <a:bodyPr tIns="64008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>
              <a:buNone/>
              <a:defRPr sz="3800" b="1" cap="none" spc="0" baseline="0">
                <a:ln/>
                <a:solidFill>
                  <a:schemeClr val="tx2">
                    <a:lumMod val="75000"/>
                  </a:schemeClr>
                </a:solidFill>
                <a:effectLst/>
              </a:defRPr>
            </a:lvl1pPr>
            <a:extLst/>
          </a:lstStyle>
          <a:p>
            <a:r>
              <a:rPr lang="cs-CZ" altLang="ja-JP" smtClean="0"/>
              <a:t>Kliknutím lze upravit styl.</a:t>
            </a:r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714348" y="5277543"/>
            <a:ext cx="7500990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cs-CZ" altLang="ja-JP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altLang="ja-JP" smtClean="0"/>
              <a:t>Kliknutím lze upravit styly předlohy textu.</a:t>
            </a:r>
          </a:p>
          <a:p>
            <a:pPr lvl="1"/>
            <a:r>
              <a:rPr lang="cs-CZ" altLang="ja-JP" smtClean="0"/>
              <a:t>Druhá úroveň</a:t>
            </a:r>
          </a:p>
          <a:p>
            <a:pPr lvl="2"/>
            <a:r>
              <a:rPr lang="cs-CZ" altLang="ja-JP" smtClean="0"/>
              <a:t>Třetí úroveň</a:t>
            </a:r>
          </a:p>
          <a:p>
            <a:pPr lvl="3"/>
            <a:r>
              <a:rPr lang="cs-CZ" altLang="ja-JP" smtClean="0"/>
              <a:t>Čtvrtá úroveň</a:t>
            </a:r>
          </a:p>
          <a:p>
            <a:pPr lvl="4"/>
            <a:r>
              <a:rPr lang="cs-CZ" altLang="ja-JP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altLang="ja-JP" smtClean="0"/>
              <a:t>Kliknutím lze upravit styly předlohy textu.</a:t>
            </a:r>
          </a:p>
          <a:p>
            <a:pPr lvl="1"/>
            <a:r>
              <a:rPr lang="cs-CZ" altLang="ja-JP" smtClean="0"/>
              <a:t>Druhá úroveň</a:t>
            </a:r>
          </a:p>
          <a:p>
            <a:pPr lvl="2"/>
            <a:r>
              <a:rPr lang="cs-CZ" altLang="ja-JP" smtClean="0"/>
              <a:t>Třetí úroveň</a:t>
            </a:r>
          </a:p>
          <a:p>
            <a:pPr lvl="3"/>
            <a:r>
              <a:rPr lang="cs-CZ" altLang="ja-JP" smtClean="0"/>
              <a:t>Čtvrtá úroveň</a:t>
            </a:r>
          </a:p>
          <a:p>
            <a:pPr lvl="4"/>
            <a:r>
              <a:rPr lang="cs-CZ" altLang="ja-JP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30ED85-D9EF-455C-BC6E-90B9AC504991}" type="datetimeFigureOut">
              <a:rPr lang="cs-CZ" smtClean="0"/>
              <a:pPr/>
              <a:t>13.12.2012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77817C-0940-498D-B555-AC737FEDF1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lang="cs-CZ" altLang="ja-JP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altLang="ja-JP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altLang="ja-JP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altLang="ja-JP" smtClean="0"/>
              <a:t>Kliknutím lze upravit styly předlohy textu.</a:t>
            </a:r>
          </a:p>
          <a:p>
            <a:pPr lvl="1"/>
            <a:r>
              <a:rPr lang="cs-CZ" altLang="ja-JP" smtClean="0"/>
              <a:t>Druhá úroveň</a:t>
            </a:r>
          </a:p>
          <a:p>
            <a:pPr lvl="2"/>
            <a:r>
              <a:rPr lang="cs-CZ" altLang="ja-JP" smtClean="0"/>
              <a:t>Třetí úroveň</a:t>
            </a:r>
          </a:p>
          <a:p>
            <a:pPr lvl="3"/>
            <a:r>
              <a:rPr lang="cs-CZ" altLang="ja-JP" smtClean="0"/>
              <a:t>Čtvrtá úroveň</a:t>
            </a:r>
          </a:p>
          <a:p>
            <a:pPr lvl="4"/>
            <a:r>
              <a:rPr lang="cs-CZ" altLang="ja-JP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altLang="ja-JP" smtClean="0"/>
              <a:t>Kliknutím lze upravit styly předlohy textu.</a:t>
            </a:r>
          </a:p>
          <a:p>
            <a:pPr lvl="1"/>
            <a:r>
              <a:rPr lang="cs-CZ" altLang="ja-JP" smtClean="0"/>
              <a:t>Druhá úroveň</a:t>
            </a:r>
          </a:p>
          <a:p>
            <a:pPr lvl="2"/>
            <a:r>
              <a:rPr lang="cs-CZ" altLang="ja-JP" smtClean="0"/>
              <a:t>Třetí úroveň</a:t>
            </a:r>
          </a:p>
          <a:p>
            <a:pPr lvl="3"/>
            <a:r>
              <a:rPr lang="cs-CZ" altLang="ja-JP" smtClean="0"/>
              <a:t>Čtvrtá úroveň</a:t>
            </a:r>
          </a:p>
          <a:p>
            <a:pPr lvl="4"/>
            <a:r>
              <a:rPr lang="cs-CZ" altLang="ja-JP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30ED85-D9EF-455C-BC6E-90B9AC504991}" type="datetimeFigureOut">
              <a:rPr lang="cs-CZ" smtClean="0"/>
              <a:pPr/>
              <a:t>13.12.2012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77817C-0940-498D-B555-AC737FEDF1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cs-CZ" altLang="ja-JP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30ED85-D9EF-455C-BC6E-90B9AC504991}" type="datetimeFigureOut">
              <a:rPr lang="cs-CZ" smtClean="0"/>
              <a:pPr/>
              <a:t>13.12.2012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77817C-0940-498D-B555-AC737FEDF1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30ED85-D9EF-455C-BC6E-90B9AC504991}" type="datetimeFigureOut">
              <a:rPr lang="cs-CZ" smtClean="0"/>
              <a:pPr/>
              <a:t>13.12.2012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77817C-0940-498D-B555-AC737FEDF1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2528878" cy="1162050"/>
          </a:xfrm>
        </p:spPr>
        <p:txBody>
          <a:bodyPr anchor="ctr"/>
          <a:lstStyle>
            <a:lvl1pPr algn="l">
              <a:buNone/>
              <a:defRPr sz="2000" b="0"/>
            </a:lvl1pPr>
            <a:extLst/>
          </a:lstStyle>
          <a:p>
            <a:r>
              <a:rPr lang="cs-CZ" altLang="ja-JP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28878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altLang="ja-JP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285728"/>
            <a:ext cx="5486400" cy="572137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altLang="ja-JP" smtClean="0"/>
              <a:t>Kliknutím lze upravit styly předlohy textu.</a:t>
            </a:r>
          </a:p>
          <a:p>
            <a:pPr lvl="1"/>
            <a:r>
              <a:rPr lang="cs-CZ" altLang="ja-JP" smtClean="0"/>
              <a:t>Druhá úroveň</a:t>
            </a:r>
          </a:p>
          <a:p>
            <a:pPr lvl="2"/>
            <a:r>
              <a:rPr lang="cs-CZ" altLang="ja-JP" smtClean="0"/>
              <a:t>Třetí úroveň</a:t>
            </a:r>
          </a:p>
          <a:p>
            <a:pPr lvl="3"/>
            <a:r>
              <a:rPr lang="cs-CZ" altLang="ja-JP" smtClean="0"/>
              <a:t>Čtvrtá úroveň</a:t>
            </a:r>
          </a:p>
          <a:p>
            <a:pPr lvl="4"/>
            <a:r>
              <a:rPr lang="cs-CZ" altLang="ja-JP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30ED85-D9EF-455C-BC6E-90B9AC504991}" type="datetimeFigureOut">
              <a:rPr lang="cs-CZ" smtClean="0"/>
              <a:pPr/>
              <a:t>13.12.2012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77817C-0940-498D-B555-AC737FEDF1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914400" y="4941829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cs-CZ" altLang="ja-JP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357166"/>
            <a:ext cx="6858048" cy="4286280"/>
          </a:xfrm>
          <a:noFill/>
          <a:ln w="12700">
            <a:noFill/>
          </a:ln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lang="cs-CZ" altLang="ja-JP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914400" y="5643578"/>
            <a:ext cx="6858000" cy="428628"/>
          </a:xfrm>
        </p:spPr>
        <p:txBody>
          <a:bodyPr>
            <a:normAutofit/>
          </a:bodyPr>
          <a:lstStyle>
            <a:lvl1pPr marL="27432" indent="0">
              <a:spcBef>
                <a:spcPts val="0"/>
              </a:spcBef>
              <a:buNone/>
              <a:defRPr sz="11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altLang="ja-JP" smtClean="0"/>
              <a:t>Kliknutím lze upravit styly předlohy textu.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0ED85-D9EF-455C-BC6E-90B9AC504991}" type="datetimeFigureOut">
              <a:rPr lang="cs-CZ" smtClean="0"/>
              <a:pPr/>
              <a:t>13.12.2012</a:t>
            </a:fld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77817C-0940-498D-B555-AC737FEDF1D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-1"/>
            <a:ext cx="214282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extLst/>
          </a:lstStyle>
          <a:p>
            <a:r>
              <a:rPr lang="cs-CZ" altLang="ja-JP" smtClean="0"/>
              <a:t>Kliknutím lze upravit styl.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571612"/>
            <a:ext cx="7772400" cy="4783948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cs-CZ" altLang="ja-JP" smtClean="0"/>
              <a:t>Kliknutím lze upravit styly předlohy textu.</a:t>
            </a:r>
          </a:p>
          <a:p>
            <a:pPr lvl="1"/>
            <a:r>
              <a:rPr lang="cs-CZ" altLang="ja-JP" smtClean="0"/>
              <a:t>Druhá úroveň</a:t>
            </a:r>
          </a:p>
          <a:p>
            <a:pPr lvl="2"/>
            <a:r>
              <a:rPr lang="cs-CZ" altLang="ja-JP" smtClean="0"/>
              <a:t>Třetí úroveň</a:t>
            </a:r>
          </a:p>
          <a:p>
            <a:pPr lvl="3"/>
            <a:r>
              <a:rPr lang="cs-CZ" altLang="ja-JP" smtClean="0"/>
              <a:t>Čtvrtá úroveň</a:t>
            </a:r>
          </a:p>
          <a:p>
            <a:pPr lvl="4"/>
            <a:r>
              <a:rPr lang="cs-CZ" altLang="ja-JP" smtClean="0"/>
              <a:t>Pátá úroveň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21461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100">
                <a:solidFill>
                  <a:schemeClr val="tx2"/>
                </a:solidFill>
              </a:defRPr>
            </a:lvl1pPr>
            <a:extLst/>
          </a:lstStyle>
          <a:p>
            <a:fld id="{C930ED85-D9EF-455C-BC6E-90B9AC504991}" type="datetimeFigureOut">
              <a:rPr lang="cs-CZ" smtClean="0"/>
              <a:pPr/>
              <a:t>13.12.2012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21461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21461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200">
                <a:solidFill>
                  <a:schemeClr val="tx2"/>
                </a:solidFill>
              </a:defRPr>
            </a:lvl1pPr>
            <a:extLst/>
          </a:lstStyle>
          <a:p>
            <a:fld id="{B277817C-0940-498D-B555-AC737FEDF1DC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-3293075" y="3429000"/>
            <a:ext cx="6858000" cy="1588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-3243408" y="3428230"/>
            <a:ext cx="6858000" cy="1588"/>
          </a:xfrm>
          <a:prstGeom prst="line">
            <a:avLst/>
          </a:prstGeom>
          <a:ln w="12700">
            <a:solidFill>
              <a:schemeClr val="bg2">
                <a:lumMod val="75000"/>
                <a:alpha val="5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3185349" y="3428230"/>
            <a:ext cx="6858000" cy="1588"/>
          </a:xfrm>
          <a:prstGeom prst="line">
            <a:avLst/>
          </a:prstGeom>
          <a:ln w="3175">
            <a:solidFill>
              <a:schemeClr val="tx1">
                <a:alpha val="5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5699724" y="3428182"/>
            <a:ext cx="6858000" cy="1588"/>
          </a:xfrm>
          <a:prstGeom prst="line">
            <a:avLst/>
          </a:prstGeom>
          <a:ln w="28575">
            <a:solidFill>
              <a:schemeClr val="tx1">
                <a:alpha val="5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1" sz="4000" b="1" kern="1200" cap="none" spc="0" baseline="0">
          <a:ln/>
          <a:gradFill>
            <a:gsLst>
              <a:gs pos="0">
                <a:schemeClr val="tx2">
                  <a:lumMod val="90000"/>
                </a:schemeClr>
              </a:gs>
              <a:gs pos="50000">
                <a:schemeClr val="tx2">
                  <a:lumMod val="50000"/>
                </a:schemeClr>
              </a:gs>
              <a:gs pos="100000">
                <a:schemeClr val="tx2">
                  <a:lumMod val="25000"/>
                </a:schemeClr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accent2">
            <a:lumMod val="75000"/>
          </a:schemeClr>
        </a:buClr>
        <a:buSzPct val="85000"/>
        <a:buFont typeface="Wingdings 2" pitchFamily="18" charset="2"/>
        <a:buChar char="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>
            <a:lumMod val="60000"/>
            <a:lumOff val="40000"/>
          </a:schemeClr>
        </a:buClr>
        <a:buSzPct val="80000"/>
        <a:buFont typeface="Wingdings" pitchFamily="2" charset="2"/>
        <a:buChar char="l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>
            <a:lumMod val="40000"/>
            <a:lumOff val="60000"/>
          </a:schemeClr>
        </a:buClr>
        <a:buSzPct val="65000"/>
        <a:buFont typeface="Wingdings 2" pitchFamily="18" charset="2"/>
        <a:buChar char="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2">
            <a:lumMod val="20000"/>
            <a:lumOff val="80000"/>
          </a:schemeClr>
        </a:buClr>
        <a:buSzPct val="100000"/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2">
            <a:lumMod val="75000"/>
          </a:schemeClr>
        </a:buClr>
        <a:buSzPct val="50000"/>
        <a:buFont typeface="Wingdings" pitchFamily="2" charset="2"/>
        <a:buChar char="n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Výběr komunikačního systému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06086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B) Způsoby vyjadřování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Způsob vyjádření ano/ne</a:t>
            </a:r>
          </a:p>
          <a:p>
            <a:r>
              <a:rPr lang="cs-CZ" dirty="0" smtClean="0"/>
              <a:t>Způsob vyjádření požadavku (např. hračky)</a:t>
            </a:r>
          </a:p>
          <a:p>
            <a:r>
              <a:rPr lang="cs-CZ" dirty="0" smtClean="0"/>
              <a:t>Způsob vyjádření saturace „už nechci, mám dost“</a:t>
            </a:r>
          </a:p>
          <a:p>
            <a:r>
              <a:rPr lang="cs-CZ" dirty="0" smtClean="0"/>
              <a:t>Způsob vyjádření ukončení činnosti „nechci pokračovat“</a:t>
            </a:r>
          </a:p>
          <a:p>
            <a:r>
              <a:rPr lang="cs-CZ" dirty="0" smtClean="0"/>
              <a:t>Způsob vyjádření zájmu o zahájení činnosti</a:t>
            </a:r>
          </a:p>
          <a:p>
            <a:r>
              <a:rPr lang="cs-CZ" dirty="0" smtClean="0"/>
              <a:t>Způsob upoutání pozornosti další osoby</a:t>
            </a:r>
          </a:p>
          <a:p>
            <a:r>
              <a:rPr lang="cs-CZ" dirty="0" smtClean="0"/>
              <a:t>Zvláštní okamžiky, kdy dítě komunikuje intenzivněji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34542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3. Signály využívané k vyjádření potřeb a emocí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82930" indent="-514350">
              <a:buAutoNum type="alphaUcParenR"/>
            </a:pPr>
            <a:r>
              <a:rPr lang="cs-CZ" dirty="0" smtClean="0"/>
              <a:t>Primární potřeby</a:t>
            </a:r>
          </a:p>
          <a:p>
            <a:r>
              <a:rPr lang="cs-CZ" dirty="0" smtClean="0"/>
              <a:t>Vyjádření stavu hladu – chuť jíst</a:t>
            </a:r>
          </a:p>
          <a:p>
            <a:r>
              <a:rPr lang="cs-CZ" dirty="0" smtClean="0"/>
              <a:t>Vyjádření stavu žízně – chuť pít</a:t>
            </a:r>
          </a:p>
          <a:p>
            <a:r>
              <a:rPr lang="cs-CZ" dirty="0" smtClean="0"/>
              <a:t>Vyjádření potřeby/ukončení – toaleta</a:t>
            </a:r>
          </a:p>
          <a:p>
            <a:r>
              <a:rPr lang="cs-CZ" dirty="0" smtClean="0"/>
              <a:t>Vyjádření stavu únavy</a:t>
            </a:r>
          </a:p>
          <a:p>
            <a:r>
              <a:rPr lang="cs-CZ" dirty="0" smtClean="0"/>
              <a:t>Vyjádření stavu chladu /zimy</a:t>
            </a:r>
          </a:p>
          <a:p>
            <a:r>
              <a:rPr lang="cs-CZ" dirty="0" smtClean="0"/>
              <a:t>Vyjádření stavu nepohodlí – např. při sezení, ležení</a:t>
            </a:r>
          </a:p>
          <a:p>
            <a:r>
              <a:rPr lang="cs-CZ" dirty="0" smtClean="0"/>
              <a:t>Vyjádření stavu „necítím se dobře, něco mě bolí“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05597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Vyjádření fyzických obtíží (např. svědění)</a:t>
            </a:r>
          </a:p>
          <a:p>
            <a:r>
              <a:rPr lang="cs-CZ" dirty="0" smtClean="0"/>
              <a:t>Vyjádření neporozumění</a:t>
            </a:r>
          </a:p>
          <a:p>
            <a:r>
              <a:rPr lang="cs-CZ" dirty="0" smtClean="0"/>
              <a:t>Vyjádření potřeby útěchy, pomazlení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615494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B) emoce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Způsob vyjádření spokojenosti</a:t>
            </a:r>
          </a:p>
          <a:p>
            <a:r>
              <a:rPr lang="cs-CZ" dirty="0"/>
              <a:t>Způsob vyjádření s</a:t>
            </a:r>
            <a:r>
              <a:rPr lang="cs-CZ" dirty="0" smtClean="0"/>
              <a:t>mutku</a:t>
            </a:r>
          </a:p>
          <a:p>
            <a:r>
              <a:rPr lang="cs-CZ" dirty="0"/>
              <a:t>Způsob vyjádření </a:t>
            </a:r>
            <a:r>
              <a:rPr lang="cs-CZ" dirty="0" smtClean="0"/>
              <a:t>vzteku </a:t>
            </a:r>
          </a:p>
          <a:p>
            <a:r>
              <a:rPr lang="cs-CZ" dirty="0"/>
              <a:t>Způsob vyjádření </a:t>
            </a:r>
            <a:r>
              <a:rPr lang="cs-CZ" dirty="0" smtClean="0"/>
              <a:t>překvapení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529919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C) požadavky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Vyjádření nechuti být s nějakou osobou, komunikovat s ní</a:t>
            </a:r>
          </a:p>
          <a:p>
            <a:r>
              <a:rPr lang="cs-CZ" dirty="0" smtClean="0"/>
              <a:t>Výrazy, které dítě užívá k vyjádření pozdravu, uvítání</a:t>
            </a:r>
          </a:p>
          <a:p>
            <a:r>
              <a:rPr lang="cs-CZ" dirty="0" smtClean="0"/>
              <a:t>Způsob, jakým dá dítě najevo svou přítomnost</a:t>
            </a:r>
          </a:p>
          <a:p>
            <a:r>
              <a:rPr lang="cs-CZ" dirty="0" smtClean="0"/>
              <a:t>Způsob požádání o svolení 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670944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Způsob, jakým dítě naznačuje – zaměření, pohled, gesto</a:t>
            </a:r>
          </a:p>
          <a:p>
            <a:r>
              <a:rPr lang="cs-CZ" dirty="0" smtClean="0"/>
              <a:t>Způsob požadování vysvětlení situace, zájem o události v okolí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3145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4. Zhodnocení kompetencí pro nesymbolickou komunikaci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Zhodnocení veškerých signálů  nebo chování užívaného ke komunikaci</a:t>
            </a:r>
          </a:p>
          <a:p>
            <a:r>
              <a:rPr lang="cs-CZ" dirty="0" smtClean="0"/>
              <a:t>Zahrnují: zvuky, slova, gesta, mimiku…</a:t>
            </a:r>
          </a:p>
          <a:p>
            <a:r>
              <a:rPr lang="cs-CZ" dirty="0" smtClean="0"/>
              <a:t>Výběr toho, co dítě ke komunikaci užívá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438716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476672"/>
            <a:ext cx="7772400" cy="5878888"/>
          </a:xfrm>
        </p:spPr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pPr marL="68580" indent="0">
              <a:buNone/>
            </a:pPr>
            <a:r>
              <a:rPr lang="cs-CZ" dirty="0" smtClean="0"/>
              <a:t>A) Různé formy komunikace</a:t>
            </a:r>
          </a:p>
          <a:p>
            <a:r>
              <a:rPr lang="cs-CZ" dirty="0" smtClean="0"/>
              <a:t>Změna svalového napětí</a:t>
            </a:r>
          </a:p>
          <a:p>
            <a:r>
              <a:rPr lang="cs-CZ" dirty="0" smtClean="0"/>
              <a:t>Vokalizace</a:t>
            </a:r>
          </a:p>
          <a:p>
            <a:r>
              <a:rPr lang="cs-CZ" dirty="0" smtClean="0"/>
              <a:t>Mimika</a:t>
            </a:r>
          </a:p>
          <a:p>
            <a:r>
              <a:rPr lang="cs-CZ" dirty="0" smtClean="0"/>
              <a:t>Orientace hlavy, těla</a:t>
            </a:r>
          </a:p>
          <a:p>
            <a:r>
              <a:rPr lang="cs-CZ" dirty="0" smtClean="0"/>
              <a:t>Manipulace s předměty</a:t>
            </a:r>
          </a:p>
          <a:p>
            <a:r>
              <a:rPr lang="cs-CZ" dirty="0" smtClean="0"/>
              <a:t>Ticho</a:t>
            </a:r>
          </a:p>
          <a:p>
            <a:r>
              <a:rPr lang="cs-CZ" dirty="0" smtClean="0"/>
              <a:t>Konvenční, běžná gesta</a:t>
            </a:r>
          </a:p>
          <a:p>
            <a:r>
              <a:rPr lang="cs-CZ" dirty="0" smtClean="0"/>
              <a:t>Auto-agresivita, sebepoškozování</a:t>
            </a:r>
          </a:p>
          <a:p>
            <a:r>
              <a:rPr lang="cs-CZ" dirty="0" smtClean="0"/>
              <a:t>Slova</a:t>
            </a:r>
          </a:p>
          <a:p>
            <a:r>
              <a:rPr lang="cs-CZ" dirty="0" smtClean="0"/>
              <a:t>Obrázky</a:t>
            </a:r>
          </a:p>
          <a:p>
            <a:r>
              <a:rPr lang="cs-CZ" dirty="0" smtClean="0"/>
              <a:t>Piktogramy</a:t>
            </a:r>
          </a:p>
        </p:txBody>
      </p:sp>
    </p:spTree>
    <p:extLst>
      <p:ext uri="{BB962C8B-B14F-4D97-AF65-F5344CB8AC3E}">
        <p14:creationId xmlns:p14="http://schemas.microsoft.com/office/powerpoint/2010/main" xmlns="" val="35743091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Příklady komunikativního společensky nepřijatelného chování, které vás společensky ztrapňuje</a:t>
            </a:r>
          </a:p>
          <a:p>
            <a:r>
              <a:rPr lang="cs-CZ" dirty="0" smtClean="0"/>
              <a:t>Příklady komunikativního společensky přijatelného chování</a:t>
            </a:r>
          </a:p>
          <a:p>
            <a:r>
              <a:rPr lang="cs-CZ" dirty="0" smtClean="0"/>
              <a:t>Prvky komunikace – drobné pohyby, neobvyklé zvuky, které ale nesou dle rodičů smysl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720012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B) Intencionalita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Dítě sleduje střídavě rodiče/druhé osoby a požadovaný předmět</a:t>
            </a:r>
          </a:p>
          <a:p>
            <a:r>
              <a:rPr lang="cs-CZ" dirty="0" smtClean="0"/>
              <a:t>Vytrvání – než dostane negativní/pozitivní odpověď</a:t>
            </a:r>
          </a:p>
          <a:p>
            <a:r>
              <a:rPr lang="cs-CZ" dirty="0" smtClean="0"/>
              <a:t>Modifikace vyjadřovacích prostředků k dosažení cíle (hlasitější mluva, křik, vyšší intenzita pohybu)</a:t>
            </a:r>
          </a:p>
          <a:p>
            <a:r>
              <a:rPr lang="cs-CZ" dirty="0" smtClean="0"/>
              <a:t>Snaha/schopnost vyjádřit se konvenčně, aby druzí porozuměli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73442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Komunikace s rodinou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cs-CZ" sz="3200" dirty="0" smtClean="0">
                <a:latin typeface="Corbel" pitchFamily="34" charset="0"/>
                <a:ea typeface="Times New Roman"/>
              </a:rPr>
              <a:t>při </a:t>
            </a:r>
            <a:r>
              <a:rPr lang="cs-CZ" sz="3200" dirty="0">
                <a:latin typeface="Corbel" pitchFamily="34" charset="0"/>
                <a:ea typeface="Times New Roman"/>
              </a:rPr>
              <a:t>zavádění systémů AAK je nutné vysvětlit rodičům klienta, že cílem aplikace AAK není v žádném případě potlačení verbální </a:t>
            </a:r>
            <a:r>
              <a:rPr lang="cs-CZ" sz="3200" dirty="0" smtClean="0">
                <a:latin typeface="Corbel" pitchFamily="34" charset="0"/>
                <a:ea typeface="Times New Roman"/>
              </a:rPr>
              <a:t>komunikace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cs-CZ" sz="3200" dirty="0" smtClean="0">
                <a:latin typeface="Corbel" pitchFamily="34" charset="0"/>
                <a:ea typeface="Times New Roman"/>
              </a:rPr>
              <a:t>AAK </a:t>
            </a:r>
            <a:r>
              <a:rPr lang="cs-CZ" sz="3200" dirty="0">
                <a:latin typeface="Corbel" pitchFamily="34" charset="0"/>
                <a:ea typeface="Times New Roman"/>
              </a:rPr>
              <a:t>naopak působí velice pozitivně, protože funguje jako jeden z prostředků, </a:t>
            </a:r>
            <a:r>
              <a:rPr lang="cs-CZ" sz="3200" dirty="0" smtClean="0">
                <a:latin typeface="Corbel" pitchFamily="34" charset="0"/>
                <a:ea typeface="Times New Roman"/>
              </a:rPr>
              <a:t>který komunikační schopnost rozvíjí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cs-CZ" sz="3200" dirty="0" smtClean="0">
                <a:latin typeface="Corbel" pitchFamily="34" charset="0"/>
                <a:ea typeface="Times New Roman"/>
              </a:rPr>
              <a:t>klinické studie - využití </a:t>
            </a:r>
            <a:r>
              <a:rPr lang="cs-CZ" sz="3200" dirty="0">
                <a:latin typeface="Corbel" pitchFamily="34" charset="0"/>
                <a:ea typeface="Times New Roman"/>
              </a:rPr>
              <a:t>systémů AAK přispívá k rozvoji komunikace, podstatnou roli však sehrává právě podpora okolí i </a:t>
            </a:r>
            <a:r>
              <a:rPr lang="cs-CZ" sz="3200" dirty="0" smtClean="0">
                <a:latin typeface="Corbel" pitchFamily="34" charset="0"/>
                <a:ea typeface="Times New Roman"/>
              </a:rPr>
              <a:t>intenzivní logopedická intervence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cs-CZ" sz="3200" dirty="0" smtClean="0">
                <a:latin typeface="Corbel" pitchFamily="34" charset="0"/>
                <a:ea typeface="Times New Roman"/>
              </a:rPr>
              <a:t>(S. von </a:t>
            </a:r>
            <a:r>
              <a:rPr lang="cs-CZ" sz="3200" dirty="0" err="1" smtClean="0">
                <a:latin typeface="Corbel" pitchFamily="34" charset="0"/>
                <a:ea typeface="Times New Roman"/>
              </a:rPr>
              <a:t>Tetzchner</a:t>
            </a:r>
            <a:r>
              <a:rPr lang="cs-CZ" sz="3200" dirty="0" smtClean="0">
                <a:latin typeface="Corbel" pitchFamily="34" charset="0"/>
                <a:ea typeface="Times New Roman"/>
              </a:rPr>
              <a:t>, N. </a:t>
            </a:r>
            <a:r>
              <a:rPr lang="cs-CZ" sz="3200" dirty="0" err="1" smtClean="0">
                <a:latin typeface="Corbel" pitchFamily="34" charset="0"/>
                <a:ea typeface="Times New Roman"/>
              </a:rPr>
              <a:t>Grove</a:t>
            </a:r>
            <a:r>
              <a:rPr lang="cs-CZ" sz="3200" dirty="0" smtClean="0">
                <a:latin typeface="Corbel" pitchFamily="34" charset="0"/>
                <a:ea typeface="Times New Roman"/>
              </a:rPr>
              <a:t>, 2003)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cs-CZ" sz="3200" dirty="0">
              <a:latin typeface="Corbel" pitchFamily="34" charset="0"/>
              <a:ea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4966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Pokud dítě něco požaduje – vyjádří požadavek – náznak očekávání reakce/odpovědi ze strany rodičů, druhé osoby</a:t>
            </a:r>
          </a:p>
          <a:p>
            <a:r>
              <a:rPr lang="cs-CZ" dirty="0" smtClean="0"/>
              <a:t>Projev radosti, spokojenosti při dosažení cíle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68165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Čitelnost komunikativního chování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Signály vyjadřující krizi, vztek</a:t>
            </a:r>
          </a:p>
          <a:p>
            <a:r>
              <a:rPr lang="cs-CZ" dirty="0" smtClean="0"/>
              <a:t>Zhodnocení komunikačních signálů –  míry jejich srozumitelnosti pro cizí osoby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624185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hlediska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potřeba  zhodnocení </a:t>
            </a:r>
            <a:r>
              <a:rPr lang="cs-CZ" dirty="0"/>
              <a:t>míry samostatnosti daného klienta </a:t>
            </a:r>
          </a:p>
          <a:p>
            <a:r>
              <a:rPr lang="cs-CZ" dirty="0" smtClean="0"/>
              <a:t>jeho </a:t>
            </a:r>
            <a:r>
              <a:rPr lang="cs-CZ" dirty="0"/>
              <a:t>schopnost reagovat, zapojovat se do aktivit spolu se sociálním </a:t>
            </a:r>
            <a:r>
              <a:rPr lang="cs-CZ" dirty="0" smtClean="0"/>
              <a:t>okolím</a:t>
            </a:r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(</a:t>
            </a:r>
            <a:r>
              <a:rPr lang="cs-CZ" dirty="0" err="1" smtClean="0"/>
              <a:t>Beukelman</a:t>
            </a:r>
            <a:r>
              <a:rPr lang="cs-CZ" dirty="0" smtClean="0"/>
              <a:t>, D.R.,  </a:t>
            </a:r>
            <a:r>
              <a:rPr lang="cs-CZ" dirty="0" err="1" smtClean="0"/>
              <a:t>Mirenda</a:t>
            </a:r>
            <a:r>
              <a:rPr lang="cs-CZ" dirty="0" smtClean="0"/>
              <a:t>, P. , 2005</a:t>
            </a:r>
            <a:r>
              <a:rPr lang="cs-CZ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xmlns="" val="41958928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prognóza úpravy narušeného komunikačního procesu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smtClean="0"/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forma a stupeň postižení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kombinace vad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mentální potenciál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včasnost a zahájení komplexní a logopedické péče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sociální vlivy 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úroveň spolupráce odborných pracovníků a rodiny</a:t>
            </a:r>
          </a:p>
        </p:txBody>
      </p:sp>
    </p:spTree>
    <p:extLst>
      <p:ext uri="{BB962C8B-B14F-4D97-AF65-F5344CB8AC3E}">
        <p14:creationId xmlns:p14="http://schemas.microsoft.com/office/powerpoint/2010/main" xmlns="" val="374916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Slovní zásoba - návrhy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Aktivity s rodinou – rodiče, sourozenci, </a:t>
            </a:r>
            <a:r>
              <a:rPr lang="cs-CZ" dirty="0" err="1" smtClean="0"/>
              <a:t>dlaší</a:t>
            </a:r>
            <a:r>
              <a:rPr lang="cs-CZ" dirty="0" smtClean="0"/>
              <a:t> příbuzní</a:t>
            </a:r>
          </a:p>
          <a:p>
            <a:r>
              <a:rPr lang="cs-CZ" dirty="0" smtClean="0"/>
              <a:t>Asistent</a:t>
            </a:r>
          </a:p>
          <a:p>
            <a:r>
              <a:rPr lang="cs-CZ" dirty="0" smtClean="0"/>
              <a:t>Pro každou osobu – fotografie, jméno – přezdívka doplnění o výčet aktivit</a:t>
            </a:r>
          </a:p>
          <a:p>
            <a:r>
              <a:rPr lang="cs-CZ" dirty="0" smtClean="0"/>
              <a:t>Usnadnění orientace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410263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Oblíbené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Aktivity – procházky, poslech hudby/pohádek</a:t>
            </a:r>
          </a:p>
          <a:p>
            <a:r>
              <a:rPr lang="cs-CZ" dirty="0" smtClean="0"/>
              <a:t>Oblíbená místa – cíl procházek, obchody…</a:t>
            </a:r>
          </a:p>
          <a:p>
            <a:r>
              <a:rPr lang="cs-CZ" dirty="0" smtClean="0"/>
              <a:t>Oblíbené televizní pořady – filmy, DVD – oblíbené postavy a herci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oblasti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Popis běžného dne a víkendu – aktivity, místa, osoby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 komunikačního „pasu“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Vyjádření ano/ne</a:t>
            </a:r>
          </a:p>
          <a:p>
            <a:r>
              <a:rPr lang="cs-CZ" dirty="0" smtClean="0"/>
              <a:t>Způsob kladení otázek – jak komunikovat, prostorové potřeby</a:t>
            </a:r>
          </a:p>
          <a:p>
            <a:r>
              <a:rPr lang="cs-CZ" dirty="0" smtClean="0"/>
              <a:t>Způsob využití komunikačních prostředků – jak s nimi pracuje, potřeby ovládání, umístění…</a:t>
            </a:r>
          </a:p>
          <a:p>
            <a:r>
              <a:rPr lang="cs-CZ" dirty="0" smtClean="0"/>
              <a:t>Témata, o kterých osoba může mluvit</a:t>
            </a:r>
          </a:p>
          <a:p>
            <a:r>
              <a:rPr lang="cs-CZ" dirty="0" smtClean="0"/>
              <a:t>Témata, o kterých osoba ráda mluví</a:t>
            </a:r>
          </a:p>
          <a:p>
            <a:r>
              <a:rPr lang="cs-CZ" dirty="0" smtClean="0"/>
              <a:t>Činnosti, které osoba zvládá samostatně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 komunikačního „pasu“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Potřeby dané osoby – co samostatně nezvládá – potřeba podpory, pomoci</a:t>
            </a:r>
          </a:p>
          <a:p>
            <a:r>
              <a:rPr lang="cs-CZ" dirty="0" smtClean="0"/>
              <a:t>Způsob vyjádření emocí</a:t>
            </a:r>
          </a:p>
          <a:p>
            <a:r>
              <a:rPr lang="cs-CZ" dirty="0" smtClean="0"/>
              <a:t>Vztahy – důležité osoby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 komunikačního „pasu“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Komunikace</a:t>
            </a:r>
          </a:p>
          <a:p>
            <a:r>
              <a:rPr lang="cs-CZ" dirty="0" smtClean="0"/>
              <a:t>Potřeba podpory při porozumění – doplnit seznam podpůrných gest či symbolů</a:t>
            </a:r>
          </a:p>
          <a:p>
            <a:r>
              <a:rPr lang="cs-CZ" dirty="0" smtClean="0"/>
              <a:t>Způsob vyjadřování – piktogramy, zvuky, vokalizace…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mtClean="0"/>
              <a:t>výběr komunikačního systému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individuální zvážení možností a potřeb </a:t>
            </a:r>
          </a:p>
          <a:p>
            <a:pPr eaLnBrk="1" hangingPunct="1"/>
            <a:r>
              <a:rPr lang="cs-CZ" smtClean="0"/>
              <a:t>souvislost s vývojovou prognózou</a:t>
            </a:r>
          </a:p>
          <a:p>
            <a:pPr eaLnBrk="1" hangingPunct="1"/>
            <a:r>
              <a:rPr lang="cs-CZ" smtClean="0"/>
              <a:t>možné změny v průběhu užívání</a:t>
            </a:r>
          </a:p>
        </p:txBody>
      </p:sp>
    </p:spTree>
    <p:extLst>
      <p:ext uri="{BB962C8B-B14F-4D97-AF65-F5344CB8AC3E}">
        <p14:creationId xmlns:p14="http://schemas.microsoft.com/office/powerpoint/2010/main" xmlns="" val="421387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 komunikačního pasu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Specifické informace – motorika….</a:t>
            </a:r>
          </a:p>
          <a:p>
            <a:r>
              <a:rPr lang="cs-CZ" smtClean="0"/>
              <a:t>Kontakty na další osoby</a:t>
            </a:r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Doplnění analýzy verbální komunikace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cs-CZ" sz="3200" dirty="0" smtClean="0">
                <a:ea typeface="Times New Roman"/>
              </a:rPr>
              <a:t>zjištění, </a:t>
            </a:r>
            <a:r>
              <a:rPr lang="cs-CZ" sz="3200" dirty="0">
                <a:ea typeface="Times New Roman"/>
              </a:rPr>
              <a:t>zda je klient schopen tvořit hlas a zda využívá řeč, hlas k upoutání pozornosti komunikačního </a:t>
            </a:r>
            <a:r>
              <a:rPr lang="cs-CZ" sz="3200" dirty="0" smtClean="0">
                <a:ea typeface="Times New Roman"/>
              </a:rPr>
              <a:t>partnera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cs-CZ" sz="3200" dirty="0" smtClean="0">
                <a:ea typeface="Times New Roman"/>
              </a:rPr>
              <a:t>snaha </a:t>
            </a:r>
            <a:r>
              <a:rPr lang="cs-CZ" sz="3200" dirty="0">
                <a:ea typeface="Times New Roman"/>
              </a:rPr>
              <a:t>primárně využívat řeč ke komunikaci se známými i neznámými </a:t>
            </a:r>
            <a:r>
              <a:rPr lang="cs-CZ" sz="3200" dirty="0" smtClean="0">
                <a:ea typeface="Times New Roman"/>
              </a:rPr>
              <a:t>osobami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cs-CZ" sz="3200" dirty="0">
                <a:ea typeface="Times New Roman"/>
              </a:rPr>
              <a:t>m</a:t>
            </a:r>
            <a:r>
              <a:rPr lang="cs-CZ" sz="3200" dirty="0" smtClean="0">
                <a:ea typeface="Times New Roman"/>
              </a:rPr>
              <a:t>íra schopnosti verbálně </a:t>
            </a:r>
            <a:r>
              <a:rPr lang="cs-CZ" sz="3200" dirty="0">
                <a:ea typeface="Times New Roman"/>
              </a:rPr>
              <a:t>komunikovat 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cs-CZ" sz="3200" dirty="0">
                <a:ea typeface="Times New Roman"/>
              </a:rPr>
              <a:t>s</a:t>
            </a:r>
            <a:r>
              <a:rPr lang="cs-CZ" sz="3200" dirty="0" smtClean="0">
                <a:ea typeface="Times New Roman"/>
              </a:rPr>
              <a:t>chopnost využívat prostředků verbální  komunikace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cs-CZ" sz="3200" dirty="0" smtClean="0">
                <a:ea typeface="Times New Roman"/>
              </a:rPr>
              <a:t>je </a:t>
            </a:r>
            <a:r>
              <a:rPr lang="cs-CZ" sz="3200" dirty="0">
                <a:ea typeface="Times New Roman"/>
              </a:rPr>
              <a:t>nezbytné zhodnotit také úroveň porozumění řeči a strategie, které je klient schopen využít, pokud sdělení </a:t>
            </a:r>
            <a:r>
              <a:rPr lang="cs-CZ" sz="3200" dirty="0" smtClean="0">
                <a:ea typeface="Times New Roman"/>
              </a:rPr>
              <a:t>neporozumí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cs-CZ" sz="3200" dirty="0" smtClean="0">
                <a:ea typeface="Times New Roman"/>
              </a:rPr>
              <a:t>je </a:t>
            </a:r>
            <a:r>
              <a:rPr lang="cs-CZ" sz="3200" dirty="0">
                <a:ea typeface="Times New Roman"/>
              </a:rPr>
              <a:t>třeba zhodnotit i charakter systému, který bude klient využívat, jeho flexibilitu vzhledem ke slovní zásobě (její organizaci a objemu), typ výstupu a manipulace apod. </a:t>
            </a:r>
          </a:p>
          <a:p>
            <a:r>
              <a:rPr lang="cs-CZ" sz="2800" dirty="0">
                <a:ea typeface="Times New Roman"/>
              </a:rPr>
              <a:t>S. L. </a:t>
            </a:r>
            <a:r>
              <a:rPr lang="cs-CZ" sz="2800" dirty="0" err="1">
                <a:ea typeface="Times New Roman"/>
              </a:rPr>
              <a:t>Glennen</a:t>
            </a:r>
            <a:r>
              <a:rPr lang="cs-CZ" sz="2800" dirty="0">
                <a:ea typeface="Times New Roman"/>
              </a:rPr>
              <a:t> (1997)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74613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Pravidla výběru komunikačního systému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68680" indent="-457200" algn="just">
              <a:lnSpc>
                <a:spcPct val="150000"/>
              </a:lnSpc>
            </a:pPr>
            <a:r>
              <a:rPr lang="cs-CZ" sz="3200" dirty="0" smtClean="0">
                <a:ea typeface="Times New Roman"/>
              </a:rPr>
              <a:t>nutnost </a:t>
            </a:r>
            <a:r>
              <a:rPr lang="cs-CZ" sz="3200" dirty="0">
                <a:ea typeface="Times New Roman"/>
              </a:rPr>
              <a:t>respektovat výsledky podrobného vyšetření </a:t>
            </a:r>
            <a:r>
              <a:rPr lang="cs-CZ" sz="3200" dirty="0" smtClean="0">
                <a:ea typeface="Times New Roman"/>
              </a:rPr>
              <a:t>klienta</a:t>
            </a:r>
          </a:p>
          <a:p>
            <a:pPr marL="868680" indent="-457200" algn="just">
              <a:lnSpc>
                <a:spcPct val="150000"/>
              </a:lnSpc>
            </a:pPr>
            <a:r>
              <a:rPr lang="cs-CZ" sz="3200" dirty="0" smtClean="0">
                <a:ea typeface="Times New Roman"/>
              </a:rPr>
              <a:t>informace </a:t>
            </a:r>
            <a:r>
              <a:rPr lang="cs-CZ" sz="3200" dirty="0">
                <a:ea typeface="Times New Roman"/>
              </a:rPr>
              <a:t>od specialistů z dalších oborů i od osob z blízkého okolí, rodiny klienta, se kterými přichází pravidelně do </a:t>
            </a:r>
            <a:r>
              <a:rPr lang="cs-CZ" sz="3200" dirty="0" smtClean="0">
                <a:ea typeface="Times New Roman"/>
              </a:rPr>
              <a:t>kontaktu</a:t>
            </a:r>
          </a:p>
          <a:p>
            <a:pPr marL="868680" indent="-457200" algn="just">
              <a:lnSpc>
                <a:spcPct val="150000"/>
              </a:lnSpc>
            </a:pPr>
            <a:r>
              <a:rPr lang="cs-CZ" sz="3200" dirty="0" smtClean="0">
                <a:ea typeface="Times New Roman"/>
              </a:rPr>
              <a:t>výběr </a:t>
            </a:r>
            <a:r>
              <a:rPr lang="cs-CZ" sz="3200" dirty="0">
                <a:ea typeface="Times New Roman"/>
              </a:rPr>
              <a:t>komunikačního systému je totiž, na rozdíl od „přirozeně“ postupujícího vývoje řeči, procesem „řízeným“ </a:t>
            </a:r>
            <a:endParaRPr lang="cs-CZ" sz="3200" dirty="0" smtClean="0">
              <a:ea typeface="Times New Roman"/>
            </a:endParaRPr>
          </a:p>
          <a:p>
            <a:pPr marL="868680" indent="-457200" algn="just">
              <a:lnSpc>
                <a:spcPct val="150000"/>
              </a:lnSpc>
            </a:pPr>
            <a:r>
              <a:rPr lang="cs-CZ" sz="3200" dirty="0" smtClean="0">
                <a:ea typeface="Times New Roman"/>
              </a:rPr>
              <a:t>(</a:t>
            </a:r>
            <a:r>
              <a:rPr lang="cs-CZ" sz="3200" dirty="0" err="1">
                <a:ea typeface="Times New Roman"/>
              </a:rPr>
              <a:t>Brekke</a:t>
            </a:r>
            <a:r>
              <a:rPr lang="cs-CZ" sz="3200" dirty="0">
                <a:ea typeface="Times New Roman"/>
              </a:rPr>
              <a:t>, K. M., von </a:t>
            </a:r>
            <a:r>
              <a:rPr lang="cs-CZ" sz="3200" dirty="0" err="1">
                <a:ea typeface="Times New Roman"/>
              </a:rPr>
              <a:t>Tetzchner</a:t>
            </a:r>
            <a:r>
              <a:rPr lang="cs-CZ" sz="3200" dirty="0">
                <a:ea typeface="Times New Roman"/>
              </a:rPr>
              <a:t>, S., 2003</a:t>
            </a:r>
            <a:r>
              <a:rPr lang="cs-CZ" sz="3200" dirty="0" smtClean="0">
                <a:ea typeface="Times New Roman"/>
              </a:rPr>
              <a:t>)</a:t>
            </a:r>
            <a:endParaRPr lang="cs-CZ" sz="3200" dirty="0">
              <a:ea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13213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44475"/>
            <a:ext cx="8447087" cy="808038"/>
          </a:xfrm>
        </p:spPr>
        <p:txBody>
          <a:bodyPr/>
          <a:lstStyle/>
          <a:p>
            <a:pPr eaLnBrk="1" hangingPunct="1"/>
            <a:r>
              <a:rPr lang="cs-CZ" sz="3200" b="1" smtClean="0"/>
              <a:t>pedocentrická hlediska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692150"/>
            <a:ext cx="8594725" cy="540385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cs-CZ" smtClean="0"/>
          </a:p>
          <a:p>
            <a:pPr eaLnBrk="1" hangingPunct="1"/>
            <a:r>
              <a:rPr lang="cs-CZ" smtClean="0"/>
              <a:t>verbální dovednosti</a:t>
            </a:r>
          </a:p>
          <a:p>
            <a:pPr eaLnBrk="1" hangingPunct="1"/>
            <a:r>
              <a:rPr lang="cs-CZ" smtClean="0"/>
              <a:t>rozsah aktivní a pasivní slovní zásoby</a:t>
            </a:r>
          </a:p>
          <a:p>
            <a:pPr eaLnBrk="1" hangingPunct="1"/>
            <a:r>
              <a:rPr lang="cs-CZ" smtClean="0"/>
              <a:t>fyzické dovednosti </a:t>
            </a:r>
          </a:p>
          <a:p>
            <a:pPr eaLnBrk="1" hangingPunct="1"/>
            <a:r>
              <a:rPr lang="cs-CZ" smtClean="0"/>
              <a:t>stav smyslových orgánů </a:t>
            </a:r>
          </a:p>
          <a:p>
            <a:pPr eaLnBrk="1" hangingPunct="1"/>
            <a:r>
              <a:rPr lang="cs-CZ" smtClean="0"/>
              <a:t>doba práceschopnosti </a:t>
            </a:r>
          </a:p>
        </p:txBody>
      </p:sp>
    </p:spTree>
    <p:extLst>
      <p:ext uri="{BB962C8B-B14F-4D97-AF65-F5344CB8AC3E}">
        <p14:creationId xmlns:p14="http://schemas.microsoft.com/office/powerpoint/2010/main" xmlns="" val="425731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04664"/>
            <a:ext cx="7799387" cy="936104"/>
          </a:xfrm>
        </p:spPr>
        <p:txBody>
          <a:bodyPr/>
          <a:lstStyle/>
          <a:p>
            <a:pPr eaLnBrk="1" hangingPunct="1"/>
            <a:r>
              <a:rPr lang="cs-CZ" sz="3200" dirty="0" smtClean="0"/>
              <a:t>další hlediska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484784"/>
            <a:ext cx="8305998" cy="4611216"/>
          </a:xfrm>
        </p:spPr>
        <p:txBody>
          <a:bodyPr>
            <a:normAutofit/>
          </a:bodyPr>
          <a:lstStyle/>
          <a:p>
            <a:pPr eaLnBrk="1" hangingPunct="1"/>
            <a:endParaRPr lang="cs-CZ" dirty="0" smtClean="0"/>
          </a:p>
          <a:p>
            <a:pPr eaLnBrk="1" hangingPunct="1"/>
            <a:endParaRPr lang="cs-CZ" dirty="0"/>
          </a:p>
          <a:p>
            <a:pPr eaLnBrk="1" hangingPunct="1"/>
            <a:r>
              <a:rPr lang="cs-CZ" dirty="0" smtClean="0"/>
              <a:t>věk</a:t>
            </a:r>
          </a:p>
          <a:p>
            <a:pPr eaLnBrk="1" hangingPunct="1"/>
            <a:r>
              <a:rPr lang="cs-CZ" dirty="0" smtClean="0"/>
              <a:t>předpoklad dalšího vývoje</a:t>
            </a:r>
          </a:p>
          <a:p>
            <a:pPr eaLnBrk="1" hangingPunct="1"/>
            <a:r>
              <a:rPr lang="cs-CZ" dirty="0" smtClean="0"/>
              <a:t>kognitivní schopnosti</a:t>
            </a:r>
          </a:p>
          <a:p>
            <a:pPr eaLnBrk="1" hangingPunct="1"/>
            <a:r>
              <a:rPr lang="cs-CZ" dirty="0" smtClean="0"/>
              <a:t>potřeba a motivace ke komunikaci</a:t>
            </a:r>
          </a:p>
          <a:p>
            <a:pPr eaLnBrk="1" hangingPunct="1"/>
            <a:r>
              <a:rPr lang="cs-CZ" dirty="0" smtClean="0"/>
              <a:t>podpora rodiny a personálu (nemocnice, LDN)</a:t>
            </a:r>
          </a:p>
          <a:p>
            <a:pPr eaLnBrk="1" hangingPunct="1"/>
            <a:r>
              <a:rPr lang="cs-CZ" dirty="0" smtClean="0"/>
              <a:t>schopnost interakce</a:t>
            </a:r>
          </a:p>
        </p:txBody>
      </p:sp>
    </p:spTree>
    <p:extLst>
      <p:ext uri="{BB962C8B-B14F-4D97-AF65-F5344CB8AC3E}">
        <p14:creationId xmlns:p14="http://schemas.microsoft.com/office/powerpoint/2010/main" xmlns="" val="318051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Dotazník k výběru komunikačního systému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b="1" dirty="0" smtClean="0"/>
              <a:t>1. Individuální informace</a:t>
            </a:r>
          </a:p>
          <a:p>
            <a:r>
              <a:rPr lang="cs-CZ" dirty="0" smtClean="0"/>
              <a:t>Datum narození</a:t>
            </a:r>
          </a:p>
          <a:p>
            <a:r>
              <a:rPr lang="cs-CZ" dirty="0" smtClean="0"/>
              <a:t>Stanovená diagnóza</a:t>
            </a:r>
          </a:p>
          <a:p>
            <a:r>
              <a:rPr lang="cs-CZ" dirty="0" smtClean="0"/>
              <a:t>Obtíže ve zrakovém a sluchovém vnímání</a:t>
            </a:r>
          </a:p>
          <a:p>
            <a:r>
              <a:rPr lang="cs-CZ" dirty="0" smtClean="0"/>
              <a:t>Obtíže v oblasti jemné motoriky (gesta)</a:t>
            </a:r>
          </a:p>
          <a:p>
            <a:r>
              <a:rPr lang="cs-CZ" dirty="0" smtClean="0"/>
              <a:t>Průběh vzdělávání –  délka docházky, charakter školy (např. speciální školy)</a:t>
            </a:r>
          </a:p>
          <a:p>
            <a:r>
              <a:rPr lang="cs-CZ" dirty="0" smtClean="0"/>
              <a:t>Speciálně pedagogická péče (např. logopedie)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75811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2. Analýza signálů a jejich významu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2930" indent="-514350">
              <a:buAutoNum type="alphaUcParenR"/>
            </a:pPr>
            <a:r>
              <a:rPr lang="cs-CZ" b="1" dirty="0" smtClean="0"/>
              <a:t>Sociální okolí – zvyky</a:t>
            </a:r>
          </a:p>
          <a:p>
            <a:r>
              <a:rPr lang="cs-CZ" dirty="0" smtClean="0"/>
              <a:t>Důležité osoby – signály rozpoznávání</a:t>
            </a:r>
          </a:p>
          <a:p>
            <a:r>
              <a:rPr lang="cs-CZ" dirty="0" smtClean="0"/>
              <a:t>Způsob navázání kontaktu</a:t>
            </a:r>
          </a:p>
          <a:p>
            <a:r>
              <a:rPr lang="cs-CZ" dirty="0" smtClean="0"/>
              <a:t>Důležité předměty – signály rozpoznávání</a:t>
            </a:r>
          </a:p>
          <a:p>
            <a:r>
              <a:rPr lang="cs-CZ" dirty="0" smtClean="0"/>
              <a:t>Signály vyjadřující požadavek</a:t>
            </a:r>
          </a:p>
          <a:p>
            <a:r>
              <a:rPr lang="cs-CZ" dirty="0" smtClean="0"/>
              <a:t>Zvířata v domácím prostředí – reakce dítěte</a:t>
            </a:r>
          </a:p>
          <a:p>
            <a:r>
              <a:rPr lang="cs-CZ" dirty="0" smtClean="0"/>
              <a:t>Důležité aktivity a události – způsob, jakým dítě dává najevo, že jsou pro něj tyto aktivity důležité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615987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wilight">
  <a:themeElements>
    <a:clrScheme name="Twilight">
      <a:dk1>
        <a:sysClr val="windowText" lastClr="000000"/>
      </a:dk1>
      <a:lt1>
        <a:sysClr val="window" lastClr="FFFFFF"/>
      </a:lt1>
      <a:dk2>
        <a:srgbClr val="461455"/>
      </a:dk2>
      <a:lt2>
        <a:srgbClr val="FFFFD2"/>
      </a:lt2>
      <a:accent1>
        <a:srgbClr val="B94B2D"/>
      </a:accent1>
      <a:accent2>
        <a:srgbClr val="B95F91"/>
      </a:accent2>
      <a:accent3>
        <a:srgbClr val="C8AF3C"/>
      </a:accent3>
      <a:accent4>
        <a:srgbClr val="78AA64"/>
      </a:accent4>
      <a:accent5>
        <a:srgbClr val="8264AA"/>
      </a:accent5>
      <a:accent6>
        <a:srgbClr val="D29B46"/>
      </a:accent6>
      <a:hlink>
        <a:srgbClr val="0000FF"/>
      </a:hlink>
      <a:folHlink>
        <a:srgbClr val="800080"/>
      </a:folHlink>
    </a:clrScheme>
    <a:fontScheme name="Twilight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0" t="100000" r="5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0" t="100000" r="50000" b="10000"/>
          </a:path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0000"/>
                <a:satMod val="200000"/>
              </a:schemeClr>
            </a:duotone>
          </a:blip>
          <a:tile tx="0" ty="0" sx="120000" sy="12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 stmívání</Template>
  <TotalTime>76</TotalTime>
  <Words>820</Words>
  <Application>Microsoft Office PowerPoint</Application>
  <PresentationFormat>Předvádění na obrazovce (4:3)</PresentationFormat>
  <Paragraphs>161</Paragraphs>
  <Slides>30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Twilight</vt:lpstr>
      <vt:lpstr>Výběr komunikačního systému</vt:lpstr>
      <vt:lpstr>Komunikace s rodinou</vt:lpstr>
      <vt:lpstr>výběr komunikačního systému</vt:lpstr>
      <vt:lpstr>Doplnění analýzy verbální komunikace</vt:lpstr>
      <vt:lpstr>Pravidla výběru komunikačního systému</vt:lpstr>
      <vt:lpstr>pedocentrická hlediska</vt:lpstr>
      <vt:lpstr>další hlediska</vt:lpstr>
      <vt:lpstr>Dotazník k výběru komunikačního systému</vt:lpstr>
      <vt:lpstr>2. Analýza signálů a jejich významu</vt:lpstr>
      <vt:lpstr>B) Způsoby vyjadřování</vt:lpstr>
      <vt:lpstr>3. Signály využívané k vyjádření potřeb a emocí</vt:lpstr>
      <vt:lpstr>Snímek 12</vt:lpstr>
      <vt:lpstr>B) emoce</vt:lpstr>
      <vt:lpstr>C) požadavky</vt:lpstr>
      <vt:lpstr>Snímek 15</vt:lpstr>
      <vt:lpstr>4. Zhodnocení kompetencí pro nesymbolickou komunikaci</vt:lpstr>
      <vt:lpstr>Snímek 17</vt:lpstr>
      <vt:lpstr>Snímek 18</vt:lpstr>
      <vt:lpstr>B) Intencionalita</vt:lpstr>
      <vt:lpstr>Snímek 20</vt:lpstr>
      <vt:lpstr>Čitelnost komunikativního chování</vt:lpstr>
      <vt:lpstr>další hlediska</vt:lpstr>
      <vt:lpstr>prognóza úpravy narušeného komunikačního procesu</vt:lpstr>
      <vt:lpstr>Slovní zásoba - návrhy</vt:lpstr>
      <vt:lpstr>Oblíbené </vt:lpstr>
      <vt:lpstr>Další oblasti</vt:lpstr>
      <vt:lpstr>Tvorba komunikačního „pasu“</vt:lpstr>
      <vt:lpstr>Tvorba komunikačního „pasu“</vt:lpstr>
      <vt:lpstr>Tvorba komunikačního „pasu“</vt:lpstr>
      <vt:lpstr>Tvorba komunikačního pasu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Bockova</dc:creator>
  <cp:lastModifiedBy>lektor</cp:lastModifiedBy>
  <cp:revision>10</cp:revision>
  <dcterms:created xsi:type="dcterms:W3CDTF">2012-12-11T06:39:14Z</dcterms:created>
  <dcterms:modified xsi:type="dcterms:W3CDTF">2012-12-13T06:57:38Z</dcterms:modified>
</cp:coreProperties>
</file>