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  <p:sldId id="264" r:id="rId6"/>
    <p:sldId id="258" r:id="rId7"/>
    <p:sldId id="261" r:id="rId8"/>
    <p:sldId id="259" r:id="rId9"/>
    <p:sldId id="260" r:id="rId10"/>
    <p:sldId id="266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8885-44CF-4A3D-B092-9BA06961692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F31C671-AB4C-48BE-9467-BC07C3374E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8885-44CF-4A3D-B092-9BA06961692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C671-AB4C-48BE-9467-BC07C3374E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8885-44CF-4A3D-B092-9BA06961692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C671-AB4C-48BE-9467-BC07C3374E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8885-44CF-4A3D-B092-9BA06961692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F31C671-AB4C-48BE-9467-BC07C3374E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8885-44CF-4A3D-B092-9BA06961692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C671-AB4C-48BE-9467-BC07C3374E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8885-44CF-4A3D-B092-9BA06961692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C671-AB4C-48BE-9467-BC07C3374E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8885-44CF-4A3D-B092-9BA06961692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F31C671-AB4C-48BE-9467-BC07C3374EB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8885-44CF-4A3D-B092-9BA06961692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C671-AB4C-48BE-9467-BC07C3374E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8885-44CF-4A3D-B092-9BA06961692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C671-AB4C-48BE-9467-BC07C3374E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8885-44CF-4A3D-B092-9BA06961692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C671-AB4C-48BE-9467-BC07C3374E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8885-44CF-4A3D-B092-9BA06961692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C671-AB4C-48BE-9467-BC07C3374EB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E478885-44CF-4A3D-B092-9BA06961692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F31C671-AB4C-48BE-9467-BC07C3374E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Co se dá změřit v psychologii a pedagogice?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/>
          <a:lstStyle/>
          <a:p>
            <a:r>
              <a:rPr lang="cs-CZ" smtClean="0"/>
              <a:t>Klasifikace chyb měření</a:t>
            </a:r>
            <a:endParaRPr lang="en-US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238625"/>
          </a:xfrm>
        </p:spPr>
        <p:txBody>
          <a:bodyPr/>
          <a:lstStyle/>
          <a:p>
            <a:r>
              <a:rPr lang="cs-CZ" sz="2400" b="1" smtClean="0"/>
              <a:t>Náhodné (proměnné chyby) </a:t>
            </a:r>
            <a:r>
              <a:rPr lang="cs-CZ" sz="2400" smtClean="0"/>
              <a:t>– odlišnost naměřených hodnot v závislosti na velikosti měřené hodnoty a přesnosti použitého měřidla.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	Eliminací se zabývá </a:t>
            </a:r>
            <a:r>
              <a:rPr lang="cs-CZ" sz="2400" b="1" smtClean="0"/>
              <a:t>reliabilita</a:t>
            </a:r>
            <a:r>
              <a:rPr lang="cs-CZ" sz="2400" smtClean="0"/>
              <a:t>.</a:t>
            </a:r>
          </a:p>
          <a:p>
            <a:r>
              <a:rPr lang="cs-CZ" sz="2400" b="1" smtClean="0"/>
              <a:t>Interpretační chyby </a:t>
            </a:r>
            <a:r>
              <a:rPr lang="cs-CZ" sz="2400" smtClean="0"/>
              <a:t>- spočívají v nedodržení požadavku, aby se hodnota naměřená testem vždy interpretovala v nějakém vhodném kontextu.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	Eliminací se zabývá </a:t>
            </a:r>
            <a:r>
              <a:rPr lang="cs-CZ" sz="2400" b="1" smtClean="0"/>
              <a:t>normalizace (standardizace).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prostudování a zamyšlení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Urbánek, </a:t>
            </a:r>
            <a:r>
              <a:rPr lang="cs-CZ" dirty="0" err="1" smtClean="0"/>
              <a:t>Denglerová</a:t>
            </a:r>
            <a:r>
              <a:rPr lang="cs-CZ" dirty="0" smtClean="0"/>
              <a:t>, </a:t>
            </a:r>
            <a:r>
              <a:rPr lang="cs-CZ" dirty="0" err="1" smtClean="0"/>
              <a:t>Širůček</a:t>
            </a:r>
            <a:r>
              <a:rPr lang="cs-CZ" dirty="0" smtClean="0"/>
              <a:t>: Psychometrika</a:t>
            </a:r>
          </a:p>
          <a:p>
            <a:pPr>
              <a:buNone/>
            </a:pPr>
            <a:r>
              <a:rPr lang="cs-CZ" dirty="0" smtClean="0"/>
              <a:t>s</a:t>
            </a:r>
            <a:r>
              <a:rPr lang="cs-CZ" dirty="0" smtClean="0"/>
              <a:t>trany 17-52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/>
          <a:lstStyle/>
          <a:p>
            <a:r>
              <a:rPr lang="cs-CZ" sz="3600" smtClean="0"/>
              <a:t>Psychometrika</a:t>
            </a:r>
            <a:endParaRPr lang="en-US" sz="3600" smtClean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608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2300" dirty="0" smtClean="0"/>
              <a:t>Psychometrika je disciplína zaměřená na tvorbu, adaptaci, úpravy a hodnocení psychodiagnostických metod. </a:t>
            </a:r>
          </a:p>
          <a:p>
            <a:pPr>
              <a:buFont typeface="Wingdings" pitchFamily="2" charset="2"/>
              <a:buNone/>
            </a:pPr>
            <a:r>
              <a:rPr lang="cs-CZ" sz="2300" dirty="0" smtClean="0"/>
              <a:t>Obor zabývající se teoretickými otázkami měření v psychologii, a teprve druhotně aplikací těchto teoretických principů v praxi.</a:t>
            </a:r>
          </a:p>
          <a:p>
            <a:pPr>
              <a:buFont typeface="Wingdings" pitchFamily="2" charset="2"/>
              <a:buNone/>
            </a:pPr>
            <a:r>
              <a:rPr lang="cs-CZ" sz="2300" dirty="0" smtClean="0"/>
              <a:t>K tomu účelu používá množství matematických a statistických postupů, které byly v průběhu vývoje této disciplíny vytvářeny pro konkrétní potřeby psychologické praxe.</a:t>
            </a:r>
          </a:p>
          <a:p>
            <a:pPr>
              <a:buFont typeface="Wingdings" pitchFamily="2" charset="2"/>
              <a:buNone/>
            </a:pPr>
            <a:r>
              <a:rPr lang="cs-CZ" sz="2300" b="1" dirty="0" smtClean="0"/>
              <a:t>Normativní měření </a:t>
            </a:r>
            <a:r>
              <a:rPr lang="cs-CZ" sz="2300" dirty="0" smtClean="0"/>
              <a:t>– výsledky jsou interpretovány z hlediska chování či výkonů jiných osob ve stejné situaci</a:t>
            </a:r>
          </a:p>
          <a:p>
            <a:pPr>
              <a:buFont typeface="Wingdings" pitchFamily="2" charset="2"/>
              <a:buNone/>
            </a:pPr>
            <a:r>
              <a:rPr lang="cs-CZ" sz="2300" b="1" dirty="0" err="1" smtClean="0"/>
              <a:t>Ipsativní</a:t>
            </a:r>
            <a:r>
              <a:rPr lang="cs-CZ" sz="2300" b="1" dirty="0" smtClean="0"/>
              <a:t> měření </a:t>
            </a:r>
            <a:r>
              <a:rPr lang="cs-CZ" sz="2300" dirty="0" smtClean="0"/>
              <a:t>– se interpretuje na základě výkonu stejné osoby v různých situacích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Stevensova</a:t>
            </a:r>
            <a:r>
              <a:rPr lang="cs-CZ" dirty="0" smtClean="0"/>
              <a:t> definice měření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400" b="1" dirty="0" smtClean="0"/>
              <a:t>Měření jako přiřazování </a:t>
            </a:r>
            <a:r>
              <a:rPr lang="cs-CZ" sz="4400" b="1" dirty="0" smtClean="0"/>
              <a:t>číslic objektům a událostem na základě </a:t>
            </a:r>
            <a:r>
              <a:rPr lang="cs-CZ" sz="4400" b="1" dirty="0" smtClean="0"/>
              <a:t>pravidel (přesně definovaných)</a:t>
            </a:r>
          </a:p>
          <a:p>
            <a:pPr algn="ctr">
              <a:buNone/>
            </a:pPr>
            <a:endParaRPr lang="en-US" sz="4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= přiřazování!??</a:t>
            </a:r>
            <a:endParaRPr lang="en-US" dirty="0"/>
          </a:p>
        </p:txBody>
      </p:sp>
      <p:pic>
        <p:nvPicPr>
          <p:cNvPr id="4" name="Zástupný symbol pro obsah 3" descr="přiřazování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340768"/>
            <a:ext cx="6034616" cy="452596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přiřazování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 význam má </a:t>
            </a:r>
            <a:r>
              <a:rPr lang="cs-CZ" b="1" dirty="0" smtClean="0"/>
              <a:t>změřit</a:t>
            </a:r>
            <a:r>
              <a:rPr lang="cs-CZ" dirty="0" smtClean="0"/>
              <a:t> pohlaví?</a:t>
            </a:r>
          </a:p>
          <a:p>
            <a:r>
              <a:rPr lang="cs-CZ" dirty="0" smtClean="0"/>
              <a:t>Nebo národnost?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>
            <a:normAutofit fontScale="90000"/>
          </a:bodyPr>
          <a:lstStyle/>
          <a:p>
            <a:r>
              <a:rPr lang="cs-CZ" sz="3200" smtClean="0"/>
              <a:t>Měření v psychologii a příbuzných vědách</a:t>
            </a:r>
            <a:endParaRPr lang="en-US" sz="3200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679950"/>
          </a:xfrm>
        </p:spPr>
        <p:txBody>
          <a:bodyPr/>
          <a:lstStyle/>
          <a:p>
            <a:r>
              <a:rPr lang="cs-CZ" sz="2400" dirty="0" err="1" smtClean="0"/>
              <a:t>Stevensova</a:t>
            </a:r>
            <a:r>
              <a:rPr lang="cs-CZ" sz="2400" dirty="0" smtClean="0"/>
              <a:t> definice měření – přiřazování číslic objektům a událostem na základě pravidel </a:t>
            </a:r>
          </a:p>
          <a:p>
            <a:r>
              <a:rPr lang="cs-CZ" sz="2400" dirty="0" smtClean="0"/>
              <a:t>Tato definice je problematická, ne každé přiřazování číslic je měření, ale klasická psychometrika s ní stále pracuje, proto je potřeba tento koncept pochopit, ač je pomýlený a být si jeho nedostatků vědom</a:t>
            </a:r>
          </a:p>
          <a:p>
            <a:r>
              <a:rPr lang="cs-CZ" sz="2400" dirty="0" err="1" smtClean="0"/>
              <a:t>Stevensovy</a:t>
            </a:r>
            <a:r>
              <a:rPr lang="cs-CZ" sz="2400" dirty="0" smtClean="0"/>
              <a:t> úrovně měření </a:t>
            </a:r>
          </a:p>
          <a:p>
            <a:pPr lvl="1"/>
            <a:r>
              <a:rPr lang="cs-CZ" sz="2000" dirty="0" smtClean="0"/>
              <a:t>Nominální</a:t>
            </a:r>
          </a:p>
          <a:p>
            <a:pPr lvl="1"/>
            <a:r>
              <a:rPr lang="cs-CZ" sz="2000" dirty="0" smtClean="0"/>
              <a:t>Ordinální</a:t>
            </a:r>
          </a:p>
          <a:p>
            <a:pPr lvl="1"/>
            <a:r>
              <a:rPr lang="cs-CZ" sz="2000" dirty="0" smtClean="0"/>
              <a:t>Intervalová</a:t>
            </a:r>
          </a:p>
          <a:p>
            <a:pPr lvl="1"/>
            <a:r>
              <a:rPr lang="cs-CZ" sz="2000" dirty="0" smtClean="0"/>
              <a:t>Poměrová</a:t>
            </a:r>
          </a:p>
          <a:p>
            <a:pPr lvl="1">
              <a:buFont typeface="Wingdings" pitchFamily="2" charset="2"/>
              <a:buNone/>
            </a:pPr>
            <a:r>
              <a:rPr lang="cs-CZ" sz="2000" dirty="0" smtClean="0"/>
              <a:t>Kontrolní otázka – jaké jsou jejich míry středu?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ProblémY</a:t>
            </a:r>
            <a:r>
              <a:rPr lang="cs-CZ" dirty="0" smtClean="0"/>
              <a:t> </a:t>
            </a:r>
            <a:r>
              <a:rPr lang="cs-CZ" dirty="0" err="1" smtClean="0"/>
              <a:t>stevensova</a:t>
            </a:r>
            <a:r>
              <a:rPr lang="cs-CZ" dirty="0" smtClean="0"/>
              <a:t> pojetí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Nikdy neověřený předpoklad (nebo neověřitelný?), že psychologické atributy jsou kvantitativní povahy</a:t>
            </a:r>
          </a:p>
          <a:p>
            <a:r>
              <a:rPr lang="cs-CZ" sz="2800" b="1" dirty="0" smtClean="0"/>
              <a:t>Přijetí chybné definice měření oproti klasickému pojetí</a:t>
            </a:r>
          </a:p>
          <a:p>
            <a:r>
              <a:rPr lang="cs-CZ" sz="2800" dirty="0" smtClean="0"/>
              <a:t>Klasické </a:t>
            </a:r>
            <a:r>
              <a:rPr lang="cs-CZ" sz="2800" dirty="0" smtClean="0"/>
              <a:t>(přírodovědné) pojetí </a:t>
            </a:r>
            <a:r>
              <a:rPr lang="cs-CZ" sz="2800" dirty="0" smtClean="0"/>
              <a:t>měření - </a:t>
            </a:r>
            <a:r>
              <a:rPr lang="cs-CZ" sz="2800" dirty="0" err="1" smtClean="0"/>
              <a:t>měření</a:t>
            </a:r>
            <a:r>
              <a:rPr lang="cs-CZ" sz="2800" dirty="0" smtClean="0"/>
              <a:t> jako proces odhadování </a:t>
            </a:r>
            <a:r>
              <a:rPr lang="cs-CZ" sz="2800" dirty="0" smtClean="0"/>
              <a:t>míry nějaké velikosti kvantitativního atributu ve vztahu k </a:t>
            </a:r>
            <a:r>
              <a:rPr lang="cs-CZ" sz="2800" dirty="0" smtClean="0"/>
              <a:t>dané </a:t>
            </a:r>
            <a:r>
              <a:rPr lang="cs-CZ" sz="2800" dirty="0" smtClean="0"/>
              <a:t>jednotce (</a:t>
            </a:r>
            <a:r>
              <a:rPr lang="cs-CZ" sz="2800" dirty="0" smtClean="0"/>
              <a:t>kolikrát </a:t>
            </a:r>
            <a:r>
              <a:rPr lang="cs-CZ" sz="2800" dirty="0" smtClean="0"/>
              <a:t>se jednotka vejde do </a:t>
            </a:r>
            <a:r>
              <a:rPr lang="cs-CZ" sz="2800" dirty="0" smtClean="0"/>
              <a:t>hodnoty nějaké veličiny) </a:t>
            </a:r>
          </a:p>
          <a:p>
            <a:r>
              <a:rPr lang="cs-CZ" sz="2800" dirty="0" smtClean="0"/>
              <a:t>Adekvátní rozvoj věcných teorií v humanitních oborech – sebelepší teorie měření nestačí, pokud jsou teorie toho co chceme měřit vágní či špatné (např. jak měřit schopnosti, stačí výkonové testy?, </a:t>
            </a:r>
            <a:r>
              <a:rPr lang="cs-CZ" sz="2800" dirty="0" smtClean="0"/>
              <a:t>h</a:t>
            </a:r>
            <a:r>
              <a:rPr lang="cs-CZ" sz="2800" dirty="0" smtClean="0"/>
              <a:t>istorie vzniku EQ)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cs-CZ" sz="3200" smtClean="0"/>
              <a:t>Měření v psychologii a příbuzných vědách</a:t>
            </a:r>
            <a:endParaRPr lang="en-US" sz="3200" smtClean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383087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/>
              <a:t>Přímé</a:t>
            </a:r>
            <a:r>
              <a:rPr lang="cs-CZ" sz="2400" dirty="0" smtClean="0"/>
              <a:t> (porovnání dvou stejných atributů) x </a:t>
            </a:r>
            <a:r>
              <a:rPr lang="cs-CZ" sz="2400" b="1" dirty="0" smtClean="0"/>
              <a:t>nepřímé měření</a:t>
            </a:r>
            <a:r>
              <a:rPr lang="cs-CZ" sz="2400" dirty="0" smtClean="0"/>
              <a:t> (srovnání konkrétního atributu s jiným atributem)</a:t>
            </a:r>
          </a:p>
          <a:p>
            <a:r>
              <a:rPr lang="cs-CZ" sz="2400" dirty="0" smtClean="0"/>
              <a:t>Na míry psychických charakteristik se usuzuje prostřednictvím odpovědí na nějaké otázky či reakcí na určité situace, tzn. jedná se vždy o nepřímé měření!</a:t>
            </a:r>
          </a:p>
          <a:p>
            <a:r>
              <a:rPr lang="cs-CZ" sz="2400" dirty="0" smtClean="0"/>
              <a:t>Problém – vztah mezi výsledky té dané reakce a hodnotami měřeného atributu.</a:t>
            </a:r>
          </a:p>
          <a:p>
            <a:r>
              <a:rPr lang="cs-CZ" sz="2400" dirty="0" smtClean="0"/>
              <a:t>Výsledky měření navíc ovlivňovány mnoha nežádoucími vlivy.</a:t>
            </a:r>
          </a:p>
          <a:p>
            <a:r>
              <a:rPr lang="cs-CZ" sz="2400" dirty="0" smtClean="0"/>
              <a:t>K jejich alespoň částečné eliminaci slouží popis chyb </a:t>
            </a:r>
            <a:r>
              <a:rPr lang="cs-CZ" sz="2400" dirty="0" smtClean="0"/>
              <a:t>měření aneb Co dělat nechceme-li se měření úplně vzdát.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cs-CZ" smtClean="0"/>
              <a:t>Klasifikace chyb měření</a:t>
            </a:r>
            <a:endParaRPr lang="en-US" smtClean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454525"/>
          </a:xfrm>
        </p:spPr>
        <p:txBody>
          <a:bodyPr/>
          <a:lstStyle/>
          <a:p>
            <a:r>
              <a:rPr lang="cs-CZ" sz="2400" b="1" smtClean="0"/>
              <a:t>Konstantní (systematické) chyby </a:t>
            </a:r>
            <a:r>
              <a:rPr lang="cs-CZ" sz="2400" smtClean="0"/>
              <a:t>– nejzávažnější chyby týkající se samé podstaty měření v psychologii, existuje vůbec to, co měřím? 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	„Inteligence je to, co měří inteligenční testy.“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	S jejich eliminací souvisí </a:t>
            </a:r>
            <a:r>
              <a:rPr lang="cs-CZ" sz="2400" b="1" smtClean="0"/>
              <a:t>validita.</a:t>
            </a:r>
          </a:p>
          <a:p>
            <a:pPr>
              <a:buFont typeface="Wingdings" pitchFamily="2" charset="2"/>
              <a:buNone/>
            </a:pPr>
            <a:endParaRPr lang="cs-CZ" sz="2400" b="1" smtClean="0"/>
          </a:p>
          <a:p>
            <a:r>
              <a:rPr lang="cs-CZ" sz="2400" b="1" smtClean="0"/>
              <a:t>Osobní chyby – </a:t>
            </a:r>
            <a:r>
              <a:rPr lang="cs-CZ" sz="2400" smtClean="0"/>
              <a:t>zapříčiněné osobou zadavtele či hodnotitele.</a:t>
            </a:r>
          </a:p>
          <a:p>
            <a:pPr>
              <a:buFont typeface="Wingdings" pitchFamily="2" charset="2"/>
              <a:buNone/>
            </a:pPr>
            <a:r>
              <a:rPr lang="cs-CZ" sz="2400" b="1" smtClean="0"/>
              <a:t>	</a:t>
            </a:r>
            <a:r>
              <a:rPr lang="cs-CZ" sz="2400" smtClean="0"/>
              <a:t>S jejich eliminací souvisí </a:t>
            </a:r>
            <a:r>
              <a:rPr lang="cs-CZ" sz="2400" b="1" smtClean="0"/>
              <a:t>objektivita.</a:t>
            </a:r>
            <a:endParaRPr lang="en-US" sz="2400" b="1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73</TotalTime>
  <Words>441</Words>
  <Application>Microsoft Office PowerPoint</Application>
  <PresentationFormat>Předvádění na obrazovce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Cesta</vt:lpstr>
      <vt:lpstr>Co se dá změřit v psychologii a pedagogice?</vt:lpstr>
      <vt:lpstr>Psychometrika</vt:lpstr>
      <vt:lpstr>Stevensova definice měření</vt:lpstr>
      <vt:lpstr>Měření = přiřazování!??</vt:lpstr>
      <vt:lpstr>přiřazování</vt:lpstr>
      <vt:lpstr>Měření v psychologii a příbuzných vědách</vt:lpstr>
      <vt:lpstr>ProblémY stevensova pojetí</vt:lpstr>
      <vt:lpstr>Měření v psychologii a příbuzných vědách</vt:lpstr>
      <vt:lpstr>Klasifikace chyb měření</vt:lpstr>
      <vt:lpstr>Klasifikace chyb měření</vt:lpstr>
      <vt:lpstr>K prostudování a zamyšlení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Your User Name</dc:creator>
  <cp:lastModifiedBy>Your User Name</cp:lastModifiedBy>
  <cp:revision>2</cp:revision>
  <dcterms:created xsi:type="dcterms:W3CDTF">2013-10-14T14:53:59Z</dcterms:created>
  <dcterms:modified xsi:type="dcterms:W3CDTF">2013-10-14T16:07:48Z</dcterms:modified>
</cp:coreProperties>
</file>