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5"/>
  </p:notesMasterIdLst>
  <p:sldIdLst>
    <p:sldId id="256" r:id="rId2"/>
    <p:sldId id="280" r:id="rId3"/>
    <p:sldId id="296" r:id="rId4"/>
    <p:sldId id="266" r:id="rId5"/>
    <p:sldId id="293" r:id="rId6"/>
    <p:sldId id="259" r:id="rId7"/>
    <p:sldId id="295" r:id="rId8"/>
    <p:sldId id="265" r:id="rId9"/>
    <p:sldId id="282" r:id="rId10"/>
    <p:sldId id="294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11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4198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13252442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B2EDE42-6C0D-4C40-9B23-1E39FED530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62C04-B3E3-429C-9428-EEFE45FEAA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2050B-3993-4045-9CA8-F2C331222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FE15-FF02-4E6C-B991-C29C0178DF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F91791-0E74-422A-8048-07DA7F087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A7EB5AB-CE69-4060-AF02-C7F138B210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C9B2F91-C1DD-438C-A646-3E7022D990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5AFF2-2651-49A8-A1FB-29B7D1CFA6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6DC6910-D59F-45B6-8F56-30A1E02F0E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F4783-6436-4C7B-8F97-3C7AF32F2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B1E3A0A0-96FF-494B-98AD-65C3DA3E4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205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513E82-A93D-40BA-9B0B-50000D1C0C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8" r:id="rId2"/>
    <p:sldLayoutId id="2147483793" r:id="rId3"/>
    <p:sldLayoutId id="2147483794" r:id="rId4"/>
    <p:sldLayoutId id="2147483795" r:id="rId5"/>
    <p:sldLayoutId id="2147483789" r:id="rId6"/>
    <p:sldLayoutId id="2147483796" r:id="rId7"/>
    <p:sldLayoutId id="2147483790" r:id="rId8"/>
    <p:sldLayoutId id="2147483797" r:id="rId9"/>
    <p:sldLayoutId id="2147483791" r:id="rId10"/>
    <p:sldLayoutId id="21474837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talks/ken_robinson_changing_education_paradigm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wlib/neweb/index.php?sekce=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skaskola.cz/" TargetMode="External"/><Relationship Id="rId5" Type="http://schemas.openxmlformats.org/officeDocument/2006/relationships/hyperlink" Target="http://pdfweb.truni.sk/jop/index.html" TargetMode="External"/><Relationship Id="rId4" Type="http://schemas.openxmlformats.org/officeDocument/2006/relationships/hyperlink" Target="http://www.phil.muni.cz/wupv/home/casopi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ken_robinson_changing_education_paradigm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55650" y="1558117"/>
            <a:ext cx="8569325" cy="738215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 dirty="0" smtClean="0"/>
              <a:t>pedagogická </a:t>
            </a:r>
            <a:r>
              <a:rPr lang="cs-CZ" dirty="0"/>
              <a:t>psychologie</a:t>
            </a:r>
            <a:endParaRPr lang="en-GB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Vstupní informace, o vědním oboru a téma autoregulace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 na různé významy pojmu!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Pedagogická psychologie může být chápána jako:</a:t>
            </a:r>
          </a:p>
          <a:p>
            <a:pPr lvl="1"/>
            <a:r>
              <a:rPr lang="cs-CZ" dirty="0" smtClean="0"/>
              <a:t>Vědní obor</a:t>
            </a:r>
          </a:p>
          <a:p>
            <a:pPr lvl="1"/>
            <a:r>
              <a:rPr lang="cs-CZ" dirty="0" smtClean="0"/>
              <a:t>Soubor profesí</a:t>
            </a:r>
          </a:p>
          <a:p>
            <a:pPr lvl="1"/>
            <a:r>
              <a:rPr lang="cs-CZ" dirty="0" smtClean="0"/>
              <a:t>Vyučovací předmět(y) pro různé skupiny</a:t>
            </a:r>
          </a:p>
          <a:p>
            <a:pPr lvl="1"/>
            <a:r>
              <a:rPr lang="cs-CZ" dirty="0" smtClean="0"/>
              <a:t>Kulturní a mediální fenomén (soubor témat)</a:t>
            </a:r>
          </a:p>
          <a:p>
            <a:pPr lvl="1"/>
            <a:endParaRPr lang="cs-CZ" dirty="0" smtClean="0"/>
          </a:p>
          <a:p>
            <a:pPr lvl="1" algn="r">
              <a:buNone/>
            </a:pPr>
            <a:r>
              <a:rPr lang="cs-CZ" dirty="0" smtClean="0"/>
              <a:t>…a je potřeba je umět rozlišovat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Zařazení pedagogické psychologie.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200" smtClean="0"/>
              <a:t>leží na </a:t>
            </a:r>
            <a:r>
              <a:rPr lang="cs-CZ" sz="2200" b="1" smtClean="0"/>
              <a:t>průniku řady věd</a:t>
            </a:r>
            <a:r>
              <a:rPr lang="cs-CZ" sz="2200" smtClean="0"/>
              <a:t>, především pak pedagogiky a psychologie. </a:t>
            </a:r>
          </a:p>
          <a:p>
            <a:pPr lvl="1">
              <a:lnSpc>
                <a:spcPct val="90000"/>
              </a:lnSpc>
            </a:pPr>
            <a:r>
              <a:rPr lang="cs-CZ" sz="2000" b="1" smtClean="0"/>
              <a:t>Z psychologie</a:t>
            </a:r>
            <a:r>
              <a:rPr lang="cs-CZ" sz="2000" smtClean="0"/>
              <a:t> ji ovlivňují  zejména vývojová psychologie, kognitivní psychologie, psychologie učení, psychologie motivace, psychologie osobnosti, diferenciální psychologie a sociální psychologie. </a:t>
            </a:r>
          </a:p>
          <a:p>
            <a:pPr lvl="1">
              <a:lnSpc>
                <a:spcPct val="90000"/>
              </a:lnSpc>
            </a:pPr>
            <a:r>
              <a:rPr lang="cs-CZ" sz="2000" b="1" smtClean="0"/>
              <a:t>Z pedagogiky</a:t>
            </a:r>
            <a:r>
              <a:rPr lang="cs-CZ" sz="2000" smtClean="0"/>
              <a:t> ji ovlivňují didaktika (o společných a rozdílných oblastech viz Kansanen, 2004), teorie výchovy a filozofie výchovy. </a:t>
            </a:r>
          </a:p>
          <a:p>
            <a:pPr>
              <a:lnSpc>
                <a:spcPct val="90000"/>
              </a:lnSpc>
            </a:pPr>
            <a:r>
              <a:rPr lang="cs-CZ" sz="2200" b="1" smtClean="0"/>
              <a:t>Situování</a:t>
            </a:r>
            <a:r>
              <a:rPr lang="cs-CZ" sz="2200" smtClean="0"/>
              <a:t> pedagogické psychologie </a:t>
            </a:r>
            <a:r>
              <a:rPr lang="cs-CZ" sz="2200" b="1" smtClean="0"/>
              <a:t>v rámci humanitních věd je ovlivněno historickou tradicí</a:t>
            </a:r>
            <a:r>
              <a:rPr lang="cs-CZ" sz="2200" smtClean="0"/>
              <a:t>, v různých zemích se liší.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ve většině evropských států, v USA, Kanadě, Austrálii je řazena mezi </a:t>
            </a:r>
            <a:r>
              <a:rPr lang="cs-CZ" sz="2000" b="1" smtClean="0"/>
              <a:t>psychologické vědy</a:t>
            </a:r>
            <a:r>
              <a:rPr lang="cs-CZ" sz="20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 Německu a ve skandinávských zemích bývá počítána mezi </a:t>
            </a:r>
            <a:r>
              <a:rPr lang="cs-CZ" sz="2000" b="1" smtClean="0"/>
              <a:t>vědy pedagogické</a:t>
            </a:r>
            <a:r>
              <a:rPr lang="cs-CZ" sz="20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Vymezení pedagogické psychologie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je nesnadné, neboť se odvíjí od názoru na její zařazení do soustavy vědních oborů, od její vývojové etapy (proměňovalo se v čase), od zastávané koncepce oboru. </a:t>
            </a:r>
          </a:p>
          <a:p>
            <a:pPr lvl="1">
              <a:lnSpc>
                <a:spcPct val="90000"/>
              </a:lnSpc>
            </a:pPr>
            <a:r>
              <a:rPr lang="cs-CZ" sz="2200" b="1" smtClean="0"/>
              <a:t>Americká tradice:</a:t>
            </a:r>
            <a:r>
              <a:rPr lang="cs-CZ" sz="220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pedagogická psychologie je obor, který aplikuje vědecké metody při studiu chování lidí v pedagogických podmínkách (Berliner, 1982)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je to obor, který shromažďuje psychologické poznatky, které jsou relevantní pro výchovu a vzdělávání a aplikuje je tak, aby zlepšil kvalitu edukačního procesu a jeho výsledků (Sternberg, Williams, 2002). 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jde o obor, který se systematicky věnuje zkoumání jedince v kontextu výchovy a vzdělávání (Berliner, Calfee, 1996; Reynolds, Miller, 2003).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Vymezení pedagogické psychologie (2)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smtClean="0"/>
              <a:t>Česká a slovenská tradice: </a:t>
            </a:r>
          </a:p>
          <a:p>
            <a:pPr lvl="1">
              <a:lnSpc>
                <a:spcPct val="80000"/>
              </a:lnSpc>
            </a:pPr>
            <a:r>
              <a:rPr lang="cs-CZ" sz="2000" b="1" smtClean="0"/>
              <a:t>Neakcentuje aplikační charakter</a:t>
            </a:r>
            <a:r>
              <a:rPr lang="cs-CZ" sz="2000" smtClean="0"/>
              <a:t> oboru, nýbrž chápe obor jako svébytný.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Příhoda (1956) vymezuje pedagogickou psychologii jako soustavu poznatků o vnitřních zákonitostech změn, navozených v chování člověka. Od psychologie se liší specifickým zaměřením na jevy sociálně a výchovně formující, od pedagogiky pak neuropsychickým pohledem na učební a výchovně vlivy působící na člověka.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věda o psychologických zákonitostech výchovně-vzdělávacího procesu ve škole i v mimoškolních zařízeních (Ďurič, 1974).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Kulič a J. Mareš (1992) vymezili pedagogickou psychologii jako relativně samostatný psychologický obor, který sice přijímá podněty od mnoha dalších psychologických i nepsychologických disciplin, ale integruje je, rekonstruuje je a využívá v situacích pedagogického typu. Pedagogické psychologii jde o psychologický pohled na předpoklady, průběh a výsledky: a) rozvoje jednotlivce (zvláště jeho osobnosti), b) rozvoje skupin (žáků, učitelů, vychovatelů, rodin, týmů apod.) v situacích pedagogického typu.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Pedagogická psychologie jako vyučovací předmět.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smtClean="0"/>
              <a:t>V učitelské přípravě</a:t>
            </a:r>
            <a:r>
              <a:rPr lang="cs-CZ" smtClean="0"/>
              <a:t> patří k základním psychologickým předmětům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samostatná učebnice (např. Příhoda, 1956; Jiránek, 1968, Ďurič, 1974 aj.)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tvoří podstatnou část témat v souhrnné učebnici psychologie pro učitele (např. Čáp, 1976, 1993; Ďurič a Štefanovič, 1977; Čáp a Mareš, 2001). </a:t>
            </a:r>
          </a:p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smtClean="0"/>
              <a:t>V přípravě odborných psychologů</a:t>
            </a:r>
            <a:r>
              <a:rPr lang="cs-CZ" smtClean="0"/>
              <a:t> patří pedagogická psychologie k předmětům rozšiřujícím tradiční základ.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300" smtClean="0"/>
              <a:t>Pedagogická psychologie jako obor vědecké přípravy a jako </a:t>
            </a:r>
            <a:r>
              <a:rPr lang="cs-CZ" sz="3300" b="1" smtClean="0"/>
              <a:t>odborná psychologická specializace</a:t>
            </a:r>
            <a:r>
              <a:rPr lang="cs-CZ" sz="3300" smtClean="0"/>
              <a:t>.</a:t>
            </a:r>
            <a:r>
              <a:rPr lang="cs-CZ" sz="4500" smtClean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Po skončení pregraduálního studia psychologie může absolvent-psycholog pokračovat ve vědecké postgraduální přípravě.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 oborů doktorského studia </a:t>
            </a:r>
            <a:r>
              <a:rPr lang="cs-CZ" sz="1700" smtClean="0"/>
              <a:t>je také pedagogická psychologie. Studium připravuje absolventy jednak pro vědecko-výzkumnou práci v oboru (v ústavech Akademie věd ČR, ve výzkumných ústavech), jednak pro vědecko-pedagogickou činnost na vysokých školách.</a:t>
            </a:r>
          </a:p>
          <a:p>
            <a:pPr>
              <a:lnSpc>
                <a:spcPct val="80000"/>
              </a:lnSpc>
            </a:pPr>
            <a:endParaRPr lang="cs-CZ" sz="2000" smtClean="0"/>
          </a:p>
          <a:p>
            <a:pPr>
              <a:lnSpc>
                <a:spcPct val="80000"/>
              </a:lnSpc>
            </a:pPr>
            <a:r>
              <a:rPr lang="cs-CZ" sz="2000" smtClean="0"/>
              <a:t>Europsycholog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ucelený soubor požadavků, které musí splňovat pregraduální a postgraduální příprava psychologů v dané zemi, aby absolventům tohoto studia byl nejen uznán psychologický diplom v jiných evropských zemích, ale mohli také v těchto zemích vykonávat profesi psychologa.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Předpokládá se, že psychologické studium bude sestávat ze tří stupňů: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3 roky bakalářského studia,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2 roky navazujícího magisterského studia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nejméně 1 rok praxe pod supervizí po absolvování vysoké školy.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ze čtyř profesních oborů</a:t>
            </a:r>
            <a:r>
              <a:rPr lang="cs-CZ" sz="1700" smtClean="0"/>
              <a:t>, v nichž se absolvent může po promoci specializovat, </a:t>
            </a:r>
            <a:r>
              <a:rPr lang="cs-CZ" sz="1700" b="1" smtClean="0"/>
              <a:t>je</a:t>
            </a:r>
            <a:r>
              <a:rPr lang="cs-CZ" sz="1700" smtClean="0"/>
              <a:t> také </a:t>
            </a:r>
            <a:r>
              <a:rPr lang="cs-CZ" sz="1700" b="1" smtClean="0"/>
              <a:t>pedagogická a školní psychologie</a:t>
            </a:r>
            <a:r>
              <a:rPr lang="cs-CZ" sz="1700" smtClean="0"/>
              <a:t>, tedy oblast edukace – </a:t>
            </a:r>
            <a:r>
              <a:rPr lang="cs-CZ" sz="1700" i="1" smtClean="0"/>
              <a:t>education</a:t>
            </a:r>
            <a:r>
              <a:rPr lang="cs-CZ" sz="1700" smtClean="0"/>
              <a:t> (EuroPsy, 2005).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Historie oboru ve světě.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Pedagogická psychologie patří mezi nejstarší psychologické obory, neboť začala se rozvíjet už ke konci 19. století. Mezi její zakladatele patřili přední psychologové své doby.</a:t>
            </a:r>
          </a:p>
          <a:p>
            <a:pPr>
              <a:lnSpc>
                <a:spcPct val="90000"/>
              </a:lnSpc>
            </a:pPr>
            <a:r>
              <a:rPr lang="cs-CZ" sz="2700" smtClean="0"/>
              <a:t>Americká psychologická asociace zpracovala publikaci věnovanou stoleté existenci oboru pedagogické psychologie (Zimmermann, Schunk, 2003). 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jednoduchá periodizaci do tří velkých, mírně se překrývajících vývojových etap: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1890-1920,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1920-1960,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od r. 1960 do současnosti.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První období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smtClean="0"/>
              <a:t>Nejstarší vývojové období (1890-1920) reprezentuje šest osobností: W. James, A. Binet, J. Dewey, E.L. Thorndike, L.M. Terman, M. Montessoriová. Připomeňme  zde výběrově alespoň první dvě zakladatelské osobnosti.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Americký psycholog </a:t>
            </a:r>
            <a:r>
              <a:rPr lang="cs-CZ" sz="1800" b="1" smtClean="0"/>
              <a:t>W. James</a:t>
            </a:r>
            <a:r>
              <a:rPr lang="cs-CZ" sz="1800" smtClean="0"/>
              <a:t>, který je pokládán za jednoho ze zakladatelů vědecké psychologie, už v r. 1899 napsal Rozpravy s učiteli o psychologii a se studenty o životních ideálech. Upozorňoval, že sama psychologie jako věda nemůže zajistit efektivní výuku žáků, neboť vyučovací činnost učitele je tvořivou záležitostí, je tedy spíše uměním. Byl jeden z prvních, který zdůrazňoval, že je třeba přihlížet k individuálním zvláštnostem žáků a založil tak v pedagogické psychologii linii zaměřenou na dítě a jeho potřeby (child-centered psychology).  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Francouzský lékař a psycholog </a:t>
            </a:r>
            <a:r>
              <a:rPr lang="cs-CZ" sz="1800" b="1" smtClean="0"/>
              <a:t>A. Binet </a:t>
            </a:r>
            <a:r>
              <a:rPr lang="cs-CZ" sz="1800" smtClean="0"/>
              <a:t>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Druhé období, třetí období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smtClean="0"/>
              <a:t>Střední  vývojové období (1920 – 1960) ovlivnilo pět osobností: L.S. Vygotskij, B.F. Skinner, J. Piaget, L.J. Cronbach, R.M. Gagné. </a:t>
            </a:r>
          </a:p>
          <a:p>
            <a:r>
              <a:rPr lang="cs-CZ" smtClean="0"/>
              <a:t>Nejmladší vývojové období (od r. 1960 do současnosti) reprezentují: B.S. Bloom, N.L. Gage, J. Bruner, A. Bandura, A.L. Brownová.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Přínos ped. psy. pro další obory </a:t>
            </a:r>
            <a:br>
              <a:rPr lang="cs-CZ" sz="4500" smtClean="0"/>
            </a:br>
            <a:r>
              <a:rPr lang="cs-CZ" sz="4500" smtClean="0"/>
              <a:t>- Aster (1990) uvádí: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smtClean="0"/>
              <a:t>regresní analýzu (R.T. Thorndike),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analýzu kovariance (A. Porter),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zjišťování reliability testů a dotazníků (L. Cronbach),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multivariační metody později zužitkované ve statistických počítačových programech typu SPSS - Statistical Programs for Social Scienes (B. Cooley, P. Lohnes)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meta-analýzu výsledků empirických výzkumů (G. Glass, I.V. Hedges).</a:t>
            </a:r>
          </a:p>
          <a:p>
            <a:pPr>
              <a:lnSpc>
                <a:spcPct val="80000"/>
              </a:lnSpc>
            </a:pPr>
            <a:endParaRPr lang="cs-CZ" sz="2700" smtClean="0"/>
          </a:p>
          <a:p>
            <a:pPr>
              <a:lnSpc>
                <a:spcPct val="80000"/>
              </a:lnSpc>
            </a:pPr>
            <a:r>
              <a:rPr lang="cs-CZ" sz="2700" smtClean="0"/>
              <a:t>jedná se ale i např. o action research, practice-based research...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8963"/>
            <a:ext cx="9074150" cy="6937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34734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 uvádět v předmětu kód předmětu a </a:t>
            </a:r>
            <a:r>
              <a:rPr lang="cs-CZ" u="sng" dirty="0" smtClean="0">
                <a:solidFill>
                  <a:srgbClr val="FF0000"/>
                </a:solidFill>
              </a:rPr>
              <a:t>seminární skupinu</a:t>
            </a:r>
            <a:r>
              <a:rPr lang="cs-CZ" dirty="0" smtClean="0">
                <a:solidFill>
                  <a:srgbClr val="FF0000"/>
                </a:solidFill>
              </a:rPr>
              <a:t>!</a:t>
            </a:r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diskusní fórum předmětu</a:t>
            </a: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r>
              <a:rPr lang="cs-CZ" dirty="0" smtClean="0"/>
              <a:t>pondělí </a:t>
            </a:r>
            <a:r>
              <a:rPr lang="cs-CZ" dirty="0" smtClean="0"/>
              <a:t>10:00-11:00</a:t>
            </a:r>
            <a:r>
              <a:rPr lang="en-GB" dirty="0" smtClean="0"/>
              <a:t>;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cs-CZ" dirty="0" smtClean="0"/>
              <a:t>jen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(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Poříčí 31</a:t>
            </a:r>
            <a:r>
              <a:rPr lang="en-GB" dirty="0" smtClean="0"/>
              <a:t>, Brno)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Změny v oboru v minulém století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smtClean="0"/>
              <a:t>Mayer (1992) napsal, že ve 20. století se vztah mezi pedagogikou a psychologií podobal třem odlišným typům dopravní situace. </a:t>
            </a:r>
          </a:p>
          <a:p>
            <a:pPr lvl="1">
              <a:lnSpc>
                <a:spcPct val="80000"/>
              </a:lnSpc>
            </a:pPr>
            <a:r>
              <a:rPr lang="cs-CZ" sz="2200" smtClean="0"/>
              <a:t>Z počátku šlo o ulici s jednosměrným provozem – podněty mířily od psychologie k pedagogice. </a:t>
            </a:r>
            <a:r>
              <a:rPr lang="cs-CZ" sz="2200" b="1" smtClean="0"/>
              <a:t>Psychologie</a:t>
            </a:r>
            <a:r>
              <a:rPr lang="cs-CZ" sz="2200" smtClean="0"/>
              <a:t> se snažila formulovat </a:t>
            </a:r>
            <a:r>
              <a:rPr lang="cs-CZ" sz="2200" b="1" smtClean="0"/>
              <a:t>nové teorie učení a vyučování</a:t>
            </a:r>
            <a:r>
              <a:rPr lang="cs-CZ" sz="2200" smtClean="0"/>
              <a:t>, zatímco </a:t>
            </a:r>
            <a:r>
              <a:rPr lang="cs-CZ" sz="2200" b="1" smtClean="0"/>
              <a:t>pedagogika</a:t>
            </a:r>
            <a:r>
              <a:rPr lang="cs-CZ" sz="2200" smtClean="0"/>
              <a:t> se je </a:t>
            </a:r>
            <a:r>
              <a:rPr lang="cs-CZ" sz="2200" b="1" smtClean="0"/>
              <a:t>snažila aplikovat</a:t>
            </a:r>
            <a:r>
              <a:rPr lang="cs-CZ" sz="2200" smtClean="0"/>
              <a:t> na problémy, s nimiž zápasila školní praxe. </a:t>
            </a:r>
          </a:p>
          <a:p>
            <a:pPr lvl="1">
              <a:lnSpc>
                <a:spcPct val="80000"/>
              </a:lnSpc>
            </a:pPr>
            <a:r>
              <a:rPr lang="cs-CZ" sz="2200" smtClean="0"/>
              <a:t>V další vývojové etapě jak psychologie, tak pedagogika zajely do slepé ulice: psychologie se soustředila na problémy, které příliš nesouvisely s edukací lidí; pedagogika se zaměřila na řešení praktických úkolů a odklonila se od teorie. </a:t>
            </a:r>
          </a:p>
          <a:p>
            <a:pPr lvl="1">
              <a:lnSpc>
                <a:spcPct val="80000"/>
              </a:lnSpc>
            </a:pPr>
            <a:r>
              <a:rPr lang="cs-CZ" sz="2200" smtClean="0"/>
              <a:t>V poslední době byl naštěstí nastolen „obousměrný provoz“ mezi psychologií a pedagogikou (viz dále)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03500" y="4451350"/>
            <a:ext cx="7140575" cy="2016125"/>
          </a:xfrm>
        </p:spPr>
        <p:txBody>
          <a:bodyPr lIns="0" tIns="0" rIns="0" bIns="0" anchor="ctr">
            <a:norm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en-GB" b="1" dirty="0" err="1" smtClean="0"/>
              <a:t>Autoregulace</a:t>
            </a:r>
            <a:r>
              <a:rPr lang="en-GB" b="1" dirty="0" smtClean="0"/>
              <a:t> </a:t>
            </a:r>
            <a:r>
              <a:rPr lang="en-GB" b="1" dirty="0" err="1" smtClean="0"/>
              <a:t>učení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cs-CZ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214313" algn="l"/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Terminologie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4997450"/>
          </a:xfrm>
        </p:spPr>
        <p:txBody>
          <a:bodyPr lIns="0" tIns="0" rIns="0" bIns="0">
            <a:normAutofit fontScale="92500" lnSpcReduction="20000"/>
          </a:bodyPr>
          <a:lstStyle/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b="1"/>
              <a:t>učení se</a:t>
            </a:r>
            <a:r>
              <a:rPr lang="en-GB"/>
              <a:t> vs. </a:t>
            </a:r>
            <a:r>
              <a:rPr lang="en-GB" b="1"/>
              <a:t>řízení vlastního učení</a:t>
            </a:r>
            <a:r>
              <a:rPr lang="en-GB"/>
              <a:t> </a:t>
            </a:r>
            <a:endParaRPr lang="cs-CZ"/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/>
              <a:t>	</a:t>
            </a:r>
            <a:r>
              <a:rPr lang="en-GB"/>
              <a:t>(Kulič, 1992)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/>
              <a:t>řízení učení</a:t>
            </a:r>
            <a:r>
              <a:rPr lang="cs-CZ"/>
              <a:t>:</a:t>
            </a:r>
            <a:r>
              <a:rPr lang="en-GB"/>
              <a:t> </a:t>
            </a:r>
            <a:endParaRPr lang="cs-CZ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i="1"/>
              <a:t>vnější </a:t>
            </a:r>
            <a:endParaRPr lang="cs-CZ" i="1"/>
          </a:p>
          <a:p>
            <a:pPr marL="1007943" lvl="2" indent="-251986" eaLnBrk="1" fontAlgn="auto" hangingPunct="1">
              <a:lnSpc>
                <a:spcPct val="116000"/>
              </a:lnSpc>
              <a:spcBef>
                <a:spcPts val="551"/>
              </a:spcBef>
              <a:spcAft>
                <a:spcPts val="0"/>
              </a:spcAft>
              <a:buFont typeface="Wingdings"/>
              <a:buChar char="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i="1"/>
              <a:t>(více rozpracováno</a:t>
            </a:r>
            <a:r>
              <a:rPr lang="cs-CZ" i="1"/>
              <a:t> – pedagogika, psychologie</a:t>
            </a:r>
            <a:r>
              <a:rPr lang="en-GB" i="1"/>
              <a:t>), </a:t>
            </a:r>
            <a:endParaRPr lang="cs-CZ" i="1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i="1"/>
              <a:t>vnitřní</a:t>
            </a:r>
            <a:endParaRPr lang="cs-CZ" i="1"/>
          </a:p>
          <a:p>
            <a:pPr marL="1007943" lvl="2" indent="-251986" eaLnBrk="1" fontAlgn="auto" hangingPunct="1">
              <a:lnSpc>
                <a:spcPct val="116000"/>
              </a:lnSpc>
              <a:spcBef>
                <a:spcPts val="551"/>
              </a:spcBef>
              <a:spcAft>
                <a:spcPts val="0"/>
              </a:spcAft>
              <a:buFont typeface="Wingdings"/>
              <a:buChar char="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i="1"/>
              <a:t>autoregulace</a:t>
            </a:r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endParaRPr lang="cs-CZ" sz="2000" i="1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000" i="1"/>
              <a:t>„Jsme odpovědní za své vlastní učení, ale je otázkou, jestli všichni mohou být odpovědni za řízení svého učení“ </a:t>
            </a:r>
          </a:p>
          <a:p>
            <a:pPr marL="352780" indent="-352780" algn="r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000" i="1"/>
              <a:t>(Candy, 1987, Garrison, 1992)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Autoregulace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9466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smtClean="0"/>
              <a:t>autoregulace </a:t>
            </a:r>
            <a:r>
              <a:rPr lang="en-GB" sz="2400" i="1" smtClean="0"/>
              <a:t>(sebepojetí, sebehodnocení)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smtClean="0"/>
              <a:t>zdroje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100" smtClean="0"/>
              <a:t>vnější </a:t>
            </a:r>
            <a:r>
              <a:rPr lang="en-GB" sz="2100" i="1" smtClean="0"/>
              <a:t>(rodiče, učitelé, kamarádi)</a:t>
            </a:r>
            <a:r>
              <a:rPr lang="en-GB" sz="210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100" smtClean="0"/>
              <a:t>vnitřní </a:t>
            </a:r>
            <a:r>
              <a:rPr lang="en-GB" sz="2100" i="1" smtClean="0"/>
              <a:t>(vč. tzv. osobnostní autoregulace)</a:t>
            </a:r>
            <a:endParaRPr lang="cs-CZ" sz="2100" i="1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100" i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autoregulace učení</a:t>
            </a:r>
            <a:r>
              <a:rPr lang="en-GB" sz="2400" smtClean="0"/>
              <a:t> – aktivita v procesu učení po stránce činnostní, motivační i metakognitivní; stanovuje si cíle, iniciuje a řídí své úsilí a používá specifických strategií s ohledem na kontext učení</a:t>
            </a:r>
          </a:p>
          <a:p>
            <a:pPr algn="r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i="1" smtClean="0"/>
              <a:t>(Zimmerman, 1998)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Autoregulace - předpoklady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8772525" cy="4883150"/>
          </a:xfrm>
        </p:spPr>
        <p:txBody>
          <a:bodyPr lIns="0" tIns="0" rIns="0" bIns="0">
            <a:normAutofit lnSpcReduction="10000"/>
          </a:bodyPr>
          <a:lstStyle/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potencialita každého žáka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výuka musí umožnit získat dovednost „jak se učit“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vnější řízení má stimulovat autoregulaci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v prepubertě rozvoj metakognitivních strategií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postupným zdokonalování se žák stává nezávislým na vnějším řízení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může postupně lépe zvládat své emoce při učení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postupně aktivní přístup k prostředí pro učení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rozvoj vázán na rozvoj „já“ (self)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není ryze individuální proces; utváří se ve spolupráci s druhými </a:t>
            </a:r>
            <a:r>
              <a:rPr lang="en-GB" sz="1600" i="1"/>
              <a:t>(párové, skupinové, vrstevnické učení...)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je to aktivní proces; nelze „předat návod“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rozvíjí se více při souladu s vnějším řízením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celoživotní proces</a:t>
            </a:r>
            <a:r>
              <a:rPr lang="cs-CZ" sz="1600"/>
              <a:t> </a:t>
            </a:r>
            <a:r>
              <a:rPr lang="cs-CZ" sz="1600" i="1"/>
              <a:t>(vývojové změny a jejich integrace)</a:t>
            </a:r>
            <a:r>
              <a:rPr lang="en-GB" sz="1600"/>
              <a:t> </a:t>
            </a:r>
          </a:p>
          <a:p>
            <a:pPr marL="352780" indent="-352780" algn="r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 i="1"/>
              <a:t>(Mareš, 1998)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584325" y="3708400"/>
            <a:ext cx="7705725" cy="3455988"/>
          </a:xfrm>
          <a:prstGeom prst="rect">
            <a:avLst/>
          </a:prstGeom>
          <a:solidFill>
            <a:srgbClr val="FFCC99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Teorie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008063" y="1763713"/>
            <a:ext cx="8928100" cy="1146175"/>
          </a:xfrm>
        </p:spPr>
        <p:txBody>
          <a:bodyPr lIns="0" tIns="0" rIns="0" bIns="0">
            <a:normAutofit lnSpcReduction="10000"/>
          </a:bodyPr>
          <a:lstStyle/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/>
              <a:t>přehled </a:t>
            </a:r>
            <a:r>
              <a:rPr lang="cs-CZ"/>
              <a:t>vlivných </a:t>
            </a:r>
            <a:r>
              <a:rPr lang="en-GB"/>
              <a:t>teorií – Čáp, Mareš, s. 508</a:t>
            </a:r>
            <a:r>
              <a:rPr lang="cs-CZ"/>
              <a:t> (...)</a:t>
            </a:r>
            <a:endParaRPr lang="en-GB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/>
              <a:t>př. </a:t>
            </a:r>
            <a:r>
              <a:rPr lang="en-GB"/>
              <a:t>teorie cyklických fází (Zimmerman, 1998)</a:t>
            </a: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4252913" y="4065588"/>
            <a:ext cx="2212975" cy="820737"/>
          </a:xfrm>
          <a:prstGeom prst="roundRect">
            <a:avLst>
              <a:gd name="adj" fmla="val 190"/>
            </a:avLst>
          </a:prstGeom>
          <a:solidFill>
            <a:srgbClr val="FF9900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2670175" y="5530850"/>
            <a:ext cx="2066925" cy="820738"/>
          </a:xfrm>
          <a:prstGeom prst="roundRect">
            <a:avLst>
              <a:gd name="adj" fmla="val 190"/>
            </a:avLst>
          </a:prstGeom>
          <a:solidFill>
            <a:srgbClr val="FF9900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6289675" y="5516563"/>
            <a:ext cx="2036763" cy="806450"/>
          </a:xfrm>
          <a:prstGeom prst="roundRect">
            <a:avLst>
              <a:gd name="adj" fmla="val 194"/>
            </a:avLst>
          </a:prstGeom>
          <a:solidFill>
            <a:srgbClr val="FF9900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3549650" y="4575175"/>
            <a:ext cx="674688" cy="9588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4718050" y="5956300"/>
            <a:ext cx="15748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6465888" y="4460875"/>
            <a:ext cx="908050" cy="10398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4295775" y="4065588"/>
            <a:ext cx="2066925" cy="74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Provádění</a:t>
            </a:r>
          </a:p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a volní kontrola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2617788" y="5549900"/>
            <a:ext cx="2066925" cy="74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Uvažován</a:t>
            </a:r>
            <a:r>
              <a:rPr lang="en-GB" sz="2400" i="1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í</a:t>
            </a:r>
          </a:p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 i="1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cíle, strategie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6275388" y="5548313"/>
            <a:ext cx="2095500" cy="74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Sebereflexe</a:t>
            </a:r>
          </a:p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 i="1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bilancování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-19050"/>
            <a:ext cx="8842375" cy="1866900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Autoregulace v praxi - </a:t>
            </a:r>
            <a:r>
              <a:rPr lang="en-GB" b="1" i="1" smtClean="0"/>
              <a:t>uvažování</a:t>
            </a:r>
            <a:r>
              <a:rPr lang="en-GB" i="1" smtClean="0"/>
              <a:t> </a:t>
            </a:r>
            <a:r>
              <a:rPr lang="cs-CZ" smtClean="0"/>
              <a:t/>
            </a:r>
            <a:br>
              <a:rPr lang="cs-CZ" smtClean="0"/>
            </a:br>
            <a:r>
              <a:rPr lang="en-GB" sz="3100" smtClean="0"/>
              <a:t>(Zimmerman, Schunk)</a:t>
            </a:r>
            <a:br>
              <a:rPr lang="en-GB" sz="3100" smtClean="0"/>
            </a:br>
            <a:endParaRPr lang="en-GB" sz="31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281487" cy="53911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u="sng" smtClean="0"/>
              <a:t>Začátečníci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cíle chaotické, nespecifické</a:t>
            </a:r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 </a:t>
            </a:r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orientace na výkon, výsledek</a:t>
            </a:r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nízké self-efficacy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nezájem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235575" y="1963738"/>
            <a:ext cx="4611688" cy="5405437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u="sng" smtClean="0"/>
              <a:t>Pokročilí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cíle hirarchické, spcifické i perspektivní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orientace na proces učení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dostatečně vysoké self-efficacy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vnitřní motivace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0"/>
            <a:ext cx="9004300" cy="1654175"/>
          </a:xfrm>
        </p:spPr>
        <p:txBody>
          <a:bodyPr lIns="0" tIns="0" rIns="0" bIns="0">
            <a:normAutofit fontScale="90000"/>
          </a:bodyPr>
          <a:lstStyle/>
          <a:p>
            <a:pPr eaLnBrk="1" fontAlgn="auto" hangingPunct="1">
              <a:lnSpc>
                <a:spcPct val="102000"/>
              </a:lnSpc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en-GB" sz="4500" dirty="0" err="1"/>
              <a:t>Autoregulace</a:t>
            </a:r>
            <a:r>
              <a:rPr lang="en-GB" sz="4500" dirty="0"/>
              <a:t> v </a:t>
            </a:r>
            <a:r>
              <a:rPr lang="en-GB" sz="4500" dirty="0" err="1"/>
              <a:t>praxi</a:t>
            </a:r>
            <a:r>
              <a:rPr lang="cs-CZ" sz="4500" dirty="0"/>
              <a:t/>
            </a:r>
            <a:br>
              <a:rPr lang="cs-CZ" sz="4500" dirty="0"/>
            </a:br>
            <a:r>
              <a:rPr lang="pt-BR" sz="4500" dirty="0"/>
              <a:t>- </a:t>
            </a:r>
            <a:r>
              <a:rPr lang="pt-BR" sz="4500" b="1" i="1" dirty="0"/>
              <a:t>provádění a volní kontrola</a:t>
            </a:r>
            <a:r>
              <a:rPr lang="en-GB" sz="4500" i="1" dirty="0"/>
              <a:t> </a:t>
            </a:r>
            <a:r>
              <a:rPr lang="en-GB" sz="2700" dirty="0" smtClean="0"/>
              <a:t>(</a:t>
            </a:r>
            <a:r>
              <a:rPr lang="en-GB" sz="2700" dirty="0"/>
              <a:t>Zimmerman, </a:t>
            </a:r>
            <a:r>
              <a:rPr lang="en-GB" sz="2700" dirty="0" err="1"/>
              <a:t>Schunk</a:t>
            </a:r>
            <a:r>
              <a:rPr lang="en-GB" sz="2700" dirty="0"/>
              <a:t>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2163763"/>
            <a:ext cx="4429125" cy="459740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u="sng" smtClean="0"/>
              <a:t>Začátečníci</a:t>
            </a:r>
            <a:endParaRPr lang="en-GB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mají nejasný plán 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nedůvěřují si, používají sebesnižování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kontrolují jen výsledky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235575" y="2300288"/>
            <a:ext cx="4281488" cy="4600575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u="sng" smtClean="0"/>
              <a:t>Pokročilí</a:t>
            </a:r>
            <a:endParaRPr lang="en-GB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mají jasný plán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věří si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kontrolují průběh i výsledky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-19050"/>
            <a:ext cx="9339262" cy="1866900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Autoregulace v praxi </a:t>
            </a:r>
            <a:r>
              <a:rPr lang="cs-CZ" smtClean="0"/>
              <a:t>- </a:t>
            </a:r>
            <a:r>
              <a:rPr lang="cs-CZ" b="1" i="1" smtClean="0"/>
              <a:t>sebereflexe</a:t>
            </a:r>
            <a:r>
              <a:rPr lang="cs-CZ" sz="3100" smtClean="0"/>
              <a:t/>
            </a:r>
            <a:br>
              <a:rPr lang="cs-CZ" sz="3100" smtClean="0"/>
            </a:br>
            <a:r>
              <a:rPr lang="en-GB" sz="3100" smtClean="0"/>
              <a:t>(Zimmerman, Schunk)</a:t>
            </a:r>
            <a:br>
              <a:rPr lang="en-GB" sz="3100" smtClean="0"/>
            </a:br>
            <a:endParaRPr lang="en-GB" sz="31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08063" y="1908175"/>
            <a:ext cx="4103687" cy="5184775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b="1" u="sng" smtClean="0"/>
              <a:t>Začátečníci</a:t>
            </a:r>
            <a:endParaRPr lang="en-GB" sz="22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vyhýbají se sebehodnocení 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příčiny úspěchu a neúspěchu hledají ve svých schopnostech (neovl.)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reagují na sebe negativně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v měnících se podmínkách zmatení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256213" y="1908175"/>
            <a:ext cx="4321175" cy="53276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Pokročilí</a:t>
            </a:r>
            <a:endParaRPr lang="en-GB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snaží se o sebehodnocení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cs-CZ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příčiny úspěchu a neúspěchu hledají v použité strategii (ovlivnitelné)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reagují na sebe pozitivně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dobrá adaptace i měnícím se prostředí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Výkon a jeho souvislosti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49974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cíle, které si žák stanovuje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autoregulace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výkon (průběh)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motivace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mtClean="0"/>
          </a:p>
          <a:p>
            <a:pPr algn="ctr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i="1" smtClean="0"/>
              <a:t>ovlivněny i kontextem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altLang="cs-CZ" smtClean="0"/>
              <a:t>Pedagogická p</a:t>
            </a:r>
            <a:r>
              <a:rPr lang="en-GB" altLang="cs-CZ" smtClean="0"/>
              <a:t>sychologie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 lIns="0" tIns="0" rIns="0" bIns="0">
            <a:normAutofit lnSpcReduction="10000"/>
          </a:bodyPr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b="1" dirty="0" err="1" smtClean="0"/>
              <a:t>Požadavky</a:t>
            </a:r>
            <a:r>
              <a:rPr lang="en-GB" b="1" dirty="0" smtClean="0"/>
              <a:t>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dirty="0" smtClean="0"/>
              <a:t>Písemný test (60% minimum)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dirty="0" smtClean="0"/>
              <a:t>29.11. </a:t>
            </a:r>
            <a:r>
              <a:rPr lang="cs-CZ" dirty="0" smtClean="0"/>
              <a:t>(preferovaná možnost)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dirty="0" smtClean="0"/>
              <a:t>Ve zkouškovém období (termíny budou upřesněny a vypsány v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  <a:endParaRPr lang="en-GB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dirty="0" smtClean="0"/>
              <a:t>Aktivita ve výuce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sz="2800" b="1" dirty="0" smtClean="0"/>
              <a:t>Skupina </a:t>
            </a:r>
            <a:r>
              <a:rPr lang="cs-CZ" sz="2800" b="1" dirty="0" smtClean="0"/>
              <a:t>02 </a:t>
            </a:r>
            <a:r>
              <a:rPr lang="cs-CZ" sz="2800" dirty="0" smtClean="0"/>
              <a:t>- </a:t>
            </a:r>
            <a:r>
              <a:rPr lang="cs-CZ" sz="2800" dirty="0"/>
              <a:t>Pá 18. 10. 14:50--16:30 učebna 50, Pá 8. 11. 14:50--16:30 učebna 50, Pá 15. 11. 14:50--16:30 učebna 50, Pá 29. 11. 14:50--16:30 učebna 50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889200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Vedení k autoregulaci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49974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700" smtClean="0"/>
              <a:t>není možný pouhý „nácvik“; nutný rozvoj „já“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700" smtClean="0"/>
              <a:t>zdroje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i="1" smtClean="0"/>
              <a:t>sociální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i="1" smtClean="0"/>
              <a:t>osobnostní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i="1" smtClean="0"/>
              <a:t>situační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700" smtClean="0"/>
              <a:t>cílený nácvik: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i="1" smtClean="0"/>
              <a:t>vyučování strategiím, praktické provádění a. strategií, zpětná vazba o účinnosti a. strategie, monitorování sebe samého, sociální opora, sebereflexe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Metody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92163" y="1763713"/>
            <a:ext cx="4281487" cy="5513387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Pod vedení učitele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verbální instruování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předvedení vzoru </a:t>
            </a:r>
            <a:r>
              <a:rPr lang="en-GB" sz="2000" i="1" smtClean="0"/>
              <a:t>(nápodoba)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supervize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reciproční vyučování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podpůrné vyučování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transakční vyučování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S vrstevníky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vrstevnické učení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kooperativní učení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skupinové učení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927600" y="1763713"/>
            <a:ext cx="4532313" cy="4937125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Využití techniky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CAL systémy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smtClean="0"/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Pod vedením sebe samého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sebemonitorovací protokoly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žákovský deník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domácí příprava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samostatná praxe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4000" smtClean="0"/>
              <a:t>Možnosti při diagnostice – </a:t>
            </a:r>
            <a:r>
              <a:rPr lang="cs-CZ" sz="4000" smtClean="0"/>
              <a:t/>
            </a:r>
            <a:br>
              <a:rPr lang="cs-CZ" sz="4000" smtClean="0"/>
            </a:br>
            <a:r>
              <a:rPr lang="cs-CZ" sz="4000" i="1" smtClean="0"/>
              <a:t>můžeme</a:t>
            </a:r>
            <a:r>
              <a:rPr lang="cs-CZ" sz="4000" smtClean="0"/>
              <a:t> </a:t>
            </a:r>
            <a:r>
              <a:rPr lang="en-GB" sz="4000" b="1" smtClean="0"/>
              <a:t>sle</a:t>
            </a:r>
            <a:r>
              <a:rPr lang="cs-CZ" sz="4000" b="1" smtClean="0"/>
              <a:t>dovat</a:t>
            </a:r>
            <a:r>
              <a:rPr lang="en-GB" sz="4000" b="1" smtClean="0"/>
              <a:t>: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49974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Kognitivní učební strategie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Metakognitivní strategie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Strategie vedoucí k poznání sebe samého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Motivační strategie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mtClean="0"/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i="1" smtClean="0"/>
              <a:t>nejlepší</a:t>
            </a:r>
            <a:r>
              <a:rPr lang="cs-CZ" i="1" smtClean="0"/>
              <a:t>m empirickým postupem</a:t>
            </a:r>
            <a:r>
              <a:rPr lang="en-GB" i="1" smtClean="0"/>
              <a:t> je </a:t>
            </a:r>
            <a:r>
              <a:rPr lang="en-GB" b="1" i="1" smtClean="0"/>
              <a:t>kombinace kvantitativního a kvalitativního</a:t>
            </a:r>
            <a:r>
              <a:rPr lang="en-GB" i="1" smtClean="0"/>
              <a:t> přístupu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2"/>
          <p:cNvSpPr>
            <a:spLocks noChangeArrowheads="1"/>
          </p:cNvSpPr>
          <p:nvPr/>
        </p:nvSpPr>
        <p:spPr bwMode="auto">
          <a:xfrm>
            <a:off x="908050" y="2109788"/>
            <a:ext cx="8807450" cy="4587875"/>
          </a:xfrm>
          <a:prstGeom prst="roundRect">
            <a:avLst>
              <a:gd name="adj" fmla="val 32"/>
            </a:avLst>
          </a:prstGeom>
          <a:solidFill>
            <a:srgbClr val="FFCC99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Záznamový arch (Lan, 1998)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042988" y="2320925"/>
          <a:ext cx="8942387" cy="414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4" imgW="10337400" imgH="5171760" progId="">
                  <p:embed/>
                </p:oleObj>
              </mc:Choice>
              <mc:Fallback>
                <p:oleObj r:id="rId4" imgW="10337400" imgH="517176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320925"/>
                        <a:ext cx="8942387" cy="414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Koncepce kurzu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116000"/>
              </a:lnSpc>
            </a:pPr>
            <a:r>
              <a:rPr lang="en-GB" sz="2700" b="1" i="1" smtClean="0"/>
              <a:t>Kurs je věnován</a:t>
            </a:r>
            <a:r>
              <a:rPr lang="cs-CZ" sz="2700" b="1" i="1" smtClean="0"/>
              <a:t>: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vybraným</a:t>
            </a:r>
            <a:r>
              <a:rPr lang="cs-CZ" sz="2200" b="1" i="1" smtClean="0"/>
              <a:t> </a:t>
            </a:r>
            <a:r>
              <a:rPr lang="en-GB" sz="2200" b="1" i="1" smtClean="0"/>
              <a:t>teoretickým a metodologickým otázkám výchovy a vzdělávání </a:t>
            </a:r>
            <a:r>
              <a:rPr lang="en-GB" sz="2200" i="1" smtClean="0"/>
              <a:t>z pohledu 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en-GB" sz="2200" b="1" i="1" smtClean="0"/>
              <a:t>studiu metod </a:t>
            </a:r>
            <a:r>
              <a:rPr lang="en-GB" sz="2200" i="1" smtClean="0"/>
              <a:t>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některým </a:t>
            </a:r>
            <a:r>
              <a:rPr lang="en-GB" sz="2200" b="1" i="1" smtClean="0"/>
              <a:t>širším souvislostem výchovy a vzdělávání ve škole a v rodině,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b="1" i="1" smtClean="0"/>
              <a:t>vybraným </a:t>
            </a:r>
            <a:r>
              <a:rPr lang="en-GB" sz="2200" b="1" i="1" smtClean="0"/>
              <a:t>speciálním tématům</a:t>
            </a:r>
            <a:r>
              <a:rPr lang="en-GB" sz="2200" i="1" smtClean="0"/>
              <a:t> pedagogické a školní psychologie</a:t>
            </a:r>
            <a:endParaRPr lang="cs-CZ" sz="2200" i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Literatura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9190037" cy="4956175"/>
          </a:xfrm>
        </p:spPr>
        <p:txBody>
          <a:bodyPr/>
          <a:lstStyle/>
          <a:p>
            <a:r>
              <a:rPr lang="cs-CZ" smtClean="0"/>
              <a:t>Jak se pozná odborná informace(vědecky ověřená) ?</a:t>
            </a:r>
          </a:p>
          <a:p>
            <a:r>
              <a:rPr lang="cs-CZ" smtClean="0"/>
              <a:t>Čím se liší od informace získané od autority?</a:t>
            </a:r>
          </a:p>
          <a:p>
            <a:r>
              <a:rPr lang="cs-CZ" smtClean="0"/>
              <a:t>Čím se liší od praktické zkušenosti?</a:t>
            </a:r>
          </a:p>
          <a:p>
            <a:r>
              <a:rPr lang="cs-CZ" smtClean="0"/>
              <a:t>Jakým způsobem je možné tyto zdroje informací v odborném životě využívat?</a:t>
            </a:r>
          </a:p>
          <a:p>
            <a:endParaRPr lang="cs-CZ" smtClean="0"/>
          </a:p>
          <a:p>
            <a:r>
              <a:rPr lang="cs-CZ" smtClean="0"/>
              <a:t>Co je cílem práce s odbornými informacemi? Nestačí talent a zkušenost?</a:t>
            </a:r>
          </a:p>
          <a:p>
            <a:r>
              <a:rPr lang="cs-CZ" sz="2000" smtClean="0">
                <a:hlinkClick r:id="rId2"/>
              </a:rPr>
              <a:t>http://www.ted.com/talks/ken_robinson_changing_education_paradigms.html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smtClean="0"/>
              <a:t>Literatura</a:t>
            </a:r>
            <a:endParaRPr lang="en-GB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835150"/>
            <a:ext cx="8772525" cy="5581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Doporučená</a:t>
            </a:r>
            <a:r>
              <a:rPr lang="en-GB" sz="1800" dirty="0" smtClean="0"/>
              <a:t> </a:t>
            </a:r>
            <a:r>
              <a:rPr lang="en-GB" sz="1800" dirty="0" err="1" smtClean="0"/>
              <a:t>literatura</a:t>
            </a:r>
            <a:r>
              <a:rPr lang="cs-CZ" sz="1800" dirty="0" smtClean="0"/>
              <a:t> (vč. přednášek a odkazů v </a:t>
            </a:r>
            <a:r>
              <a:rPr lang="cs-CZ" sz="1800" dirty="0" err="1" smtClean="0"/>
              <a:t>ISu</a:t>
            </a:r>
            <a:r>
              <a:rPr lang="cs-CZ" sz="1800" dirty="0" smtClean="0"/>
              <a:t>)</a:t>
            </a:r>
            <a:endParaRPr lang="en-GB" sz="18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Odborná</a:t>
            </a:r>
            <a:r>
              <a:rPr lang="en-GB" sz="1800" dirty="0" smtClean="0"/>
              <a:t> </a:t>
            </a:r>
            <a:r>
              <a:rPr lang="en-GB" sz="1800" dirty="0" err="1" smtClean="0"/>
              <a:t>periodika</a:t>
            </a:r>
            <a:r>
              <a:rPr lang="cs-CZ" sz="1800" dirty="0" smtClean="0"/>
              <a:t> (obvyklá s důrazem na)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smtClean="0">
                <a:hlinkClick r:id="rId3"/>
              </a:rPr>
              <a:t>http://www.</a:t>
            </a:r>
            <a:r>
              <a:rPr lang="cs-CZ" sz="1600" dirty="0" err="1" smtClean="0">
                <a:hlinkClick r:id="rId3"/>
              </a:rPr>
              <a:t>ped.muni.cz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wlib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neweb</a:t>
            </a:r>
            <a:r>
              <a:rPr lang="cs-CZ" sz="1600" dirty="0" smtClean="0">
                <a:hlinkClick r:id="rId3"/>
              </a:rPr>
              <a:t>/index.</a:t>
            </a:r>
            <a:r>
              <a:rPr lang="cs-CZ" sz="1600" dirty="0" err="1" smtClean="0">
                <a:hlinkClick r:id="rId3"/>
              </a:rPr>
              <a:t>php</a:t>
            </a:r>
            <a:r>
              <a:rPr lang="cs-CZ" sz="1600" dirty="0" smtClean="0">
                <a:hlinkClick r:id="rId3"/>
              </a:rPr>
              <a:t>?sekce=3</a:t>
            </a:r>
            <a:r>
              <a:rPr lang="cs-CZ" sz="1600" dirty="0" smtClean="0"/>
              <a:t>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Pedagogika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Psychológia</a:t>
            </a:r>
            <a:r>
              <a:rPr lang="en-GB" sz="1600" dirty="0" smtClean="0"/>
              <a:t> a </a:t>
            </a:r>
            <a:r>
              <a:rPr lang="en-GB" sz="1600" dirty="0" err="1" smtClean="0"/>
              <a:t>pato</a:t>
            </a:r>
            <a:r>
              <a:rPr lang="en-GB" sz="1600" dirty="0" smtClean="0"/>
              <a:t> </a:t>
            </a:r>
            <a:r>
              <a:rPr lang="en-GB" sz="1600" dirty="0" err="1" smtClean="0"/>
              <a:t>psychológia</a:t>
            </a:r>
            <a:r>
              <a:rPr lang="en-GB" sz="1600" dirty="0" smtClean="0"/>
              <a:t> </a:t>
            </a:r>
            <a:r>
              <a:rPr lang="en-GB" sz="1600" dirty="0" err="1" smtClean="0"/>
              <a:t>dieťaťa</a:t>
            </a:r>
            <a:endParaRPr lang="cs-CZ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smtClean="0"/>
              <a:t>Studia </a:t>
            </a:r>
            <a:r>
              <a:rPr lang="cs-CZ" sz="1600" dirty="0" err="1" smtClean="0"/>
              <a:t>Paedagogica</a:t>
            </a:r>
            <a:r>
              <a:rPr lang="cs-CZ" sz="1600" dirty="0" smtClean="0"/>
              <a:t> - </a:t>
            </a:r>
            <a:r>
              <a:rPr lang="cs-CZ" sz="1600" dirty="0" smtClean="0">
                <a:hlinkClick r:id="rId4"/>
              </a:rPr>
              <a:t>http://www.</a:t>
            </a:r>
            <a:r>
              <a:rPr lang="cs-CZ" sz="1600" dirty="0" err="1" smtClean="0">
                <a:hlinkClick r:id="rId4"/>
              </a:rPr>
              <a:t>phil.muni.cz</a:t>
            </a:r>
            <a:r>
              <a:rPr lang="cs-CZ" sz="1600" dirty="0" smtClean="0">
                <a:hlinkClick r:id="rId4"/>
              </a:rPr>
              <a:t>/</a:t>
            </a:r>
            <a:r>
              <a:rPr lang="cs-CZ" sz="1600" dirty="0" err="1" smtClean="0">
                <a:hlinkClick r:id="rId4"/>
              </a:rPr>
              <a:t>wupv</a:t>
            </a:r>
            <a:r>
              <a:rPr lang="cs-CZ" sz="1600" dirty="0" smtClean="0">
                <a:hlinkClick r:id="rId4"/>
              </a:rPr>
              <a:t>/</a:t>
            </a:r>
            <a:r>
              <a:rPr lang="cs-CZ" sz="1600" dirty="0" err="1" smtClean="0">
                <a:hlinkClick r:id="rId4"/>
              </a:rPr>
              <a:t>home</a:t>
            </a:r>
            <a:r>
              <a:rPr lang="cs-CZ" sz="1600" dirty="0" smtClean="0">
                <a:hlinkClick r:id="rId4"/>
              </a:rPr>
              <a:t>/</a:t>
            </a:r>
            <a:r>
              <a:rPr lang="cs-CZ" sz="1600" dirty="0" err="1" smtClean="0">
                <a:hlinkClick r:id="rId4"/>
              </a:rPr>
              <a:t>casopis</a:t>
            </a:r>
            <a:r>
              <a:rPr lang="cs-CZ" sz="160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smtClean="0"/>
              <a:t>Orbis </a:t>
            </a:r>
            <a:r>
              <a:rPr lang="cs-CZ" sz="1600" dirty="0" err="1" smtClean="0"/>
              <a:t>Scholae</a:t>
            </a:r>
            <a:r>
              <a:rPr lang="cs-CZ" sz="1600" dirty="0" smtClean="0"/>
              <a:t>, Pedagogická orientace, </a:t>
            </a:r>
            <a:r>
              <a:rPr lang="en-US" sz="1600" dirty="0" err="1" smtClean="0">
                <a:hlinkClick r:id="rId5"/>
              </a:rPr>
              <a:t>Pedagogický</a:t>
            </a:r>
            <a:r>
              <a:rPr lang="en-US" sz="1600" dirty="0" smtClean="0">
                <a:hlinkClick r:id="rId5"/>
              </a:rPr>
              <a:t> </a:t>
            </a:r>
            <a:r>
              <a:rPr lang="en-US" sz="1600" dirty="0" err="1" smtClean="0">
                <a:hlinkClick r:id="rId5"/>
              </a:rPr>
              <a:t>časopis</a:t>
            </a:r>
            <a:r>
              <a:rPr lang="en-US" sz="1600" dirty="0" smtClean="0">
                <a:hlinkClick r:id="rId5"/>
              </a:rPr>
              <a:t> / Journal of Pedagogy</a:t>
            </a:r>
            <a:r>
              <a:rPr lang="cs-CZ" sz="1600" dirty="0" smtClean="0"/>
              <a:t> (…)</a:t>
            </a:r>
            <a:endParaRPr lang="en-GB" sz="16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Populární</a:t>
            </a:r>
            <a:r>
              <a:rPr lang="en-GB" sz="1800" dirty="0" smtClean="0"/>
              <a:t> </a:t>
            </a:r>
            <a:r>
              <a:rPr lang="en-GB" sz="1800" dirty="0" err="1" smtClean="0"/>
              <a:t>periodika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Moderní</a:t>
            </a:r>
            <a:r>
              <a:rPr lang="en-GB" sz="1600" dirty="0" smtClean="0"/>
              <a:t> </a:t>
            </a:r>
            <a:r>
              <a:rPr lang="en-GB" sz="1600" dirty="0" err="1" smtClean="0"/>
              <a:t>vyučování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Učitelské</a:t>
            </a:r>
            <a:r>
              <a:rPr lang="en-GB" sz="1600" dirty="0" smtClean="0"/>
              <a:t> </a:t>
            </a:r>
            <a:r>
              <a:rPr lang="en-GB" sz="1600" dirty="0" err="1" smtClean="0"/>
              <a:t>noviny</a:t>
            </a:r>
            <a:r>
              <a:rPr lang="en-GB" sz="1600" dirty="0" smtClean="0"/>
              <a:t> (...)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Internetové</a:t>
            </a:r>
            <a:r>
              <a:rPr lang="en-GB" sz="1800" dirty="0" smtClean="0"/>
              <a:t> </a:t>
            </a:r>
            <a:r>
              <a:rPr lang="en-GB" sz="1800" dirty="0" err="1" smtClean="0"/>
              <a:t>zdroje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err="1" smtClean="0"/>
              <a:t>eBrary</a:t>
            </a:r>
            <a:r>
              <a:rPr lang="cs-CZ" sz="1600" dirty="0" smtClean="0"/>
              <a:t> http://site.ebrary.com/lib/masaryk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Stránky</a:t>
            </a:r>
            <a:r>
              <a:rPr lang="en-GB" sz="1600" dirty="0" smtClean="0"/>
              <a:t> </a:t>
            </a:r>
            <a:r>
              <a:rPr lang="en-GB" sz="1600" dirty="0" err="1" smtClean="0"/>
              <a:t>např</a:t>
            </a:r>
            <a:r>
              <a:rPr lang="en-GB" sz="1600" dirty="0" smtClean="0"/>
              <a:t>. </a:t>
            </a:r>
            <a:r>
              <a:rPr lang="en-GB" sz="1600" dirty="0" smtClean="0">
                <a:solidFill>
                  <a:srgbClr val="CCCCFF"/>
                </a:solidFill>
                <a:hlinkClick r:id="rId6"/>
              </a:rPr>
              <a:t>www.ceskaskola.cz</a:t>
            </a:r>
            <a:r>
              <a:rPr lang="en-GB" sz="1600" dirty="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Databáze</a:t>
            </a:r>
            <a:r>
              <a:rPr lang="en-GB" sz="1600" dirty="0" smtClean="0"/>
              <a:t> (ERIC, JSTOR</a:t>
            </a:r>
            <a:r>
              <a:rPr lang="cs-CZ" sz="1600" dirty="0" smtClean="0"/>
              <a:t>…</a:t>
            </a:r>
            <a:r>
              <a:rPr lang="en-GB" sz="1600" dirty="0" smtClean="0"/>
              <a:t>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Svépomocné</a:t>
            </a:r>
            <a:r>
              <a:rPr lang="en-GB" sz="1600" dirty="0" smtClean="0"/>
              <a:t> </a:t>
            </a:r>
            <a:r>
              <a:rPr lang="en-GB" sz="1600" dirty="0" err="1" smtClean="0"/>
              <a:t>skupiny</a:t>
            </a:r>
            <a:endParaRPr lang="en-GB" sz="1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Elearning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5403" y="1763924"/>
            <a:ext cx="5877078" cy="4955787"/>
          </a:xfrm>
        </p:spPr>
        <p:txBody>
          <a:bodyPr/>
          <a:lstStyle/>
          <a:p>
            <a:r>
              <a:rPr lang="cs-CZ" i="1" dirty="0" smtClean="0"/>
              <a:t>V průběhu semestru </a:t>
            </a:r>
            <a:r>
              <a:rPr lang="cs-CZ" i="1" dirty="0" smtClean="0"/>
              <a:t>jsou k dispozici </a:t>
            </a:r>
            <a:r>
              <a:rPr lang="cs-CZ" i="1" dirty="0" smtClean="0"/>
              <a:t>studijní </a:t>
            </a:r>
            <a:r>
              <a:rPr lang="cs-CZ" i="1" dirty="0" err="1" smtClean="0"/>
              <a:t>elearningové</a:t>
            </a:r>
            <a:r>
              <a:rPr lang="cs-CZ" i="1" dirty="0" smtClean="0"/>
              <a:t> opory (texty, otázky…) </a:t>
            </a:r>
            <a:r>
              <a:rPr lang="cs-CZ" i="1" dirty="0" smtClean="0"/>
              <a:t>vzniklé v </a:t>
            </a:r>
            <a:r>
              <a:rPr lang="cs-CZ" i="1" dirty="0" smtClean="0"/>
              <a:t>rámci projektu OPVK CZ.1.07/2.2.00/28.0040 Tvorba a inovace vzdělávacích programů a profesních praxí</a:t>
            </a:r>
            <a:endParaRPr lang="cs-CZ" i="1" dirty="0"/>
          </a:p>
        </p:txBody>
      </p: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6576" y="0"/>
            <a:ext cx="2664049" cy="7448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/>
              <a:t>Pedagogická psychologie </a:t>
            </a:r>
            <a:r>
              <a:rPr lang="cs-CZ" sz="4500" dirty="0" smtClean="0"/>
              <a:t>– perspektivy výkladu v seminářích</a:t>
            </a:r>
            <a:endParaRPr lang="cs-CZ" sz="45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mtClean="0"/>
              <a:t>v rámci výkladu i literatury se střídají perspektivy </a:t>
            </a:r>
          </a:p>
          <a:p>
            <a:pPr lvl="1" eaLnBrk="1" hangingPunct="1"/>
            <a:r>
              <a:rPr lang="cs-CZ" b="1" smtClean="0"/>
              <a:t>jedinec</a:t>
            </a:r>
            <a:r>
              <a:rPr lang="cs-CZ" smtClean="0"/>
              <a:t> (žák, učitel, rodič - zejména s důrazem na učení, výchovu a vývoj)</a:t>
            </a:r>
          </a:p>
          <a:p>
            <a:pPr lvl="1" eaLnBrk="1" hangingPunct="1"/>
            <a:r>
              <a:rPr lang="cs-CZ" b="1" smtClean="0"/>
              <a:t>sociální skupiny</a:t>
            </a:r>
            <a:r>
              <a:rPr lang="cs-CZ" smtClean="0"/>
              <a:t>, jejich dynamika a vliv (rodina, školní třída, škola)</a:t>
            </a:r>
          </a:p>
          <a:p>
            <a:pPr lvl="1" eaLnBrk="1" hangingPunct="1"/>
            <a:r>
              <a:rPr lang="cs-CZ" b="1" smtClean="0"/>
              <a:t>teorie, metody</a:t>
            </a:r>
            <a:r>
              <a:rPr lang="cs-CZ" smtClean="0"/>
              <a:t> ev. intervence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Pedagogická psychologie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9405937" cy="495617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smtClean="0"/>
              <a:t>Video na úvod: K. Robinson a jeho přednáška pro TED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ted.com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talks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ken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robinson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changing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education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paradigms.html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 Pedagogická psychologie</a:t>
            </a:r>
          </a:p>
          <a:p>
            <a:pPr lvl="1">
              <a:defRPr/>
            </a:pP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dirty="0" err="1" smtClean="0"/>
              <a:t>educational</a:t>
            </a:r>
            <a:r>
              <a:rPr lang="cs-CZ" dirty="0" smtClean="0"/>
              <a:t> psychology, </a:t>
            </a:r>
          </a:p>
          <a:p>
            <a:pPr lvl="1">
              <a:defRPr/>
            </a:pPr>
            <a:r>
              <a:rPr lang="cs-CZ" dirty="0" err="1" smtClean="0"/>
              <a:t>franc</a:t>
            </a:r>
            <a:r>
              <a:rPr lang="cs-CZ" dirty="0" smtClean="0"/>
              <a:t>. psychologie de l’</a:t>
            </a:r>
            <a:r>
              <a:rPr lang="cs-CZ" dirty="0" err="1" smtClean="0"/>
              <a:t>education</a:t>
            </a:r>
            <a:r>
              <a:rPr lang="cs-CZ" dirty="0" smtClean="0"/>
              <a:t>, </a:t>
            </a:r>
          </a:p>
          <a:p>
            <a:pPr lvl="1">
              <a:defRPr/>
            </a:pPr>
            <a:r>
              <a:rPr lang="cs-CZ" dirty="0" smtClean="0"/>
              <a:t>něm. </a:t>
            </a:r>
            <a:r>
              <a:rPr lang="cs-CZ" dirty="0" err="1" smtClean="0"/>
              <a:t>Pädagogische</a:t>
            </a:r>
            <a:r>
              <a:rPr lang="cs-CZ" dirty="0" smtClean="0"/>
              <a:t> Psychologie, </a:t>
            </a:r>
          </a:p>
          <a:p>
            <a:pPr lvl="1">
              <a:defRPr/>
            </a:pPr>
            <a:r>
              <a:rPr lang="cs-CZ" dirty="0" smtClean="0"/>
              <a:t>rusky </a:t>
            </a:r>
            <a:r>
              <a:rPr lang="cs-CZ" dirty="0" err="1" smtClean="0"/>
              <a:t>pedagogičeskaja</a:t>
            </a:r>
            <a:r>
              <a:rPr lang="cs-CZ" dirty="0" smtClean="0"/>
              <a:t> </a:t>
            </a:r>
            <a:r>
              <a:rPr lang="cs-CZ" dirty="0" err="1" smtClean="0"/>
              <a:t>psichologija</a:t>
            </a:r>
            <a:r>
              <a:rPr lang="cs-CZ" dirty="0" smtClean="0"/>
              <a:t> </a:t>
            </a:r>
          </a:p>
          <a:p>
            <a:pPr lvl="1"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patří mezi vědní obory, které mají relativně dlouhou historii; vznikla už na přelomu 19. a 20. století.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363</TotalTime>
  <Words>2066</Words>
  <Application>Microsoft Office PowerPoint</Application>
  <PresentationFormat>Vlastní</PresentationFormat>
  <Paragraphs>268</Paragraphs>
  <Slides>33</Slides>
  <Notes>28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Medián</vt:lpstr>
      <vt:lpstr>pedagogická psychologie</vt:lpstr>
      <vt:lpstr>Kontakt</vt:lpstr>
      <vt:lpstr>Pedagogická psychologie</vt:lpstr>
      <vt:lpstr>Koncepce kurzu</vt:lpstr>
      <vt:lpstr>Literatura</vt:lpstr>
      <vt:lpstr>Literatura</vt:lpstr>
      <vt:lpstr>Elearning</vt:lpstr>
      <vt:lpstr>Pedagogická psychologie – perspektivy výkladu v seminářích</vt:lpstr>
      <vt:lpstr>Pedagogická psychologie</vt:lpstr>
      <vt:lpstr>Pozor na různé významy pojmu!</vt:lpstr>
      <vt:lpstr>Zařazení pedagogické psychologie. </vt:lpstr>
      <vt:lpstr>Vymezení pedagogické psychologie </vt:lpstr>
      <vt:lpstr>Vymezení pedagogické psychologie (2)</vt:lpstr>
      <vt:lpstr>Pedagogická psychologie jako vyučovací předmět. </vt:lpstr>
      <vt:lpstr>Pedagogická psychologie jako obor vědecké přípravy a jako odborná psychologická specializace. </vt:lpstr>
      <vt:lpstr>Historie oboru ve světě.</vt:lpstr>
      <vt:lpstr>První období</vt:lpstr>
      <vt:lpstr>Druhé období, třetí období</vt:lpstr>
      <vt:lpstr>Přínos ped. psy. pro další obory  - Aster (1990) uvádí:</vt:lpstr>
      <vt:lpstr>Změny v oboru v minulém století</vt:lpstr>
      <vt:lpstr>Autoregulace učení </vt:lpstr>
      <vt:lpstr>Terminologie</vt:lpstr>
      <vt:lpstr>Autoregulace</vt:lpstr>
      <vt:lpstr>Autoregulace - předpoklady</vt:lpstr>
      <vt:lpstr>Teorie</vt:lpstr>
      <vt:lpstr>Autoregulace v praxi - uvažování  (Zimmerman, Schunk) </vt:lpstr>
      <vt:lpstr>Autoregulace v praxi - provádění a volní kontrola (Zimmerman, Schunk)</vt:lpstr>
      <vt:lpstr>Autoregulace v praxi - sebereflexe (Zimmerman, Schunk) </vt:lpstr>
      <vt:lpstr>Výkon a jeho souvislosti</vt:lpstr>
      <vt:lpstr>Vedení k autoregulaci</vt:lpstr>
      <vt:lpstr>Metody</vt:lpstr>
      <vt:lpstr>Možnosti při diagnostice –  můžeme sledovat:</vt:lpstr>
      <vt:lpstr>Záznamový arch (Lan, 1998)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Jan Mareš</dc:creator>
  <cp:lastModifiedBy>Jan Mareš</cp:lastModifiedBy>
  <cp:revision>30</cp:revision>
  <dcterms:modified xsi:type="dcterms:W3CDTF">2013-10-18T12:08:57Z</dcterms:modified>
</cp:coreProperties>
</file>