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5"/>
  </p:notesMasterIdLst>
  <p:sldIdLst>
    <p:sldId id="256" r:id="rId2"/>
    <p:sldId id="280" r:id="rId3"/>
    <p:sldId id="296" r:id="rId4"/>
    <p:sldId id="266" r:id="rId5"/>
    <p:sldId id="293" r:id="rId6"/>
    <p:sldId id="259" r:id="rId7"/>
    <p:sldId id="295" r:id="rId8"/>
    <p:sldId id="265" r:id="rId9"/>
    <p:sldId id="282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3252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EDE42-6C0D-4C40-9B23-1E39FED53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C04-B3E3-429C-9428-EEFE45FEA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050B-3993-4045-9CA8-F2C331222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E15-FF02-4E6C-B991-C29C0178D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91791-0E74-422A-8048-07DA7F087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7EB5AB-CE69-4060-AF02-C7F138B21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9B2F91-C1DD-438C-A646-3E7022D99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AFF2-2651-49A8-A1FB-29B7D1CFA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DC6910-D59F-45B6-8F56-30A1E02F0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4783-6436-4C7B-8F97-3C7AF32F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B1E3A0A0-96FF-494B-98AD-65C3DA3E4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513E82-A93D-40BA-9B0B-50000D1C0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89" r:id="rId6"/>
    <p:sldLayoutId id="2147483796" r:id="rId7"/>
    <p:sldLayoutId id="2147483790" r:id="rId8"/>
    <p:sldLayoutId id="2147483797" r:id="rId9"/>
    <p:sldLayoutId id="2147483791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skola.cz/" TargetMode="External"/><Relationship Id="rId5" Type="http://schemas.openxmlformats.org/officeDocument/2006/relationships/hyperlink" Target="http://pdfweb.truni.sk/jop/index.html" TargetMode="External"/><Relationship Id="rId4" Type="http://schemas.openxmlformats.org/officeDocument/2006/relationships/hyperlink" Target="http://www.phil.muni.cz/wupv/home/casopi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558117"/>
            <a:ext cx="8569325" cy="738215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smtClean="0"/>
              <a:t>pedagogická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informace, o vědním oboru a téma autoregulace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různé významy pojmu!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dirty="0" smtClean="0"/>
              <a:t>Vědní obor</a:t>
            </a:r>
          </a:p>
          <a:p>
            <a:pPr lvl="1"/>
            <a:r>
              <a:rPr lang="cs-CZ" dirty="0" smtClean="0"/>
              <a:t>Soubor profesí</a:t>
            </a:r>
          </a:p>
          <a:p>
            <a:pPr lvl="1"/>
            <a:r>
              <a:rPr lang="cs-CZ" dirty="0" smtClean="0"/>
              <a:t>Vyučovací předmět(y) pro různé skupiny</a:t>
            </a:r>
          </a:p>
          <a:p>
            <a:pPr lvl="1"/>
            <a:r>
              <a:rPr lang="cs-CZ" dirty="0" smtClean="0"/>
              <a:t>Kulturní a mediální fenomén (soubor témat)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učitelské přípravě</a:t>
            </a:r>
            <a:r>
              <a:rPr lang="cs-CZ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samostatná učebnice (např. Příhoda, 1956; Jiránek, 1968, Ďurič, 1974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tvoří podstatnou část témat v souhrnné učebnici psychologie pro učitele (např. Čáp, 1976, 1993; Ďurič a Štefanovič,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přípravě odborných psychologů</a:t>
            </a:r>
            <a:r>
              <a:rPr lang="cs-CZ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73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</a:t>
            </a:r>
            <a:r>
              <a:rPr lang="cs-CZ" dirty="0" smtClean="0"/>
              <a:t>10:00-11:00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Z počátku šlo o ulici s jednosměrným provozem – podněty mířily od psychologie k pedagogice. </a:t>
            </a:r>
            <a:r>
              <a:rPr lang="cs-CZ" sz="2200" b="1" smtClean="0"/>
              <a:t>Psychologie</a:t>
            </a:r>
            <a:r>
              <a:rPr lang="cs-CZ" sz="2200" smtClean="0"/>
              <a:t> se snažila formulovat </a:t>
            </a:r>
            <a:r>
              <a:rPr lang="cs-CZ" sz="2200" b="1" smtClean="0"/>
              <a:t>nové teorie učení a vyučování</a:t>
            </a:r>
            <a:r>
              <a:rPr lang="cs-CZ" sz="2200" smtClean="0"/>
              <a:t>, zatímco </a:t>
            </a:r>
            <a:r>
              <a:rPr lang="cs-CZ" sz="2200" b="1" smtClean="0"/>
              <a:t>pedagogika</a:t>
            </a:r>
            <a:r>
              <a:rPr lang="cs-CZ" sz="2200" smtClean="0"/>
              <a:t> se je </a:t>
            </a:r>
            <a:r>
              <a:rPr lang="cs-CZ" sz="2200" b="1" smtClean="0"/>
              <a:t>snažila aplikovat</a:t>
            </a:r>
            <a:r>
              <a:rPr lang="cs-CZ" sz="220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poslední době byl naštěstí nastolen „obousměrný provoz“ mezi psychologií a pedagogikou (viz dále)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en-GB" b="1" dirty="0" err="1" smtClean="0"/>
              <a:t>Autoregulace</a:t>
            </a:r>
            <a:r>
              <a:rPr lang="en-GB" b="1" dirty="0" smtClean="0"/>
              <a:t> </a:t>
            </a:r>
            <a:r>
              <a:rPr lang="en-GB" b="1" dirty="0" err="1" smtClean="0"/>
              <a:t>učení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Terminologie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>
            <a:normAutofit fontScale="92500" lnSpcReduction="2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/>
              <a:t>učení se</a:t>
            </a:r>
            <a:r>
              <a:rPr lang="en-GB"/>
              <a:t> vs. </a:t>
            </a:r>
            <a:r>
              <a:rPr lang="en-GB" b="1"/>
              <a:t>řízení vlastního učení</a:t>
            </a:r>
            <a:r>
              <a:rPr lang="en-GB"/>
              <a:t> </a:t>
            </a:r>
            <a:endParaRPr lang="cs-CZ"/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	</a:t>
            </a:r>
            <a:r>
              <a:rPr lang="en-GB"/>
              <a:t>(Kulič, 1992)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řízení učení</a:t>
            </a:r>
            <a:r>
              <a:rPr lang="cs-CZ"/>
              <a:t>:</a:t>
            </a:r>
            <a:r>
              <a:rPr lang="en-GB"/>
              <a:t> </a:t>
            </a:r>
            <a:endParaRPr lang="cs-CZ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vnější 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(více rozpracováno</a:t>
            </a:r>
            <a:r>
              <a:rPr lang="cs-CZ" i="1"/>
              <a:t> – pedagogika, psychologie</a:t>
            </a:r>
            <a:r>
              <a:rPr lang="en-GB" i="1"/>
              <a:t>), </a:t>
            </a:r>
            <a:endParaRPr lang="cs-CZ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vnitřní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i="1"/>
              <a:t>autoregulace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000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„Jsme odpovědní za své vlastní učení, ale je otázkou, jestli všichni mohou být odpovědni za řízení svého učení“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(Candy, 1987, Garrison, 1992)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46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autoregulace </a:t>
            </a:r>
            <a:r>
              <a:rPr lang="en-GB" sz="2400" i="1" smtClean="0"/>
              <a:t>(sebepojetí, sebehodnocení)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zdroje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vnější </a:t>
            </a:r>
            <a:r>
              <a:rPr lang="en-GB" sz="2100" i="1" smtClean="0"/>
              <a:t>(rodiče, učitelé, kamarádi)</a:t>
            </a:r>
            <a:r>
              <a:rPr lang="en-GB" sz="21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vnitřní </a:t>
            </a:r>
            <a:r>
              <a:rPr lang="en-GB" sz="2100" i="1" smtClean="0"/>
              <a:t>(vč. tzv. osobnostní autoregulace)</a:t>
            </a:r>
            <a:endParaRPr lang="cs-CZ" sz="2100" i="1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100" i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autoregulace učení</a:t>
            </a:r>
            <a:r>
              <a:rPr lang="en-GB" sz="2400" smtClean="0"/>
              <a:t> – aktivita v procesu učení po stránce činnostní, motivační i metakognitivní; stanovuje si cíle, iniciuje a řídí své úsilí a používá specifických strategií s ohledem na kontext učení</a:t>
            </a:r>
          </a:p>
          <a:p>
            <a:pPr algn="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i="1" smtClean="0"/>
              <a:t>(Zimmerman,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- předpoklady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4883150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potencialita každého žáka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výuka musí umožnit získat dovednost „jak se učit“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vnější řízení má stimulovat autoregulaci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 prepubertě rozvoj metakognitivních strategií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postupným zdokonalování se žák stává nezávislým na vnějším řízení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může postupně lépe zvládat své emoce při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postupně aktivní přístup k prostředí pro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rozvoj vázán na rozvoj „já“ (self)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není ryze individuální proces; utváří se ve spolupráci s druhými </a:t>
            </a:r>
            <a:r>
              <a:rPr lang="en-GB" sz="1600" i="1"/>
              <a:t>(párové, skupinové, vrstevnické učení...)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je to aktivní proces; nelze „předat návod“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rozvíjí se více při souladu s vnějším řízením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celoživotní proces</a:t>
            </a:r>
            <a:r>
              <a:rPr lang="cs-CZ" sz="1600"/>
              <a:t> </a:t>
            </a:r>
            <a:r>
              <a:rPr lang="cs-CZ" sz="1600" i="1"/>
              <a:t>(vývojové změny a jejich integrace)</a:t>
            </a:r>
            <a:r>
              <a:rPr lang="en-GB" sz="1600"/>
              <a:t>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 i="1"/>
              <a:t>(Mareš,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84325" y="3708400"/>
            <a:ext cx="7705725" cy="3455988"/>
          </a:xfrm>
          <a:prstGeom prst="rect">
            <a:avLst/>
          </a:prstGeom>
          <a:solidFill>
            <a:srgbClr val="FFCC99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Teorie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008063" y="1763713"/>
            <a:ext cx="8928100" cy="1146175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přehled </a:t>
            </a:r>
            <a:r>
              <a:rPr lang="cs-CZ"/>
              <a:t>vlivných </a:t>
            </a:r>
            <a:r>
              <a:rPr lang="en-GB"/>
              <a:t>teorií – Čáp, Mareš, s. 508</a:t>
            </a:r>
            <a:r>
              <a:rPr lang="cs-CZ"/>
              <a:t> (...)</a:t>
            </a:r>
            <a:endParaRPr lang="en-GB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př. </a:t>
            </a:r>
            <a:r>
              <a:rPr lang="en-GB"/>
              <a:t>teorie cyklických fází (Zimmerman, 1998)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52913" y="4065588"/>
            <a:ext cx="2212975" cy="820737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670175" y="5530850"/>
            <a:ext cx="2066925" cy="820738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289675" y="5516563"/>
            <a:ext cx="2036763" cy="806450"/>
          </a:xfrm>
          <a:prstGeom prst="roundRect">
            <a:avLst>
              <a:gd name="adj" fmla="val 194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549650" y="4575175"/>
            <a:ext cx="674688" cy="9588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4718050" y="5956300"/>
            <a:ext cx="157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465888" y="4460875"/>
            <a:ext cx="908050" cy="10398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295775" y="4065588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Provádění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volní kontrola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17788" y="5549900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Uvažován</a:t>
            </a: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cíle, strategie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275388" y="5548313"/>
            <a:ext cx="2095500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Sebereflexe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bilancování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8842375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- </a:t>
            </a:r>
            <a:r>
              <a:rPr lang="en-GB" b="1" i="1" smtClean="0"/>
              <a:t>uvažování</a:t>
            </a:r>
            <a:r>
              <a:rPr lang="en-GB" i="1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3911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Začátečníci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chaotické, nespecifické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 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výkon, výsledek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nízké self-efficacy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nezájem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11688" cy="540543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Pokročilí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hirarchické, spcifické i perspektivní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proces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dostatečně vysoké self-efficacy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vnitřní motivace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0"/>
            <a:ext cx="9004300" cy="165417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en-GB" sz="4500" dirty="0" err="1"/>
              <a:t>Autoregulace</a:t>
            </a:r>
            <a:r>
              <a:rPr lang="en-GB" sz="4500" dirty="0"/>
              <a:t> v </a:t>
            </a:r>
            <a:r>
              <a:rPr lang="en-GB" sz="4500" dirty="0" err="1"/>
              <a:t>praxi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pt-BR" sz="4500" dirty="0"/>
              <a:t>- </a:t>
            </a:r>
            <a:r>
              <a:rPr lang="pt-BR" sz="4500" b="1" i="1" dirty="0"/>
              <a:t>provádění a volní kontrola</a:t>
            </a:r>
            <a:r>
              <a:rPr lang="en-GB" sz="4500" i="1" dirty="0"/>
              <a:t> </a:t>
            </a:r>
            <a:r>
              <a:rPr lang="en-GB" sz="2700" dirty="0" smtClean="0"/>
              <a:t>(</a:t>
            </a:r>
            <a:r>
              <a:rPr lang="en-GB" sz="2700" dirty="0"/>
              <a:t>Zimmerman, </a:t>
            </a:r>
            <a:r>
              <a:rPr lang="en-GB" sz="2700" dirty="0" err="1"/>
              <a:t>Schunk</a:t>
            </a:r>
            <a:r>
              <a:rPr lang="en-GB" sz="2700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163763"/>
            <a:ext cx="4429125" cy="45974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Začátečníci</a:t>
            </a:r>
            <a:endParaRPr lang="en-GB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nejasný plán 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nedůvěřují si, používají sebesnižování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jen výsledky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2300288"/>
            <a:ext cx="4281488" cy="46005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Pokročilí</a:t>
            </a:r>
            <a:endParaRPr lang="en-GB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jasný plán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věří si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průběh i výsledky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9339262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</a:t>
            </a:r>
            <a:r>
              <a:rPr lang="cs-CZ" smtClean="0"/>
              <a:t>- </a:t>
            </a:r>
            <a:r>
              <a:rPr lang="cs-CZ" b="1" i="1" smtClean="0"/>
              <a:t>sebereflexe</a:t>
            </a:r>
            <a:r>
              <a:rPr lang="cs-CZ" sz="3100" smtClean="0"/>
              <a:t/>
            </a:r>
            <a:br>
              <a:rPr lang="cs-CZ" sz="3100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8063" y="1908175"/>
            <a:ext cx="4103687" cy="51847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b="1" u="sng" smtClean="0"/>
              <a:t>Začátečníci</a:t>
            </a:r>
            <a:endParaRPr lang="en-GB" sz="22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vyhýbají se sebehodnocení 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ve svých schopnostech (neovl.)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negativně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 měnících se podmínkách zmatení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56213" y="1908175"/>
            <a:ext cx="4321175" cy="5327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Pokročilí</a:t>
            </a: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snaží se o sebehodnocení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 použité strategii (ovlivnitelné)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pozitivně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dobrá adaptace i měnícím se prostředí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Výkon a jeho souvislosti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cíle, které si žák stanovuje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autoregulace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výkon (průběh)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motivace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algn="ct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ovlivněny i kontextem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mtClean="0"/>
              <a:t>Pedagogická p</a:t>
            </a:r>
            <a:r>
              <a:rPr lang="en-GB" altLang="cs-CZ" smtClean="0"/>
              <a:t>sychologie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 lIns="0" tIns="0" rIns="0" bIns="0">
            <a:normAutofit lnSpcReduction="10000"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 dirty="0" err="1" smtClean="0"/>
              <a:t>Požadavky</a:t>
            </a:r>
            <a:r>
              <a:rPr lang="en-GB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Písemný test (60% minimum)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29.11. </a:t>
            </a:r>
            <a:r>
              <a:rPr lang="cs-CZ" dirty="0" smtClean="0"/>
              <a:t>(preferovaná možnost)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Ve zkouškovém období (termíny budou upřesněny a vypsány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en-GB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Aktivita ve výuce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2800" b="1" dirty="0" smtClean="0"/>
              <a:t>Skupina </a:t>
            </a:r>
            <a:r>
              <a:rPr lang="cs-CZ" sz="2800" b="1" dirty="0" smtClean="0"/>
              <a:t>02 </a:t>
            </a:r>
            <a:r>
              <a:rPr lang="cs-CZ" sz="2800" dirty="0" smtClean="0"/>
              <a:t>- </a:t>
            </a:r>
            <a:r>
              <a:rPr lang="cs-CZ" sz="2800" dirty="0"/>
              <a:t>Pá 18. 10. 14:50--16:30 učebna 50, Pá 8. 11. 14:50--16:30 učebna 50, Pá 15. 11. 14:50--16:30 učebna 50, Pá 29. 11. 14:50--16:30 učebna 50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8920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Vedení k autoregulaci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není možný pouhý „nácvik“; nutný rozvoj „já“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zdroje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sociální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osobnostní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situační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cílený nácvik: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vyučování strategiím, praktické provádění a. strategií, zpětná vazba o účinnosti a. strategie, monitorování sebe samého, sociální opora, sebereflexe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Metody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2163" y="1763713"/>
            <a:ext cx="4281487" cy="551338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 učitele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verbální instruování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předvedení vzoru </a:t>
            </a:r>
            <a:r>
              <a:rPr lang="en-GB" sz="2000" i="1" smtClean="0"/>
              <a:t>(nápodoba)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supervize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reciproční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podpůrné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transakční vyučování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S vrstevníky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vrstevnické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kooperativní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skupinové učení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27600" y="1763713"/>
            <a:ext cx="4532313" cy="493712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Využití techniky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CAL systémy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vedením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sebemonitorovací protokoly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žákovský deník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domácí příprava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samostatná praxe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4000" smtClean="0"/>
              <a:t>Možnosti při diagnostice – 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i="1" smtClean="0"/>
              <a:t>můžeme</a:t>
            </a:r>
            <a:r>
              <a:rPr lang="cs-CZ" sz="4000" smtClean="0"/>
              <a:t> </a:t>
            </a:r>
            <a:r>
              <a:rPr lang="en-GB" sz="4000" b="1" smtClean="0"/>
              <a:t>sle</a:t>
            </a:r>
            <a:r>
              <a:rPr lang="cs-CZ" sz="4000" b="1" smtClean="0"/>
              <a:t>dovat</a:t>
            </a:r>
            <a:r>
              <a:rPr lang="en-GB" sz="4000" b="1" smtClean="0"/>
              <a:t>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Kognitivní učební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Metakognitivní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Strategie vedoucí k poznání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Motivační strategie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nejlepší</a:t>
            </a:r>
            <a:r>
              <a:rPr lang="cs-CZ" i="1" smtClean="0"/>
              <a:t>m empirickým postupem</a:t>
            </a:r>
            <a:r>
              <a:rPr lang="en-GB" i="1" smtClean="0"/>
              <a:t> je </a:t>
            </a:r>
            <a:r>
              <a:rPr lang="en-GB" b="1" i="1" smtClean="0"/>
              <a:t>kombinace kvantitativního a kvalitativního</a:t>
            </a:r>
            <a:r>
              <a:rPr lang="en-GB" i="1" smtClean="0"/>
              <a:t> přístupu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908050" y="2109788"/>
            <a:ext cx="8807450" cy="4587875"/>
          </a:xfrm>
          <a:prstGeom prst="roundRect">
            <a:avLst>
              <a:gd name="adj" fmla="val 32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Záznamový arch (Lan, 1998)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42988" y="2320925"/>
          <a:ext cx="8942387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0337400" imgH="5171760" progId="">
                  <p:embed/>
                </p:oleObj>
              </mc:Choice>
              <mc:Fallback>
                <p:oleObj r:id="rId4" imgW="10337400" imgH="5171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320925"/>
                        <a:ext cx="8942387" cy="414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smtClean="0"/>
              <a:t>Jak se pozná odborná informace(vědecky ověřená) ?</a:t>
            </a:r>
          </a:p>
          <a:p>
            <a:r>
              <a:rPr lang="cs-CZ" smtClean="0"/>
              <a:t>Čím se liší od informace získané od autority?</a:t>
            </a:r>
          </a:p>
          <a:p>
            <a:r>
              <a:rPr lang="cs-CZ" smtClean="0"/>
              <a:t>Čím se liší od praktické zkušenosti?</a:t>
            </a:r>
          </a:p>
          <a:p>
            <a:r>
              <a:rPr lang="cs-CZ" smtClean="0"/>
              <a:t>Jakým způsobem je možné tyto zdroje informací v odborném životě využívat?</a:t>
            </a:r>
          </a:p>
          <a:p>
            <a:endParaRPr lang="cs-CZ" smtClean="0"/>
          </a:p>
          <a:p>
            <a:r>
              <a:rPr lang="cs-CZ" smtClean="0"/>
              <a:t>Co je cílem práce s odbornými informacemi? Nestačí talent a zkušenost?</a:t>
            </a:r>
          </a:p>
          <a:p>
            <a:r>
              <a:rPr lang="cs-CZ" sz="2000" smtClean="0">
                <a:hlinkClick r:id="rId2"/>
              </a:rPr>
              <a:t>http://www.ted.com/talks/ken_robinson_changing_education_paradigms.html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8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 - </a:t>
            </a:r>
            <a:r>
              <a:rPr lang="cs-CZ" sz="1600" dirty="0" smtClean="0">
                <a:hlinkClick r:id="rId4"/>
              </a:rPr>
              <a:t>http://www.</a:t>
            </a:r>
            <a:r>
              <a:rPr lang="cs-CZ" sz="1600" dirty="0" err="1" smtClean="0">
                <a:hlinkClick r:id="rId4"/>
              </a:rPr>
              <a:t>phil.muni.cz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wupv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home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err="1" smtClean="0">
                <a:hlinkClick r:id="rId4"/>
              </a:rPr>
              <a:t>casopis</a:t>
            </a:r>
            <a:r>
              <a:rPr lang="cs-CZ" sz="16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</a:t>
            </a:r>
            <a:r>
              <a:rPr lang="en-US" sz="1600" dirty="0" err="1" smtClean="0">
                <a:hlinkClick r:id="rId5"/>
              </a:rPr>
              <a:t>Pedagogický</a:t>
            </a:r>
            <a:r>
              <a:rPr lang="en-US" sz="1600" dirty="0" smtClean="0">
                <a:hlinkClick r:id="rId5"/>
              </a:rPr>
              <a:t> </a:t>
            </a:r>
            <a:r>
              <a:rPr lang="en-US" sz="1600" dirty="0" err="1" smtClean="0">
                <a:hlinkClick r:id="rId5"/>
              </a:rPr>
              <a:t>časopis</a:t>
            </a:r>
            <a:r>
              <a:rPr lang="en-US" sz="1600" dirty="0" smtClean="0">
                <a:hlinkClick r:id="rId5"/>
              </a:rPr>
              <a:t> / Journal of Pedagogy</a:t>
            </a:r>
            <a:r>
              <a:rPr lang="cs-CZ" sz="1600" dirty="0" smtClean="0"/>
              <a:t> (…)</a:t>
            </a:r>
            <a:endParaRPr lang="en-GB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err="1" smtClean="0"/>
              <a:t>eBrary</a:t>
            </a:r>
            <a:r>
              <a:rPr lang="cs-CZ" sz="1600" dirty="0" smtClean="0"/>
              <a:t> http://site.ebrary.com/lib/masaryk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CCCCFF"/>
                </a:solidFill>
                <a:hlinkClick r:id="rId6"/>
              </a:rPr>
              <a:t>www.ceskaskola.cz</a:t>
            </a:r>
            <a:r>
              <a:rPr lang="en-GB" sz="16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endParaRPr lang="en-GB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3" y="1763924"/>
            <a:ext cx="5877078" cy="4955787"/>
          </a:xfrm>
        </p:spPr>
        <p:txBody>
          <a:bodyPr/>
          <a:lstStyle/>
          <a:p>
            <a:r>
              <a:rPr lang="cs-CZ" i="1" dirty="0" smtClean="0"/>
              <a:t>V průběhu semestru </a:t>
            </a:r>
            <a:r>
              <a:rPr lang="cs-CZ" i="1" dirty="0" smtClean="0"/>
              <a:t>jsou k dispozici </a:t>
            </a:r>
            <a:r>
              <a:rPr lang="cs-CZ" i="1" dirty="0" smtClean="0"/>
              <a:t>studijní </a:t>
            </a:r>
            <a:r>
              <a:rPr lang="cs-CZ" i="1" dirty="0" err="1" smtClean="0"/>
              <a:t>elearningové</a:t>
            </a:r>
            <a:r>
              <a:rPr lang="cs-CZ" i="1" dirty="0" smtClean="0"/>
              <a:t> opory (texty, otázky…) </a:t>
            </a:r>
            <a:r>
              <a:rPr lang="cs-CZ" i="1" dirty="0" smtClean="0"/>
              <a:t>vzniklé v </a:t>
            </a:r>
            <a:r>
              <a:rPr lang="cs-CZ" i="1" dirty="0" smtClean="0"/>
              <a:t>rámci projektu OPVK CZ.1.07/2.2.00/28.0040 Tvorba a inovace vzdělávacích programů a profesních praxí</a:t>
            </a:r>
            <a:endParaRPr lang="cs-CZ" i="1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576" y="0"/>
            <a:ext cx="2664049" cy="74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 v seminářích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363</TotalTime>
  <Words>2066</Words>
  <Application>Microsoft Office PowerPoint</Application>
  <PresentationFormat>Vlastní</PresentationFormat>
  <Paragraphs>268</Paragraphs>
  <Slides>33</Slides>
  <Notes>28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Medián</vt:lpstr>
      <vt:lpstr>pedagogická psychologie</vt:lpstr>
      <vt:lpstr>Kontakt</vt:lpstr>
      <vt:lpstr>Pedagogická psychologie</vt:lpstr>
      <vt:lpstr>Koncepce kurzu</vt:lpstr>
      <vt:lpstr>Literatura</vt:lpstr>
      <vt:lpstr>Literatura</vt:lpstr>
      <vt:lpstr>Elearning</vt:lpstr>
      <vt:lpstr>Pedagogická psychologie – perspektivy výkladu v seminářích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  <vt:lpstr>Autoregulace učení </vt:lpstr>
      <vt:lpstr>Terminologie</vt:lpstr>
      <vt:lpstr>Autoregulace</vt:lpstr>
      <vt:lpstr>Autoregulace - předpoklady</vt:lpstr>
      <vt:lpstr>Teorie</vt:lpstr>
      <vt:lpstr>Autoregulace v praxi - uvažování  (Zimmerman, Schunk) </vt:lpstr>
      <vt:lpstr>Autoregulace v praxi - provádění a volní kontrola (Zimmerman, Schunk)</vt:lpstr>
      <vt:lpstr>Autoregulace v praxi - sebereflexe (Zimmerman, Schunk) </vt:lpstr>
      <vt:lpstr>Výkon a jeho souvislosti</vt:lpstr>
      <vt:lpstr>Vedení k autoregulaci</vt:lpstr>
      <vt:lpstr>Metody</vt:lpstr>
      <vt:lpstr>Možnosti při diagnostice –  můžeme sledovat:</vt:lpstr>
      <vt:lpstr>Záznamový arch (Lan, 1998)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Jan Mareš</dc:creator>
  <cp:lastModifiedBy>Jan Mareš</cp:lastModifiedBy>
  <cp:revision>30</cp:revision>
  <dcterms:modified xsi:type="dcterms:W3CDTF">2013-10-18T12:08:57Z</dcterms:modified>
</cp:coreProperties>
</file>