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7" r:id="rId3"/>
    <p:sldId id="256" r:id="rId4"/>
    <p:sldId id="263" r:id="rId5"/>
    <p:sldId id="260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319604" y="2686543"/>
            <a:ext cx="2699792" cy="1016346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555508" y="1047360"/>
            <a:ext cx="2448272" cy="714636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VYUČOVACÍ 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>
          <a:xfrm>
            <a:off x="5037272" y="3257568"/>
            <a:ext cx="1187567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5</a:t>
            </a:r>
            <a:r>
              <a:rPr lang="cs-CZ" sz="1200" b="1" dirty="0" smtClean="0"/>
              <a:t>. </a:t>
            </a:r>
            <a:r>
              <a:rPr lang="cs-CZ" sz="1200" b="1" dirty="0"/>
              <a:t>M</a:t>
            </a:r>
            <a:r>
              <a:rPr lang="cs-CZ" sz="1200" b="1" dirty="0" smtClean="0"/>
              <a:t>etody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2782837" y="5392984"/>
            <a:ext cx="135532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6</a:t>
            </a:r>
            <a:r>
              <a:rPr lang="cs-CZ" sz="1200" b="1" dirty="0" smtClean="0"/>
              <a:t>. </a:t>
            </a:r>
            <a:r>
              <a:rPr lang="cs-CZ" sz="1200" b="1" dirty="0" smtClean="0"/>
              <a:t>Zkoušení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4977812" y="214060"/>
            <a:ext cx="15734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1</a:t>
            </a:r>
            <a:r>
              <a:rPr lang="cs-CZ" sz="1200" b="1" dirty="0" smtClean="0"/>
              <a:t>. </a:t>
            </a:r>
            <a:r>
              <a:rPr lang="cs-CZ" sz="1200" b="1" dirty="0" smtClean="0"/>
              <a:t>Cíle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590448" y="965584"/>
            <a:ext cx="1183658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2</a:t>
            </a:r>
            <a:r>
              <a:rPr lang="cs-CZ" sz="1200" b="1" dirty="0" smtClean="0"/>
              <a:t>. </a:t>
            </a:r>
            <a:r>
              <a:rPr lang="cs-CZ" sz="1200" b="1" dirty="0" smtClean="0"/>
              <a:t>Učivo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3</a:t>
            </a:r>
            <a:r>
              <a:rPr lang="cs-CZ" sz="1200" b="1" dirty="0" smtClean="0"/>
              <a:t>. </a:t>
            </a:r>
            <a:r>
              <a:rPr lang="cs-CZ" sz="1200" b="1" dirty="0" smtClean="0"/>
              <a:t>Učebnice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4</a:t>
            </a:r>
            <a:r>
              <a:rPr lang="cs-CZ" sz="1200" b="1" dirty="0" smtClean="0"/>
              <a:t>. </a:t>
            </a:r>
            <a:r>
              <a:rPr lang="cs-CZ" sz="1200" b="1" dirty="0" smtClean="0"/>
              <a:t>Výuka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2622250" y="800148"/>
            <a:ext cx="1582476" cy="562293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7</a:t>
            </a:r>
            <a:r>
              <a:rPr lang="cs-CZ" sz="1200" b="1" dirty="0" smtClean="0"/>
              <a:t>. </a:t>
            </a:r>
            <a:r>
              <a:rPr lang="cs-CZ" sz="1200" b="1" dirty="0" smtClean="0"/>
              <a:t>Hodnocení</a:t>
            </a:r>
          </a:p>
          <a:p>
            <a:r>
              <a:rPr lang="cs-CZ" sz="1200" b="1" dirty="0"/>
              <a:t> </a:t>
            </a:r>
            <a:r>
              <a:rPr lang="cs-CZ" sz="1200" b="1" dirty="0" smtClean="0"/>
              <a:t>   Klasifikace</a:t>
            </a:r>
            <a:endParaRPr lang="cs-CZ" sz="12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60032" y="361971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k</a:t>
            </a:r>
            <a:r>
              <a:rPr lang="cs-CZ" sz="1200" i="1" dirty="0" smtClean="0"/>
              <a:t>lasické </a:t>
            </a:r>
            <a:endParaRPr lang="cs-CZ" sz="1200" i="1" dirty="0"/>
          </a:p>
        </p:txBody>
      </p:sp>
      <p:sp>
        <p:nvSpPr>
          <p:cNvPr id="14" name="Zaoblený obdélník 13"/>
          <p:cNvSpPr/>
          <p:nvPr/>
        </p:nvSpPr>
        <p:spPr>
          <a:xfrm>
            <a:off x="4860031" y="3980399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aktivizující</a:t>
            </a:r>
            <a:endParaRPr lang="cs-CZ" sz="1200" i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4863750" y="4379627"/>
            <a:ext cx="1691195" cy="385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d</a:t>
            </a:r>
            <a:r>
              <a:rPr lang="cs-CZ" sz="1200" i="1" dirty="0" smtClean="0"/>
              <a:t>ovednosti čtenáře, práce s textem</a:t>
            </a:r>
            <a:endParaRPr lang="cs-CZ" sz="1200" i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7034242" y="5557172"/>
            <a:ext cx="176355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p</a:t>
            </a:r>
            <a:r>
              <a:rPr lang="cs-CZ" sz="1200" i="1" dirty="0" smtClean="0"/>
              <a:t>říprava na hodinu</a:t>
            </a:r>
            <a:endParaRPr lang="cs-CZ" sz="1200" i="1" dirty="0"/>
          </a:p>
        </p:txBody>
      </p:sp>
      <p:sp>
        <p:nvSpPr>
          <p:cNvPr id="17" name="Zaoblený obdélník 16"/>
          <p:cNvSpPr/>
          <p:nvPr/>
        </p:nvSpPr>
        <p:spPr>
          <a:xfrm>
            <a:off x="7326715" y="3194716"/>
            <a:ext cx="1568331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obsah</a:t>
            </a:r>
            <a:endParaRPr lang="cs-CZ" sz="1200" i="1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85698" y="346250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názornost</a:t>
            </a:r>
            <a:endParaRPr lang="cs-CZ" sz="1200" i="1" dirty="0"/>
          </a:p>
        </p:txBody>
      </p:sp>
      <p:sp>
        <p:nvSpPr>
          <p:cNvPr id="19" name="Zaoblený obdélník 18"/>
          <p:cNvSpPr/>
          <p:nvPr/>
        </p:nvSpPr>
        <p:spPr>
          <a:xfrm>
            <a:off x="7034241" y="594928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t</a:t>
            </a:r>
            <a:r>
              <a:rPr lang="cs-CZ" sz="1200" i="1" dirty="0" smtClean="0"/>
              <a:t>ematické plány</a:t>
            </a:r>
            <a:endParaRPr lang="cs-CZ" sz="1200" i="1" dirty="0"/>
          </a:p>
        </p:txBody>
      </p:sp>
      <p:sp>
        <p:nvSpPr>
          <p:cNvPr id="20" name="Zaoblený obdélník 19"/>
          <p:cNvSpPr/>
          <p:nvPr/>
        </p:nvSpPr>
        <p:spPr>
          <a:xfrm>
            <a:off x="6806106" y="481473"/>
            <a:ext cx="169119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výuky</a:t>
            </a:r>
            <a:endParaRPr lang="cs-CZ" sz="1200" i="1" dirty="0"/>
          </a:p>
        </p:txBody>
      </p:sp>
      <p:sp>
        <p:nvSpPr>
          <p:cNvPr id="21" name="Zaoblený obdélník 20"/>
          <p:cNvSpPr/>
          <p:nvPr/>
        </p:nvSpPr>
        <p:spPr>
          <a:xfrm>
            <a:off x="2481739" y="1413796"/>
            <a:ext cx="1674388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slovní</a:t>
            </a:r>
            <a:endParaRPr lang="cs-CZ" sz="1200" i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2614903" y="616530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informativn</a:t>
            </a:r>
            <a:r>
              <a:rPr lang="cs-CZ" sz="1200" dirty="0" smtClean="0"/>
              <a:t>í</a:t>
            </a:r>
            <a:endParaRPr lang="cs-CZ" sz="1200" dirty="0"/>
          </a:p>
        </p:txBody>
      </p:sp>
      <p:sp>
        <p:nvSpPr>
          <p:cNvPr id="23" name="Zaoblený obdélník 22"/>
          <p:cNvSpPr/>
          <p:nvPr/>
        </p:nvSpPr>
        <p:spPr>
          <a:xfrm>
            <a:off x="2622250" y="583934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formativní</a:t>
            </a:r>
            <a:endParaRPr lang="cs-CZ" sz="1200" i="1" dirty="0"/>
          </a:p>
        </p:txBody>
      </p:sp>
      <p:sp>
        <p:nvSpPr>
          <p:cNvPr id="24" name="Zaoblený obdélník 23"/>
          <p:cNvSpPr/>
          <p:nvPr/>
        </p:nvSpPr>
        <p:spPr>
          <a:xfrm>
            <a:off x="7265284" y="165847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Zaoblený obdélník 24"/>
          <p:cNvSpPr/>
          <p:nvPr/>
        </p:nvSpPr>
        <p:spPr>
          <a:xfrm>
            <a:off x="7265285" y="1346091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základní</a:t>
            </a:r>
            <a:endParaRPr lang="cs-CZ" sz="1200" i="1" dirty="0"/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1259632" y="1024638"/>
            <a:ext cx="0" cy="1674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2358452" y="1590138"/>
            <a:ext cx="2306625" cy="1190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305454" y="3651510"/>
            <a:ext cx="0" cy="1001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endCxn id="8" idx="4"/>
          </p:cNvCxnSpPr>
          <p:nvPr/>
        </p:nvCxnSpPr>
        <p:spPr>
          <a:xfrm flipV="1">
            <a:off x="5764520" y="531536"/>
            <a:ext cx="0" cy="473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7003780" y="1086713"/>
            <a:ext cx="647923" cy="196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5" idx="4"/>
          </p:cNvCxnSpPr>
          <p:nvPr/>
        </p:nvCxnSpPr>
        <p:spPr>
          <a:xfrm>
            <a:off x="5779644" y="1761996"/>
            <a:ext cx="0" cy="1475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5" idx="5"/>
            <a:endCxn id="10" idx="1"/>
          </p:cNvCxnSpPr>
          <p:nvPr/>
        </p:nvCxnSpPr>
        <p:spPr>
          <a:xfrm>
            <a:off x="6645239" y="1657340"/>
            <a:ext cx="1020627" cy="1170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6300192" y="1739274"/>
            <a:ext cx="1520240" cy="3385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3718010" y="1748040"/>
            <a:ext cx="1372219" cy="364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aoblený obdélník 34"/>
          <p:cNvSpPr/>
          <p:nvPr/>
        </p:nvSpPr>
        <p:spPr>
          <a:xfrm>
            <a:off x="319604" y="660413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RVP</a:t>
            </a:r>
            <a:endParaRPr lang="cs-CZ" sz="1200" b="1" dirty="0"/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1729629" y="986041"/>
            <a:ext cx="0" cy="249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aoblený obdélník 36"/>
          <p:cNvSpPr/>
          <p:nvPr/>
        </p:nvSpPr>
        <p:spPr>
          <a:xfrm>
            <a:off x="2464932" y="1716556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numerické</a:t>
            </a:r>
            <a:endParaRPr lang="cs-CZ" sz="1200" i="1" dirty="0"/>
          </a:p>
        </p:txBody>
      </p:sp>
      <p:cxnSp>
        <p:nvCxnSpPr>
          <p:cNvPr id="38" name="Přímá spojnice se šipkou 37"/>
          <p:cNvCxnSpPr/>
          <p:nvPr/>
        </p:nvCxnSpPr>
        <p:spPr>
          <a:xfrm flipH="1" flipV="1">
            <a:off x="4204726" y="1047361"/>
            <a:ext cx="350782" cy="235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aoblený obdélník 38"/>
          <p:cNvSpPr/>
          <p:nvPr/>
        </p:nvSpPr>
        <p:spPr>
          <a:xfrm>
            <a:off x="2507706" y="2034859"/>
            <a:ext cx="1702483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v</a:t>
            </a:r>
            <a:r>
              <a:rPr lang="cs-CZ" sz="1200" i="1" dirty="0" smtClean="0"/>
              <a:t>ytváření kritérií</a:t>
            </a:r>
            <a:endParaRPr lang="cs-CZ" sz="1200" i="1" dirty="0"/>
          </a:p>
        </p:txBody>
      </p:sp>
      <p:sp>
        <p:nvSpPr>
          <p:cNvPr id="40" name="Ovál 39"/>
          <p:cNvSpPr/>
          <p:nvPr/>
        </p:nvSpPr>
        <p:spPr>
          <a:xfrm>
            <a:off x="519840" y="4653136"/>
            <a:ext cx="1971140" cy="1020420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III./8</a:t>
            </a:r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SEBEREFLEXE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OSOBNOST</a:t>
            </a:r>
          </a:p>
          <a:p>
            <a:pPr algn="ctr"/>
            <a:r>
              <a:rPr lang="cs-CZ" sz="1400" b="1" dirty="0" smtClean="0"/>
              <a:t> 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81306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77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 =</a:t>
            </a:r>
          </a:p>
          <a:p>
            <a:pPr marL="0" indent="0">
              <a:buNone/>
            </a:pPr>
            <a:r>
              <a:rPr lang="cs-CZ" sz="2200" i="1" dirty="0"/>
              <a:t> </a:t>
            </a:r>
            <a:r>
              <a:rPr lang="cs-CZ" sz="2200" i="1" dirty="0" smtClean="0"/>
              <a:t>      klíčové kompetence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360423" y="266602"/>
            <a:ext cx="6183818" cy="4938243"/>
            <a:chOff x="1500" y="668"/>
            <a:chExt cx="2922" cy="2482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58" y="1870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r>
                <a:rPr lang="cs-CZ" dirty="0" smtClean="0"/>
                <a:t>     JÁ</a:t>
              </a:r>
              <a:endParaRPr lang="cs-CZ" dirty="0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4015" y="668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42917"/>
                <a:gd name="adj4" fmla="val -27880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</a:t>
              </a:r>
              <a:r>
                <a:rPr kumimoji="0" lang="cs-CZ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zdrojů</a:t>
              </a:r>
              <a:endParaRPr kumimoji="0" 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263</Words>
  <Application>Microsoft Office PowerPoint</Application>
  <PresentationFormat>Předvádění na obrazovce (4:3)</PresentationFormat>
  <Paragraphs>114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Prezentace aplikace PowerPoint</vt:lpstr>
      <vt:lpstr>      CÍLE VZDĚLÁVÁNÍ                                KLÍČOVÉ KOMPETENCE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13</cp:revision>
  <dcterms:created xsi:type="dcterms:W3CDTF">2013-02-26T20:21:31Z</dcterms:created>
  <dcterms:modified xsi:type="dcterms:W3CDTF">2013-09-24T05:21:57Z</dcterms:modified>
</cp:coreProperties>
</file>