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73" r:id="rId4"/>
    <p:sldId id="274" r:id="rId5"/>
    <p:sldId id="275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DCC2F1-0088-4BEB-B1F4-3508F5BDBDD3}" type="datetimeFigureOut">
              <a:rPr lang="cs-CZ" smtClean="0"/>
              <a:pPr/>
              <a:t>2.11.2012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81769ED-8EE8-4F8E-BB64-B681C634B14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20._stolet%C3%AD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smt.cz/" TargetMode="External"/><Relationship Id="rId2" Type="http://schemas.openxmlformats.org/officeDocument/2006/relationships/hyperlink" Target="http://www.e-gram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uppraha.cz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Kurikulum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6264696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Harmonogram prací na RVP GV:</a:t>
            </a:r>
          </a:p>
          <a:p>
            <a:r>
              <a:rPr lang="cs-CZ" dirty="0"/>
              <a:t>Úprava RVP GV a schválení dokumentu na MŠMT pro pilotáž tvorby ŠVP podle RVP GV: do června 2004 </a:t>
            </a:r>
          </a:p>
          <a:p>
            <a:r>
              <a:rPr lang="cs-CZ" dirty="0"/>
              <a:t>Vytvoření vzorku pilotních škol: červen 2004 </a:t>
            </a:r>
          </a:p>
          <a:p>
            <a:r>
              <a:rPr lang="cs-CZ" dirty="0"/>
              <a:t>Pilotáž tvorby ŠVP podle RVP GV: září 2004 – březen 2006 </a:t>
            </a:r>
          </a:p>
          <a:p>
            <a:pPr lvl="0"/>
            <a:r>
              <a:rPr lang="cs-CZ" dirty="0"/>
              <a:t>Ověřování tvorby ŠVP podle RVP GV na pilotním vzorku gymnázií. </a:t>
            </a:r>
          </a:p>
          <a:p>
            <a:pPr lvl="0"/>
            <a:r>
              <a:rPr lang="cs-CZ" dirty="0"/>
              <a:t>V průběhu měsíce května sestavil VÚP v Praze ve spolupráci s Radou AŘG pilotní vzorek škol, který tvoří 16 gymnázií. Každý kraj je zastoupen jednou školou, s výjimkou Prahy a Jihomoravského kraje, ze kterých byla zařazena dvě gymnázia. V pilotním vzorku škol </a:t>
            </a:r>
            <a:r>
              <a:rPr lang="cs-CZ" dirty="0" smtClean="0"/>
              <a:t>byly </a:t>
            </a:r>
            <a:r>
              <a:rPr lang="cs-CZ" dirty="0"/>
              <a:t>zastoupeny všechny typy gymnázií. </a:t>
            </a:r>
          </a:p>
          <a:p>
            <a:r>
              <a:rPr lang="cs-CZ" dirty="0"/>
              <a:t>Cíle pilotního ověřování tvorby ŠVP:</a:t>
            </a:r>
          </a:p>
          <a:p>
            <a:r>
              <a:rPr lang="cs-CZ" dirty="0"/>
              <a:t>• Ověřit, zda lze podle RVP GV vytvořit kvalitní ŠVP</a:t>
            </a:r>
          </a:p>
          <a:p>
            <a:r>
              <a:rPr lang="cs-CZ" dirty="0"/>
              <a:t>• Vytvořit metodiku tvorby ŠVP (tzv. Manuál)</a:t>
            </a:r>
          </a:p>
          <a:p>
            <a:r>
              <a:rPr lang="cs-CZ" dirty="0"/>
              <a:t>• Dopracovat RVP GV</a:t>
            </a:r>
          </a:p>
          <a:p>
            <a:pPr lvl="0"/>
            <a:r>
              <a:rPr lang="cs-CZ" dirty="0"/>
              <a:t>Cílem pilotního ověřování tvorby ŠVP </a:t>
            </a:r>
            <a:r>
              <a:rPr lang="cs-CZ" dirty="0" smtClean="0"/>
              <a:t>bylo </a:t>
            </a:r>
            <a:r>
              <a:rPr lang="cs-CZ" dirty="0"/>
              <a:t>vytvořit první školní vzdělávací programy a na základě zkušeností pilotních škol vytvořit metodickou příručku v podobě manuálu, který </a:t>
            </a:r>
            <a:r>
              <a:rPr lang="cs-CZ" dirty="0" smtClean="0"/>
              <a:t> </a:t>
            </a:r>
            <a:r>
              <a:rPr lang="cs-CZ" dirty="0"/>
              <a:t>ostatním školám </a:t>
            </a:r>
            <a:r>
              <a:rPr lang="cs-CZ" dirty="0" smtClean="0"/>
              <a:t>sloužil </a:t>
            </a:r>
            <a:r>
              <a:rPr lang="cs-CZ" dirty="0"/>
              <a:t>jako pomůcka při tvorbě ŠVP. Pilotní školy se </a:t>
            </a:r>
            <a:r>
              <a:rPr lang="cs-CZ" dirty="0" smtClean="0"/>
              <a:t> </a:t>
            </a:r>
            <a:r>
              <a:rPr lang="cs-CZ" dirty="0"/>
              <a:t>také významně </a:t>
            </a:r>
            <a:r>
              <a:rPr lang="cs-CZ" dirty="0" smtClean="0"/>
              <a:t>podílely </a:t>
            </a:r>
            <a:r>
              <a:rPr lang="cs-CZ" dirty="0"/>
              <a:t>na konečném dopracování RVP GV. </a:t>
            </a:r>
          </a:p>
          <a:p>
            <a:r>
              <a:rPr lang="cs-CZ" dirty="0"/>
              <a:t>Vyhodnocení tvorby ŠVP: červen 2006 </a:t>
            </a:r>
          </a:p>
          <a:p>
            <a:r>
              <a:rPr lang="cs-CZ" dirty="0"/>
              <a:t>Konečná úprava RVP GV: srpen 2006 </a:t>
            </a:r>
          </a:p>
          <a:p>
            <a:r>
              <a:rPr lang="cs-CZ" dirty="0"/>
              <a:t>Připomínkové řízení k upravené verzi RVP GV: září - listopad 2006 </a:t>
            </a:r>
          </a:p>
          <a:p>
            <a:r>
              <a:rPr lang="cs-CZ" dirty="0"/>
              <a:t>Předložení závěrečné verze RVP GV ke schválení: březen 2007 </a:t>
            </a:r>
          </a:p>
          <a:p>
            <a:r>
              <a:rPr lang="cs-CZ" dirty="0"/>
              <a:t>Školení učitelů (nepilotních gymnázií) – „Od RVP k ŠVP“: od září 2005 </a:t>
            </a:r>
          </a:p>
          <a:p>
            <a:r>
              <a:rPr lang="cs-CZ" dirty="0"/>
              <a:t> 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633670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Školní vzdělávací program (ŠVP)</a:t>
            </a:r>
            <a:endParaRPr lang="cs-CZ" dirty="0"/>
          </a:p>
          <a:p>
            <a:r>
              <a:rPr lang="cs-CZ" dirty="0"/>
              <a:t>= </a:t>
            </a:r>
            <a:r>
              <a:rPr lang="cs-CZ" dirty="0" err="1"/>
              <a:t>kurikulární</a:t>
            </a:r>
            <a:r>
              <a:rPr lang="cs-CZ" dirty="0"/>
              <a:t> dokument školní úrovně, který prezentuje podobu vzdělávání na konkrétní škole a její profilaci. Je zpracováván na základě příslušného rámcového vzdělávacího programu (RVP), jehož požadavky se řídí, a uskutečňuje se podle něj vzdělávání na konkrétní škole. Je povinnou součástí dokumentace školy a musí být přístupný veřejnosti. Je vydáván ředitelem. </a:t>
            </a:r>
          </a:p>
          <a:p>
            <a:pPr lvl="0"/>
            <a:r>
              <a:rPr lang="cs-CZ" dirty="0"/>
              <a:t>Pedagogický dokument, který </a:t>
            </a:r>
            <a:r>
              <a:rPr lang="cs-CZ" dirty="0" smtClean="0"/>
              <a:t>je vytvářen každou školou </a:t>
            </a:r>
            <a:r>
              <a:rPr lang="cs-CZ" dirty="0"/>
              <a:t>a který </a:t>
            </a:r>
            <a:r>
              <a:rPr lang="cs-CZ" dirty="0" smtClean="0"/>
              <a:t>nahradil všechny </a:t>
            </a:r>
            <a:r>
              <a:rPr lang="cs-CZ" dirty="0"/>
              <a:t>učební dokumenty pro gymnázia.</a:t>
            </a:r>
          </a:p>
          <a:p>
            <a:pPr lvl="0"/>
            <a:r>
              <a:rPr lang="cs-CZ" dirty="0"/>
              <a:t>ŠVP vytváří všichni učitelé školy, jeho garantem je ředitel školy, který odpovídá za kvalitu a úroveň jeho realizace.</a:t>
            </a:r>
          </a:p>
          <a:p>
            <a:pPr lvl="0"/>
            <a:r>
              <a:rPr lang="cs-CZ" dirty="0"/>
              <a:t>ŠVP prezentuje vlastní zaměření školy, škola v něm může zohlednit zájmy a  potřeby žáků.</a:t>
            </a:r>
          </a:p>
          <a:p>
            <a:r>
              <a:rPr lang="cs-CZ" dirty="0"/>
              <a:t>Struktura ŠVP</a:t>
            </a:r>
          </a:p>
          <a:p>
            <a:pPr lvl="0"/>
            <a:r>
              <a:rPr lang="cs-CZ" dirty="0"/>
              <a:t>Identifikační údaje (název vzdělávacího programu, studijní forma vzdělávání apod.)</a:t>
            </a:r>
          </a:p>
          <a:p>
            <a:pPr lvl="0"/>
            <a:r>
              <a:rPr lang="cs-CZ" dirty="0"/>
              <a:t>Charakteristika ŠVP (profilace školy, profil absolventa, organizační formy výuky apod.)</a:t>
            </a:r>
          </a:p>
          <a:p>
            <a:pPr lvl="0"/>
            <a:r>
              <a:rPr lang="cs-CZ" dirty="0"/>
              <a:t>Učební plán – vlastní učební plán školy vytvořený na základě rámcového učebního plánu</a:t>
            </a:r>
          </a:p>
          <a:p>
            <a:pPr lvl="0"/>
            <a:r>
              <a:rPr lang="cs-CZ" dirty="0"/>
              <a:t>Učební osnovy – vyučovací předměty, rozpracování očekávaných výstupů, výběr učiva</a:t>
            </a:r>
          </a:p>
          <a:p>
            <a:pPr lvl="0"/>
            <a:r>
              <a:rPr lang="cs-CZ" dirty="0"/>
              <a:t>Hodnocení žáků a </a:t>
            </a:r>
            <a:r>
              <a:rPr lang="cs-CZ" dirty="0" err="1"/>
              <a:t>autoevaluace</a:t>
            </a:r>
            <a:r>
              <a:rPr lang="cs-CZ" dirty="0"/>
              <a:t> školy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Učební osnovy</a:t>
            </a:r>
            <a:endParaRPr lang="cs-CZ" dirty="0"/>
          </a:p>
          <a:p>
            <a:r>
              <a:rPr lang="cs-CZ" dirty="0"/>
              <a:t>= distribuce vzdělávacího obsahu rámcového vzdělávacího programu do školního vzdělávacího programu. Části vzdělávacího obsahu (= očekávané výstupy a učivo) jsou ve školním vzdělávacím programu dále rozpracovány v rámci vyučovacích předmětů a rozděleny do ročníků.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Učební plán</a:t>
            </a:r>
            <a:endParaRPr lang="cs-CZ" dirty="0"/>
          </a:p>
          <a:p>
            <a:r>
              <a:rPr lang="cs-CZ" dirty="0"/>
              <a:t>= obsahuje výčet vyučovacích předmětů, jejich </a:t>
            </a:r>
            <a:r>
              <a:rPr lang="cs-CZ" dirty="0" smtClean="0"/>
              <a:t>týdenní hodinovou </a:t>
            </a:r>
            <a:r>
              <a:rPr lang="cs-CZ" dirty="0"/>
              <a:t>dotaci, celkové počty hodin v jednotlivých ročnících a poznámky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/>
              <a:t>Vzdělávací obsah</a:t>
            </a:r>
            <a:endParaRPr lang="cs-CZ" dirty="0"/>
          </a:p>
          <a:p>
            <a:pPr lvl="0"/>
            <a:r>
              <a:rPr lang="cs-CZ" dirty="0"/>
              <a:t>RVP GV stanovuje pouze základní úroveň vzdělávacího obsahu závaznou pro všechny absolventy gymnázií, který škola může dále rozšiřovat.</a:t>
            </a:r>
          </a:p>
          <a:p>
            <a:pPr lvl="0"/>
            <a:r>
              <a:rPr lang="cs-CZ" dirty="0"/>
              <a:t>RVP GV nabízí jen jednu z možných strukturací vzdělávacího obsahu, kterou si škola může při dodržení určitých podmínek různým způsobem modifikovat (integrace dílčích témat, tematických celků a okruhů, integrace celých vzdělávacích oborů).</a:t>
            </a:r>
          </a:p>
          <a:p>
            <a:r>
              <a:rPr lang="cs-CZ" dirty="0"/>
              <a:t>Vzdělávací obsah je pojat jako </a:t>
            </a:r>
            <a:r>
              <a:rPr lang="cs-CZ" b="1" dirty="0"/>
              <a:t>propojený celek očekávaných výstupů a učiva</a:t>
            </a:r>
            <a:r>
              <a:rPr lang="cs-CZ" dirty="0"/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Učivo</a:t>
            </a:r>
            <a:endParaRPr lang="cs-CZ" dirty="0"/>
          </a:p>
          <a:p>
            <a:r>
              <a:rPr lang="cs-CZ" dirty="0"/>
              <a:t>= závazný věcný obsah učení , jehož prostřednictvím žák dosáhne očekávaných výstupů.</a:t>
            </a:r>
          </a:p>
          <a:p>
            <a:pPr lvl="0"/>
            <a:r>
              <a:rPr lang="cs-CZ" dirty="0"/>
              <a:t>je strukturováno do jednotlivých tematických okruhů, tematických celků, popřípadě do jednotlivých témat a je pro školu </a:t>
            </a:r>
            <a:r>
              <a:rPr lang="cs-CZ" dirty="0" smtClean="0"/>
              <a:t>závazné</a:t>
            </a:r>
          </a:p>
          <a:p>
            <a:pPr lvl="0"/>
            <a:endParaRPr lang="cs-CZ" dirty="0"/>
          </a:p>
          <a:p>
            <a:pPr lvl="0"/>
            <a:r>
              <a:rPr lang="cs-CZ" dirty="0"/>
              <a:t>ŠVP jej dále specifikuje (upřesňuje) tak, aby žáci na základě učiva dospěli k očekávaným výstupům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Očekávané výstupy </a:t>
            </a:r>
            <a:endParaRPr lang="cs-CZ" dirty="0"/>
          </a:p>
          <a:p>
            <a:r>
              <a:rPr lang="cs-CZ" dirty="0"/>
              <a:t>= závazné a ověřitelné výsledky, které stanovují, k jakým vědomostem, dovednostem a případně postojům a hodnotám mají žáci v určité etapě vzdělávání prostřednictvím učiva dospět. Očekávané výstupy mají činnostní povahu a jsou součástí vzdělávacího obsahu určité etapy vzdělávání.</a:t>
            </a:r>
          </a:p>
          <a:p>
            <a:pPr lvl="0"/>
            <a:r>
              <a:rPr lang="cs-CZ" dirty="0"/>
              <a:t>závazné a zároveň ověřitelné výsledky vzdělávání</a:t>
            </a:r>
          </a:p>
          <a:p>
            <a:pPr lvl="0"/>
            <a:r>
              <a:rPr lang="cs-CZ" dirty="0"/>
              <a:t>vyjadřují stupeň osvojení učiva, tzn. jakými žádoucími vědomostmi, dovednostmi, případně postoji a hodnotami má žák po absolvování gymnázia disponovat – </a:t>
            </a:r>
            <a:r>
              <a:rPr lang="cs-CZ" i="1" dirty="0"/>
              <a:t>žák uvede, popíše, vysvětlí, porovná, posoudí, zhodnotí…</a:t>
            </a:r>
            <a:endParaRPr lang="cs-CZ" dirty="0"/>
          </a:p>
          <a:p>
            <a:pPr lvl="0"/>
            <a:r>
              <a:rPr lang="cs-CZ" dirty="0"/>
              <a:t>škola očekávané výstupy „rozfázuje“ do jednotlivých ročníků ve svém ŠVP tak, aby zajistila, že žák na konci studia těchto očekávaných výstupů dosáhne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Klíčové kompetence</a:t>
            </a:r>
            <a:endParaRPr lang="cs-CZ" dirty="0"/>
          </a:p>
          <a:p>
            <a:pPr lvl="0"/>
            <a:r>
              <a:rPr lang="cs-CZ" dirty="0"/>
              <a:t>soubor předpokládaných </a:t>
            </a:r>
            <a:r>
              <a:rPr lang="cs-CZ" b="1" dirty="0"/>
              <a:t>vědomostí, dovedností, schopností, postojů a hodnot</a:t>
            </a:r>
            <a:r>
              <a:rPr lang="cs-CZ" dirty="0"/>
              <a:t>, které by žák měl získat v průběhu gymnaziálního vzdělávání </a:t>
            </a:r>
          </a:p>
          <a:p>
            <a:pPr lvl="0"/>
            <a:r>
              <a:rPr lang="cs-CZ" dirty="0"/>
              <a:t>tyto vědomosti, dovednosti, schopnosti, postoje a hodnoty navazují na úroveň, kterou si má žák osvojit v průběhu základního vzdělávání</a:t>
            </a:r>
          </a:p>
          <a:p>
            <a:pPr lvl="0"/>
            <a:r>
              <a:rPr lang="cs-CZ" dirty="0"/>
              <a:t>rozvoj klíčových kompetencí žáků by měla podporovat celá koncepce vzdělávání na dané škole, např. strukturací vzdělávacího obsahu, podporou vhodných metod a forem výuky apod.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 etapě gymnaziálního vzdělávání jsou za klíčové považovány tyto kompetence:</a:t>
            </a:r>
          </a:p>
          <a:p>
            <a:pPr lvl="0"/>
            <a:r>
              <a:rPr lang="cs-CZ" dirty="0"/>
              <a:t>kompetence k učení</a:t>
            </a:r>
          </a:p>
          <a:p>
            <a:pPr lvl="0"/>
            <a:r>
              <a:rPr lang="cs-CZ" dirty="0"/>
              <a:t>kompetence k řešení problémů</a:t>
            </a:r>
          </a:p>
          <a:p>
            <a:pPr lvl="0"/>
            <a:r>
              <a:rPr lang="cs-CZ" dirty="0"/>
              <a:t>kompetence komunikativní</a:t>
            </a:r>
          </a:p>
          <a:p>
            <a:pPr lvl="0"/>
            <a:r>
              <a:rPr lang="cs-CZ" dirty="0"/>
              <a:t>kompetence sociální a personální</a:t>
            </a:r>
          </a:p>
          <a:p>
            <a:pPr lvl="0"/>
            <a:r>
              <a:rPr lang="cs-CZ" dirty="0"/>
              <a:t>kompetence občanské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55000" lnSpcReduction="20000"/>
          </a:bodyPr>
          <a:lstStyle/>
          <a:p>
            <a:endParaRPr lang="cs-CZ" b="1" u="dbl" cap="all" dirty="0" smtClean="0"/>
          </a:p>
          <a:p>
            <a:endParaRPr lang="cs-CZ" b="1" u="dbl" cap="all" dirty="0"/>
          </a:p>
          <a:p>
            <a:r>
              <a:rPr lang="cs-CZ" b="1" u="dbl" cap="all" dirty="0" smtClean="0"/>
              <a:t>Učební </a:t>
            </a:r>
            <a:r>
              <a:rPr lang="cs-CZ" b="1" u="dbl" cap="all" dirty="0"/>
              <a:t>plán</a:t>
            </a:r>
          </a:p>
          <a:p>
            <a:r>
              <a:rPr lang="cs-CZ" dirty="0"/>
              <a:t>Normativní pedagogický dokument, konkretizující obsah vzdělávání a jeho organizační rámec na určitém stupni/typu školy. Vymezuje soubor vyučovacích předmětů, časové dotace a zařazení do ročníků. Ředitel může upravit hodinovou dotaci v rozsahu 10% ve struktuře a uspořádání předmětů.</a:t>
            </a:r>
          </a:p>
          <a:p>
            <a:r>
              <a:rPr lang="cs-CZ" dirty="0"/>
              <a:t> </a:t>
            </a:r>
          </a:p>
          <a:p>
            <a:r>
              <a:rPr lang="cs-CZ" b="1" u="dbl" cap="all" dirty="0"/>
              <a:t>Učební osnovy</a:t>
            </a:r>
          </a:p>
          <a:p>
            <a:r>
              <a:rPr lang="cs-CZ" dirty="0"/>
              <a:t>Normativní pedagogický dokument stanovující cíle, vymezující obsah, rozsah, posloupnost a distribuci učiva vyučovacích předmětů do jednotlivých ročníků a časových úseků vyučování. Popisuje základní metody, organizační formy a postupy. Je vypracováván pro jednotlivé předměty a je určen jako program vyučování učiteli.</a:t>
            </a:r>
          </a:p>
          <a:p>
            <a:r>
              <a:rPr lang="cs-CZ" dirty="0"/>
              <a:t> </a:t>
            </a:r>
          </a:p>
          <a:p>
            <a:r>
              <a:rPr lang="cs-CZ" b="1" u="dbl" cap="all" dirty="0"/>
              <a:t>Standard vzdělávání</a:t>
            </a:r>
          </a:p>
          <a:p>
            <a:r>
              <a:rPr lang="cs-CZ" dirty="0"/>
              <a:t>Konkrétně vymezené, obligatorní požadavky, které musí splnit žáci v určitých ročnících nebo stupních škol. Požadavky jsou formulovány jako vědomosti, dovednosti, postoje, hodnoty, ve vztahu k plánovanému obsahu vzdělávání ve vyučovacích předmětech. Obsahují souhrn vzdělávacích cílů, rámcový obsah vzdělávání a kompetence, které by si žáci měli osvojit.</a:t>
            </a:r>
          </a:p>
          <a:p>
            <a:pPr>
              <a:buNone/>
            </a:pPr>
            <a:r>
              <a:rPr lang="cs-CZ" dirty="0"/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95288" y="-46089"/>
            <a:ext cx="8798114" cy="6478697"/>
          </a:xfrm>
          <a:prstGeom prst="rect">
            <a:avLst/>
          </a:prstGeom>
          <a:solidFill>
            <a:srgbClr val="F9FC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Kurikulum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Z </a:t>
            </a:r>
            <a:r>
              <a:rPr kumimoji="0" lang="cs-CZ" sz="1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Wikipedie</a:t>
            </a: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otevřené encyklopedie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Kurikulum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je prostředkem realizace hlavního vzdělávacího úkolu moderní školy.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Ve vyspělých zemích světa se stalo ohniskem vzdělávacích reforem v 90. letech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hlinkClick r:id="rId2" tooltip="20. století"/>
              </a:rPr>
              <a:t>20. století</a:t>
            </a: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, jejichž cílem je zvyšování kvality vzdělávacího standardu.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Kurikulum je považováno za prostředek celoživotního vzdělávání člověka.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Škola tak přestává být jen „učící“ organizací, stává se součástí života člověka 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kromě poskytování znalostí a dovedností formuje také jeho životní postoje a názory.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Kurikulum zahrnuje: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vztahy učitelů a žáků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potřeby učitelů, žáků a dalších subjektů participujících na procesu vzdělávání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způsoby organizace vzdělávání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Kurikulum se dělí na: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doporučené (základní koncepční dokument)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předepsané (závazný oficiální dokument)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realizované (to, co učitel skutečně učí ve třídě)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podpůrné (veškeré náležitosti podporující předepsané kurikulum, např. učebnice,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časové dotace apod.)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hodnocené (kurikulum převedené do hodnotící podoby, např. formou testů)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cs-C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osvojené (to, co si žáci skutečně osvojili) </a:t>
            </a: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Důležité www stránky:</a:t>
            </a:r>
          </a:p>
          <a:p>
            <a:r>
              <a:rPr lang="cs-CZ" u="sng" dirty="0">
                <a:hlinkClick r:id="rId2"/>
              </a:rPr>
              <a:t>www.e-gram.</a:t>
            </a:r>
            <a:r>
              <a:rPr lang="cs-CZ" u="sng" dirty="0" err="1">
                <a:hlinkClick r:id="rId2"/>
              </a:rPr>
              <a:t>cz</a:t>
            </a:r>
            <a:endParaRPr lang="cs-CZ" dirty="0"/>
          </a:p>
          <a:p>
            <a:r>
              <a:rPr lang="cs-CZ" u="sng" dirty="0">
                <a:hlinkClick r:id="rId3"/>
              </a:rPr>
              <a:t>www.</a:t>
            </a:r>
            <a:r>
              <a:rPr lang="cs-CZ" u="sng" dirty="0" err="1">
                <a:hlinkClick r:id="rId3"/>
              </a:rPr>
              <a:t>msmt.cz</a:t>
            </a:r>
            <a:endParaRPr lang="cs-CZ" dirty="0"/>
          </a:p>
          <a:p>
            <a:r>
              <a:rPr lang="cs-CZ" u="sng" dirty="0">
                <a:hlinkClick r:id="rId4"/>
              </a:rPr>
              <a:t>www.</a:t>
            </a:r>
            <a:r>
              <a:rPr lang="cs-CZ" u="sng" dirty="0" err="1">
                <a:hlinkClick r:id="rId4"/>
              </a:rPr>
              <a:t>vuppraha.cz</a:t>
            </a:r>
            <a:endParaRPr lang="cs-CZ" dirty="0"/>
          </a:p>
          <a:p>
            <a:r>
              <a:rPr lang="cs-CZ" dirty="0"/>
              <a:t> </a:t>
            </a:r>
          </a:p>
          <a:p>
            <a:r>
              <a:rPr lang="cs-CZ" dirty="0"/>
              <a:t>Použitá literatura:</a:t>
            </a:r>
          </a:p>
          <a:p>
            <a:r>
              <a:rPr lang="cs-CZ" dirty="0"/>
              <a:t>Skalková J.: Obecná didaktika. Praha: ISV 1999. 292 s.</a:t>
            </a:r>
          </a:p>
          <a:p>
            <a:r>
              <a:rPr lang="cs-CZ" dirty="0"/>
              <a:t>Průcha J. a kol.: Pedagogický slovník. Praha: Portál 2003. 322 s.</a:t>
            </a:r>
          </a:p>
          <a:p>
            <a:r>
              <a:rPr lang="cs-CZ" dirty="0"/>
              <a:t> </a:t>
            </a:r>
          </a:p>
          <a:p>
            <a:r>
              <a:rPr lang="cs-CZ" dirty="0"/>
              <a:t>Další doporučená literatura:</a:t>
            </a:r>
          </a:p>
          <a:p>
            <a:r>
              <a:rPr lang="cs-CZ" dirty="0" err="1"/>
              <a:t>Kalhous</a:t>
            </a:r>
            <a:r>
              <a:rPr lang="cs-CZ" dirty="0"/>
              <a:t> Z., </a:t>
            </a:r>
            <a:r>
              <a:rPr lang="cs-CZ" dirty="0" err="1"/>
              <a:t>Obst</a:t>
            </a:r>
            <a:r>
              <a:rPr lang="cs-CZ" dirty="0"/>
              <a:t> O.: Školní didaktika. Praha: Portál 2002. 448 s.</a:t>
            </a:r>
          </a:p>
          <a:p>
            <a:r>
              <a:rPr lang="cs-CZ" dirty="0"/>
              <a:t>Průcha J.: Učitel. Současné poznatky o profesi. Praha: </a:t>
            </a:r>
            <a:r>
              <a:rPr lang="cs-CZ" dirty="0" err="1"/>
              <a:t>Potrál</a:t>
            </a:r>
            <a:r>
              <a:rPr lang="cs-CZ" dirty="0"/>
              <a:t> 2002. 154 s.</a:t>
            </a:r>
          </a:p>
          <a:p>
            <a:r>
              <a:rPr lang="cs-CZ" dirty="0"/>
              <a:t>Švec V. a kol.: Praktikum didaktických dovedností. Brno: MU 2004. 90 s.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740080" cy="6192688"/>
          </a:xfrm>
        </p:spPr>
        <p:txBody>
          <a:bodyPr>
            <a:normAutofit fontScale="40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</a:t>
            </a:r>
            <a:r>
              <a:rPr lang="cs-CZ" dirty="0" smtClean="0"/>
              <a:t> souvislosti s proměnou filosofie vzdělávání, tvorbou nových legislativních i pedagogických dokumentů se u nás začínají objevovat nové pojmy a kategorie, které postupně nacházejí pevné místo v současné pedagogické terminologii. Jedním z nich je například pojem kurikulum, který byl do 80. let minulého století v zemích střední a východní Evropy téměř neznámý. V éře socialismu se v prostředí </a:t>
            </a:r>
            <a:r>
              <a:rPr lang="cs-CZ" dirty="0" smtClean="0"/>
              <a:t>škol </a:t>
            </a:r>
            <a:r>
              <a:rPr lang="cs-CZ" dirty="0" smtClean="0"/>
              <a:t>používal výhradně termín „program </a:t>
            </a:r>
            <a:r>
              <a:rPr lang="cs-CZ" dirty="0" err="1" smtClean="0"/>
              <a:t>výchovnévzdělávací</a:t>
            </a:r>
            <a:r>
              <a:rPr lang="cs-CZ" dirty="0" smtClean="0"/>
              <a:t> </a:t>
            </a:r>
            <a:r>
              <a:rPr lang="cs-CZ" dirty="0" smtClean="0"/>
              <a:t>práce“, který celkem podrobně definoval úkoly pro </a:t>
            </a:r>
            <a:r>
              <a:rPr lang="cs-CZ" dirty="0" smtClean="0"/>
              <a:t>učitele </a:t>
            </a:r>
            <a:r>
              <a:rPr lang="cs-CZ" dirty="0" smtClean="0"/>
              <a:t>i </a:t>
            </a:r>
            <a:r>
              <a:rPr lang="cs-CZ" dirty="0" smtClean="0"/>
              <a:t>žáky. </a:t>
            </a:r>
            <a:r>
              <a:rPr lang="cs-CZ" dirty="0" smtClean="0"/>
              <a:t>Jednalo se o oficiální a normativní </a:t>
            </a:r>
            <a:r>
              <a:rPr lang="cs-CZ" dirty="0" err="1" smtClean="0"/>
              <a:t>kurikulární</a:t>
            </a:r>
            <a:r>
              <a:rPr lang="cs-CZ" dirty="0" smtClean="0"/>
              <a:t> dokument. </a:t>
            </a:r>
            <a:endParaRPr lang="cs-CZ" b="1" i="1" dirty="0" smtClean="0"/>
          </a:p>
          <a:p>
            <a:r>
              <a:rPr lang="cs-CZ" b="1" dirty="0" smtClean="0"/>
              <a:t>Jak lze pojem kurikulum chápat?</a:t>
            </a:r>
            <a:endParaRPr lang="cs-CZ" b="1" i="1" dirty="0" smtClean="0"/>
          </a:p>
          <a:p>
            <a:r>
              <a:rPr lang="cs-CZ" b="1" dirty="0" smtClean="0"/>
              <a:t>Kurikulum</a:t>
            </a:r>
            <a:r>
              <a:rPr lang="cs-CZ" dirty="0" smtClean="0"/>
              <a:t> (z anglického curriculum) je pojem, který se začal objevovat od 60. let 20. století v zahraniční pedagogice, zejména v anglické terminologii (USA – F. </a:t>
            </a:r>
            <a:r>
              <a:rPr lang="cs-CZ" dirty="0" err="1" smtClean="0"/>
              <a:t>Bobbit</a:t>
            </a:r>
            <a:r>
              <a:rPr lang="cs-CZ" dirty="0" smtClean="0"/>
              <a:t>, 1918, W. </a:t>
            </a:r>
            <a:r>
              <a:rPr lang="cs-CZ" dirty="0" err="1" smtClean="0"/>
              <a:t>Charters</a:t>
            </a:r>
            <a:r>
              <a:rPr lang="cs-CZ" dirty="0" smtClean="0"/>
              <a:t>, 1923). Běžným se stal až v souvislosti s tzv. </a:t>
            </a:r>
            <a:r>
              <a:rPr lang="cs-CZ" dirty="0" err="1" smtClean="0"/>
              <a:t>kurikulárním</a:t>
            </a:r>
            <a:r>
              <a:rPr lang="cs-CZ" dirty="0" smtClean="0"/>
              <a:t> hnutím, ale dnes se v mezinárodně orientované pedagogice považuje za termín nezastupitelný. Slovo pochází z latinského </a:t>
            </a:r>
            <a:r>
              <a:rPr lang="cs-CZ" dirty="0" err="1" smtClean="0"/>
              <a:t>currere</a:t>
            </a:r>
            <a:r>
              <a:rPr lang="cs-CZ" i="1" dirty="0" smtClean="0"/>
              <a:t> </a:t>
            </a:r>
            <a:r>
              <a:rPr lang="cs-CZ" dirty="0" smtClean="0"/>
              <a:t>(běžet) a v podobě curriculum je jeho původní význam běh, oběh, ale také závodiště nebo závodní vozík. Nejznámější je spojení curriculum vitae (životopis), ale také se tento termín používá v dalších oborech (např. ve významu „oběh peněz“ ve finančnictví). Jeho původní latinská podoba curriculum i přepis na kurikulum</a:t>
            </a:r>
            <a:r>
              <a:rPr lang="cs-CZ" i="1" dirty="0" smtClean="0"/>
              <a:t> </a:t>
            </a:r>
            <a:r>
              <a:rPr lang="cs-CZ" dirty="0" smtClean="0"/>
              <a:t>však v našem školském prostředí příliš nezdomácněl, více se vžil a je užíván termín vzdělávací program.</a:t>
            </a:r>
            <a:endParaRPr lang="cs-CZ" b="1" i="1" dirty="0" smtClean="0"/>
          </a:p>
          <a:p>
            <a:r>
              <a:rPr lang="cs-CZ" dirty="0" smtClean="0"/>
              <a:t>Pedagogický slovník (2001) rozlišuje 3 základní významy tohoto pojmu:</a:t>
            </a:r>
            <a:endParaRPr lang="cs-CZ" b="1" i="1" dirty="0" smtClean="0"/>
          </a:p>
          <a:p>
            <a:pPr lvl="0"/>
            <a:r>
              <a:rPr lang="cs-CZ" dirty="0" smtClean="0"/>
              <a:t>Vzdělávací program, projekt, plán.</a:t>
            </a:r>
            <a:endParaRPr lang="cs-CZ" b="1" i="1" dirty="0" smtClean="0"/>
          </a:p>
          <a:p>
            <a:pPr lvl="0"/>
            <a:r>
              <a:rPr lang="cs-CZ" dirty="0" smtClean="0"/>
              <a:t>Průběh studia a jeho obsah.</a:t>
            </a:r>
            <a:endParaRPr lang="cs-CZ" b="1" i="1" dirty="0" smtClean="0"/>
          </a:p>
          <a:p>
            <a:pPr lvl="0"/>
            <a:r>
              <a:rPr lang="cs-CZ" dirty="0" smtClean="0"/>
              <a:t>Obsah veškeré zkušenosti, kterou žáci získávají ve škole a v činnostech ke škole se vztahujících, její plánování a hodnocení.</a:t>
            </a:r>
            <a:endParaRPr lang="cs-CZ" b="1" i="1" dirty="0" smtClean="0"/>
          </a:p>
          <a:p>
            <a:r>
              <a:rPr lang="cs-CZ" dirty="0" err="1" smtClean="0"/>
              <a:t>Walterová</a:t>
            </a:r>
            <a:r>
              <a:rPr lang="cs-CZ" dirty="0" smtClean="0"/>
              <a:t> (1994) používá pro obecnou charakteristiku pojmu takové vymezení, kdy kurikulum zahrnuje komplex problémů vztahujících se k vyřešení otázek:</a:t>
            </a:r>
            <a:endParaRPr lang="cs-CZ" b="1" i="1" dirty="0" smtClean="0"/>
          </a:p>
          <a:p>
            <a:r>
              <a:rPr lang="cs-CZ" dirty="0" smtClean="0"/>
              <a:t>PROČ (smysl, hodnoty, funkce a cíle vzdělávání)</a:t>
            </a:r>
            <a:endParaRPr lang="cs-CZ" b="1" i="1" dirty="0" smtClean="0"/>
          </a:p>
          <a:p>
            <a:r>
              <a:rPr lang="cs-CZ" dirty="0" smtClean="0"/>
              <a:t>KOHO (které subjekty vzdělávání)</a:t>
            </a:r>
            <a:endParaRPr lang="cs-CZ" b="1" i="1" dirty="0" smtClean="0"/>
          </a:p>
          <a:p>
            <a:r>
              <a:rPr lang="cs-CZ" dirty="0" smtClean="0"/>
              <a:t>V ČEM (jakým obsahem)</a:t>
            </a:r>
            <a:endParaRPr lang="cs-CZ" b="1" i="1" dirty="0" smtClean="0"/>
          </a:p>
          <a:p>
            <a:r>
              <a:rPr lang="cs-CZ" dirty="0" smtClean="0"/>
              <a:t>JAK (vzdělávací strategií)	VZDĚLÁVAT?</a:t>
            </a:r>
            <a:endParaRPr lang="cs-CZ" b="1" i="1" dirty="0" smtClean="0"/>
          </a:p>
          <a:p>
            <a:r>
              <a:rPr lang="cs-CZ" dirty="0" smtClean="0"/>
              <a:t>KDY (časový faktor)</a:t>
            </a:r>
            <a:endParaRPr lang="cs-CZ" b="1" i="1" dirty="0" smtClean="0"/>
          </a:p>
          <a:p>
            <a:r>
              <a:rPr lang="cs-CZ" dirty="0" smtClean="0"/>
              <a:t>ZA JAKÝCH PODMÍNEK (v jakém vzdělávacím prostředí)</a:t>
            </a:r>
            <a:endParaRPr lang="cs-CZ" b="1" i="1" dirty="0" smtClean="0"/>
          </a:p>
          <a:p>
            <a:r>
              <a:rPr lang="cs-CZ" dirty="0" smtClean="0"/>
              <a:t>S JAKÝMI EFEKTY (s jakými očekávanými výsledky)</a:t>
            </a:r>
            <a:endParaRPr lang="cs-CZ" b="1" i="1" dirty="0" smtClean="0"/>
          </a:p>
          <a:p>
            <a:r>
              <a:rPr lang="cs-CZ" dirty="0" smtClean="0"/>
              <a:t> 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60648"/>
            <a:ext cx="8740080" cy="6597352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 </a:t>
            </a:r>
            <a:endParaRPr lang="cs-CZ" b="1" i="1" dirty="0" smtClean="0"/>
          </a:p>
          <a:p>
            <a:r>
              <a:rPr lang="cs-CZ" dirty="0" err="1" smtClean="0"/>
              <a:t>Opravilová</a:t>
            </a:r>
            <a:r>
              <a:rPr lang="cs-CZ" dirty="0" smtClean="0"/>
              <a:t> (1998) uvádí, že</a:t>
            </a:r>
            <a:r>
              <a:rPr lang="cs-CZ" i="1" dirty="0" smtClean="0"/>
              <a:t> „vyjdeme-li z těchto významů, můžeme soudit, že vyjadřuje pohyb určitým směrem, po určité cestě k určitému cíli. V pedagogickém smyslu pak kurikulum můžeme chápat obdobně jako pohyb, který doprovází vývoj dítěte.“</a:t>
            </a:r>
            <a:endParaRPr lang="cs-CZ" b="1" i="1" dirty="0" smtClean="0"/>
          </a:p>
          <a:p>
            <a:r>
              <a:rPr lang="cs-CZ" dirty="0" smtClean="0"/>
              <a:t>Bečvářová (2003) vymezuje kurikulum v předškolním vzdělávacím prostředí jako:</a:t>
            </a:r>
            <a:endParaRPr lang="cs-CZ" b="1" i="1" dirty="0" smtClean="0"/>
          </a:p>
          <a:p>
            <a:pPr lvl="0"/>
            <a:r>
              <a:rPr lang="cs-CZ" dirty="0" smtClean="0"/>
              <a:t>vzdělávací program – vymezení směru, délky a cíle cesty,</a:t>
            </a:r>
            <a:endParaRPr lang="cs-CZ" b="1" i="1" dirty="0" smtClean="0"/>
          </a:p>
          <a:p>
            <a:pPr lvl="0"/>
            <a:r>
              <a:rPr lang="cs-CZ" dirty="0" smtClean="0"/>
              <a:t>obsahovou náplň – kudy cesta povede s možností zastavení, zrychlení, zpomalení,</a:t>
            </a:r>
            <a:endParaRPr lang="cs-CZ" b="1" i="1" dirty="0" smtClean="0"/>
          </a:p>
          <a:p>
            <a:pPr lvl="0"/>
            <a:r>
              <a:rPr lang="cs-CZ" dirty="0" smtClean="0"/>
              <a:t>dosažený výsledek – celkový osobnostní rozvoj dítěte</a:t>
            </a:r>
            <a:r>
              <a:rPr lang="cs-CZ" dirty="0" smtClean="0"/>
              <a:t>.</a:t>
            </a:r>
          </a:p>
          <a:p>
            <a:pPr lvl="0"/>
            <a:endParaRPr lang="cs-CZ" b="1" i="1" dirty="0" smtClean="0"/>
          </a:p>
          <a:p>
            <a:r>
              <a:rPr lang="cs-CZ" b="1" dirty="0" smtClean="0"/>
              <a:t>Jaké jsou podoby a formy kurikula?</a:t>
            </a:r>
            <a:endParaRPr lang="cs-CZ" b="1" i="1" dirty="0" smtClean="0"/>
          </a:p>
          <a:p>
            <a:r>
              <a:rPr lang="cs-CZ" dirty="0" smtClean="0"/>
              <a:t>V současnosti se nejčastěji rozlišují tyto podoby a formy kurikula:</a:t>
            </a:r>
            <a:endParaRPr lang="cs-CZ" b="1" i="1" dirty="0" smtClean="0"/>
          </a:p>
          <a:p>
            <a:pPr lvl="0"/>
            <a:r>
              <a:rPr lang="cs-CZ" dirty="0" smtClean="0"/>
              <a:t>zamýšlené (plánované),</a:t>
            </a:r>
            <a:endParaRPr lang="cs-CZ" b="1" i="1" dirty="0" smtClean="0"/>
          </a:p>
          <a:p>
            <a:pPr lvl="0"/>
            <a:r>
              <a:rPr lang="cs-CZ" dirty="0" smtClean="0"/>
              <a:t>realizované ve školním prostředí,</a:t>
            </a:r>
            <a:endParaRPr lang="cs-CZ" b="1" i="1" dirty="0" smtClean="0"/>
          </a:p>
          <a:p>
            <a:pPr lvl="0"/>
            <a:r>
              <a:rPr lang="cs-CZ" dirty="0" smtClean="0"/>
              <a:t>žáky osvojené.</a:t>
            </a:r>
            <a:endParaRPr lang="cs-CZ" b="1" i="1" dirty="0" smtClean="0"/>
          </a:p>
          <a:p>
            <a:r>
              <a:rPr lang="cs-CZ" dirty="0" smtClean="0"/>
              <a:t>Nebo:</a:t>
            </a:r>
            <a:endParaRPr lang="cs-CZ" b="1" i="1" dirty="0" smtClean="0"/>
          </a:p>
          <a:p>
            <a:pPr lvl="0"/>
            <a:r>
              <a:rPr lang="cs-CZ" dirty="0" smtClean="0"/>
              <a:t>doporučené – dokument, který řeší základní koncepční otázky kurikula,</a:t>
            </a:r>
            <a:endParaRPr lang="cs-CZ" b="1" i="1" dirty="0" smtClean="0"/>
          </a:p>
          <a:p>
            <a:pPr lvl="0"/>
            <a:r>
              <a:rPr lang="cs-CZ" dirty="0" smtClean="0"/>
              <a:t>předepsané – oficiální dokument, který je závazný pro určité typy škol nebo pro celý vzdělávací systém,</a:t>
            </a:r>
            <a:endParaRPr lang="cs-CZ" b="1" i="1" dirty="0" smtClean="0"/>
          </a:p>
          <a:p>
            <a:pPr lvl="0"/>
            <a:r>
              <a:rPr lang="cs-CZ" dirty="0" smtClean="0"/>
              <a:t>realizované – to, co učitel skutečně realizuje ve třídě,</a:t>
            </a:r>
            <a:endParaRPr lang="cs-CZ" b="1" i="1" dirty="0" smtClean="0"/>
          </a:p>
          <a:p>
            <a:pPr lvl="0"/>
            <a:r>
              <a:rPr lang="cs-CZ" dirty="0" smtClean="0"/>
              <a:t>podpůrné – učebnice, časové dotace, zaměstnanci školy, vzdělávání učitelů, vybavení školy, které podporuje realizaci předepsaného kurikula,</a:t>
            </a:r>
            <a:endParaRPr lang="cs-CZ" b="1" i="1" dirty="0" smtClean="0"/>
          </a:p>
          <a:p>
            <a:pPr lvl="0"/>
            <a:r>
              <a:rPr lang="cs-CZ" dirty="0" smtClean="0"/>
              <a:t>hodnocené – převedené do podoby testů, zkoušek a dalších nástrojů měření,</a:t>
            </a:r>
            <a:endParaRPr lang="cs-CZ" b="1" i="1" dirty="0" smtClean="0"/>
          </a:p>
          <a:p>
            <a:pPr lvl="0"/>
            <a:r>
              <a:rPr lang="cs-CZ" dirty="0" smtClean="0"/>
              <a:t>osvojené – to, co se žáci skutečně naučí.</a:t>
            </a:r>
            <a:endParaRPr lang="cs-CZ" b="1" i="1" dirty="0" smtClean="0"/>
          </a:p>
          <a:p>
            <a:r>
              <a:rPr lang="cs-CZ" dirty="0" smtClean="0"/>
              <a:t>Nebo: 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404664"/>
            <a:ext cx="8740080" cy="6264696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Formální </a:t>
            </a:r>
            <a:r>
              <a:rPr lang="cs-CZ" dirty="0" smtClean="0"/>
              <a:t>kurikulum, které zahrnuje komplexní projekt cílů, obsahu, prostředků a organizace vzdělávání. Realizaci projektovaného kurikula ve vzdělávacím procesu (ve výuce) a způsoby kontroly a výsledků vzdělávacího procesu (výuky).</a:t>
            </a:r>
            <a:endParaRPr lang="cs-CZ" b="1" i="1" dirty="0" smtClean="0"/>
          </a:p>
          <a:p>
            <a:pPr lvl="0"/>
            <a:r>
              <a:rPr lang="cs-CZ" dirty="0" smtClean="0"/>
              <a:t>Neformální kurikulum, které zahrnuje aktivity a zkušenosti vztahující se ke škole (mimoškolní a mimotřídní aktivity organizované školou – například exkurze, výlety, soutěže, zájmové činnosti), domácí studium, úkoly a přípravu žáků na vyučování.</a:t>
            </a:r>
            <a:endParaRPr lang="cs-CZ" b="1" i="1" dirty="0" smtClean="0"/>
          </a:p>
          <a:p>
            <a:pPr lvl="0"/>
            <a:r>
              <a:rPr lang="cs-CZ" dirty="0" smtClean="0"/>
              <a:t>Skryté kurikulum, které postihuje další souvislosti života školy, jež nejsou obvykle explicitně vyjádřeny v programech a jsou obtížně postižitelné: </a:t>
            </a:r>
            <a:r>
              <a:rPr lang="cs-CZ" dirty="0" err="1" smtClean="0"/>
              <a:t>etos</a:t>
            </a:r>
            <a:r>
              <a:rPr lang="cs-CZ" dirty="0" smtClean="0"/>
              <a:t> a klima školy, vzdělávací hodnoty, vztahy mezi učiteli a žáky, vztahy mezi školou a dalšími zdroji vzdělávání, způsoby diferenciace žáků, pravidla chování ve třídě, sociální struktura třídy, charakter školního prostředí, implicitní obsah učebnic a učitelova výkladu apod.</a:t>
            </a:r>
            <a:endParaRPr lang="cs-CZ" b="1" i="1" dirty="0" smtClean="0"/>
          </a:p>
          <a:p>
            <a:r>
              <a:rPr lang="cs-CZ" dirty="0" smtClean="0"/>
              <a:t>Přestože v definování tohoto pojmu existuje značná nejednotnost, z výše uvedeného je zřejmé, že lze termín kurikulum chápat </a:t>
            </a:r>
            <a:r>
              <a:rPr lang="cs-CZ" b="1" dirty="0" smtClean="0"/>
              <a:t>komplexně, to znamená, že zahrnuje proces, prostředí i prostředky, jimiž se dosahuje stanoveného cíle </a:t>
            </a:r>
            <a:r>
              <a:rPr lang="cs-CZ" dirty="0" smtClean="0"/>
              <a:t>(</a:t>
            </a:r>
            <a:r>
              <a:rPr lang="cs-CZ" dirty="0" err="1" smtClean="0"/>
              <a:t>Walterová</a:t>
            </a:r>
            <a:r>
              <a:rPr lang="cs-CZ" dirty="0" smtClean="0"/>
              <a:t> 1994)</a:t>
            </a:r>
            <a:r>
              <a:rPr lang="cs-CZ" b="1" dirty="0" smtClean="0"/>
              <a:t>. </a:t>
            </a:r>
            <a:endParaRPr lang="cs-CZ" b="1" i="1" dirty="0" smtClean="0"/>
          </a:p>
          <a:p>
            <a:r>
              <a:rPr lang="cs-CZ" b="1" dirty="0" smtClean="0"/>
              <a:t>Kurikulum tedy znamená v širším smyslu program, projekt či plán záměrného vzdělávacího působení přinášející odpovědi na otázky „proč, koho, v čem, jak, za jakých podmínek a s jakými očekávanými výsledky vzdělávat“; v užším smyslu je chápán jako obsahová náplň (osnova, učivo), popř. jako dosažený výsledek vzdělávacího působení (zkušenost, kterou dítě během realizace určitého kurikula získá). </a:t>
            </a:r>
            <a:endParaRPr lang="cs-CZ" b="1" i="1" dirty="0" smtClean="0"/>
          </a:p>
          <a:p>
            <a:r>
              <a:rPr lang="cs-CZ" b="1" dirty="0" smtClean="0"/>
              <a:t> </a:t>
            </a:r>
            <a:endParaRPr lang="cs-CZ" b="1" i="1" dirty="0" smtClean="0"/>
          </a:p>
          <a:p>
            <a:r>
              <a:rPr lang="cs-CZ" dirty="0" err="1" smtClean="0"/>
              <a:t>Kurikulární</a:t>
            </a:r>
            <a:r>
              <a:rPr lang="cs-CZ" dirty="0" smtClean="0"/>
              <a:t> dokument – pedagogický dokument; program, projekt či plán záměrného vzdělávacího působení stanovující cíle, obsah, podmínky a očekávané výsledky vzdělávání. Kurikulum může být formulováno na úrovni státní, školní apod. </a:t>
            </a:r>
            <a:r>
              <a:rPr lang="cs-CZ" dirty="0" smtClean="0"/>
              <a:t>Kurikulum </a:t>
            </a:r>
            <a:r>
              <a:rPr lang="cs-CZ" dirty="0" smtClean="0"/>
              <a:t>na úrovni státní je u nás formulováno v podobě RVP PV</a:t>
            </a:r>
            <a:r>
              <a:rPr lang="cs-CZ" dirty="0" smtClean="0"/>
              <a:t>, ZŠ, G, SŠ apod., </a:t>
            </a:r>
            <a:r>
              <a:rPr lang="cs-CZ" dirty="0" smtClean="0"/>
              <a:t>na úrovni školy jej představují ŠVP PV</a:t>
            </a:r>
            <a:r>
              <a:rPr lang="cs-CZ" dirty="0" smtClean="0"/>
              <a:t>.</a:t>
            </a:r>
            <a:endParaRPr lang="cs-CZ" b="1" i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/>
          <a:lstStyle/>
          <a:p>
            <a:r>
              <a:rPr lang="cs-CZ" b="1" cap="all" dirty="0"/>
              <a:t>Kurikulum</a:t>
            </a:r>
            <a:endParaRPr lang="cs-CZ" b="1" u="dbl" cap="all" dirty="0"/>
          </a:p>
          <a:p>
            <a:r>
              <a:rPr lang="cs-CZ" dirty="0"/>
              <a:t>3 významy pojmu</a:t>
            </a:r>
          </a:p>
          <a:p>
            <a:pPr lvl="0"/>
            <a:r>
              <a:rPr lang="cs-CZ" dirty="0"/>
              <a:t>vzdělávací program, plán</a:t>
            </a:r>
          </a:p>
          <a:p>
            <a:pPr lvl="0"/>
            <a:r>
              <a:rPr lang="cs-CZ" dirty="0"/>
              <a:t>průběh studia a jeho obsah</a:t>
            </a:r>
          </a:p>
          <a:p>
            <a:pPr lvl="0"/>
            <a:r>
              <a:rPr lang="cs-CZ" dirty="0"/>
              <a:t>obsah veškeré zkušenosti, kterou žáci získávají ve škole a v činnostech ke škole se vztahujícím, její plánování a hodnocení</a:t>
            </a:r>
          </a:p>
          <a:p>
            <a:pPr>
              <a:buNone/>
            </a:pPr>
            <a:r>
              <a:rPr lang="cs-CZ" b="1" cap="all" dirty="0"/>
              <a:t> </a:t>
            </a:r>
            <a:endParaRPr lang="cs-CZ" b="1" u="dbl" cap="all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363272" cy="6120680"/>
          </a:xfrm>
        </p:spPr>
        <p:txBody>
          <a:bodyPr>
            <a:normAutofit fontScale="62500" lnSpcReduction="20000"/>
          </a:bodyPr>
          <a:lstStyle/>
          <a:p>
            <a:r>
              <a:rPr lang="cs-CZ" b="1" i="1" dirty="0"/>
              <a:t>KURIKULÁRNÍ DOKUMENTY</a:t>
            </a:r>
            <a:endParaRPr lang="cs-CZ" dirty="0"/>
          </a:p>
          <a:p>
            <a:r>
              <a:rPr lang="cs-CZ" dirty="0"/>
              <a:t>= pedagogický dokument, který vymezuje především koncepci, cíle a vzdělávací obsah dané etapy vzdělávání a vzniká na dvojí úrovni. Státní úroveň tvoří rámcové vzdělávací programy (RVP). Školní úroveň tvoří školní vzdělávací program (ŠVP). </a:t>
            </a:r>
          </a:p>
          <a:p>
            <a:r>
              <a:rPr lang="cs-CZ" dirty="0"/>
              <a:t>2 úrovně</a:t>
            </a:r>
          </a:p>
          <a:p>
            <a:r>
              <a:rPr lang="cs-CZ" b="1" dirty="0"/>
              <a:t>Státní úroveň</a:t>
            </a:r>
            <a:r>
              <a:rPr lang="cs-CZ" dirty="0"/>
              <a:t> – Národní program rozvoje vzdělávání v ČR (Bílá kniha MŠMT 2001) a rámcové vzdělávací programy), které vydává MŠMT pro předškolní, základní, gymnaziální a odborné vzdělávání</a:t>
            </a:r>
          </a:p>
          <a:p>
            <a:r>
              <a:rPr lang="cs-CZ" b="1" dirty="0"/>
              <a:t>Školní úroveň</a:t>
            </a:r>
            <a:r>
              <a:rPr lang="cs-CZ" dirty="0"/>
              <a:t> – školní vzdělávací programy</a:t>
            </a:r>
          </a:p>
          <a:p>
            <a:r>
              <a:rPr lang="cs-CZ" b="1" cap="all" dirty="0"/>
              <a:t> </a:t>
            </a:r>
            <a:endParaRPr lang="cs-CZ" b="1" u="dbl" cap="all" dirty="0"/>
          </a:p>
          <a:p>
            <a:r>
              <a:rPr lang="cs-CZ" b="1" dirty="0"/>
              <a:t>Národní program rozvoje vzdělávání v ČR (Bílá kniha MŠMT 2001)</a:t>
            </a:r>
            <a:endParaRPr lang="cs-CZ" dirty="0"/>
          </a:p>
          <a:p>
            <a:pPr lvl="0"/>
            <a:r>
              <a:rPr lang="cs-CZ" dirty="0"/>
              <a:t>dokument obecného charakteru </a:t>
            </a:r>
          </a:p>
          <a:p>
            <a:pPr lvl="0"/>
            <a:r>
              <a:rPr lang="cs-CZ" dirty="0"/>
              <a:t>pro 6 států – Polsko, Rakousko, Maďarsko, Bulharsko, Slovensko a Českou republiku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Rámcový vzdělávací program (RVP)</a:t>
            </a:r>
            <a:endParaRPr lang="cs-CZ" dirty="0"/>
          </a:p>
          <a:p>
            <a:r>
              <a:rPr lang="cs-CZ" dirty="0"/>
              <a:t>= </a:t>
            </a:r>
            <a:r>
              <a:rPr lang="cs-CZ" dirty="0" err="1"/>
              <a:t>kurikulární</a:t>
            </a:r>
            <a:r>
              <a:rPr lang="cs-CZ" dirty="0"/>
              <a:t> dokument státní úrovně, který normativně stanoví obecný rámec pro jednotlivé etapy vzdělávání a je závazný pro tvorbu školních vzdělávacích programů. Vydává ho MŠMT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192688"/>
          </a:xfrm>
        </p:spPr>
        <p:txBody>
          <a:bodyPr>
            <a:normAutofit fontScale="47500" lnSpcReduction="20000"/>
          </a:bodyPr>
          <a:lstStyle/>
          <a:p>
            <a:r>
              <a:rPr lang="cs-CZ" b="1" dirty="0"/>
              <a:t>Rámcový vzdělávací program pro základní vzdělávání (</a:t>
            </a:r>
            <a:r>
              <a:rPr lang="cs-CZ" b="1" dirty="0" smtClean="0"/>
              <a:t>RVP ZV</a:t>
            </a:r>
            <a:r>
              <a:rPr lang="cs-CZ" b="1" dirty="0"/>
              <a:t>)</a:t>
            </a:r>
            <a:endParaRPr lang="cs-CZ" dirty="0"/>
          </a:p>
          <a:p>
            <a:r>
              <a:rPr lang="cs-CZ" dirty="0"/>
              <a:t>= </a:t>
            </a:r>
            <a:r>
              <a:rPr lang="cs-CZ" dirty="0" err="1"/>
              <a:t>kurikulární</a:t>
            </a:r>
            <a:r>
              <a:rPr lang="cs-CZ" dirty="0"/>
              <a:t> dokument státní úrovně, který normativně stanoví obecný rámec základního vzdělávání a na nějž navazuje RVP pro gymnaziální vzdělávání. Vymezuje zejména konkrétní cíle základního vzdělávání, klíčové kompetence, vzdělávací obsah a jeho organizační uspořádání a zásady pro tvorbu školních vzdělávacích programů (ŠVP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pPr lvl="0"/>
            <a:r>
              <a:rPr lang="cs-CZ" b="1" dirty="0"/>
              <a:t>Povinnost vzdělávat podle vlastního školního vzdělávacího programu nastala</a:t>
            </a:r>
            <a:r>
              <a:rPr lang="cs-CZ" dirty="0"/>
              <a:t> pro všechny školy realizující základní vzdělávání </a:t>
            </a:r>
            <a:r>
              <a:rPr lang="cs-CZ" b="1" dirty="0"/>
              <a:t>od školního roku 2007/2008</a:t>
            </a:r>
            <a:r>
              <a:rPr lang="cs-CZ" dirty="0"/>
              <a:t>, a to minimálně v 1. a v 6. ročníku.</a:t>
            </a:r>
          </a:p>
          <a:p>
            <a:pPr lvl="0"/>
            <a:r>
              <a:rPr lang="cs-CZ" dirty="0" smtClean="0"/>
              <a:t>Byl vytvořen manuál </a:t>
            </a:r>
            <a:r>
              <a:rPr lang="cs-CZ" dirty="0"/>
              <a:t>k tvorbě školních vzdělávacích programů (ŠVP). </a:t>
            </a:r>
            <a:r>
              <a:rPr lang="cs-CZ" dirty="0" smtClean="0"/>
              <a:t>Obsahuje </a:t>
            </a:r>
            <a:r>
              <a:rPr lang="cs-CZ" dirty="0"/>
              <a:t>rozpracované zásady pro tvorbu ŠVP, metodické poznámky k pojetí jednotlivých oblastí a oborů vzdělávání a praktické ukázky možného zpracování částí ŠVP.</a:t>
            </a:r>
          </a:p>
          <a:p>
            <a:pPr lvl="0"/>
            <a:r>
              <a:rPr lang="cs-CZ" dirty="0"/>
              <a:t>Ve spolupráci s MŠMT </a:t>
            </a:r>
            <a:r>
              <a:rPr lang="cs-CZ" dirty="0" smtClean="0"/>
              <a:t>existuje model </a:t>
            </a:r>
            <a:r>
              <a:rPr lang="cs-CZ" dirty="0"/>
              <a:t>vzdělávání ředitelů a učitelů zaměřený na problematiku tvorby ŠVP.</a:t>
            </a:r>
          </a:p>
          <a:p>
            <a:pPr lvl="0"/>
            <a:r>
              <a:rPr lang="cs-CZ" dirty="0"/>
              <a:t>Na vybraných pilotních školách probíhalo ve školním roce 2003-4 ověřování některých nových prvků výuky podle zpracovaných ŠVP. </a:t>
            </a:r>
          </a:p>
          <a:p>
            <a:pPr lvl="0"/>
            <a:r>
              <a:rPr lang="cs-CZ" dirty="0"/>
              <a:t>16 základních pilotních škol </a:t>
            </a:r>
            <a:r>
              <a:rPr lang="cs-CZ" dirty="0" smtClean="0"/>
              <a:t>ověřovalo </a:t>
            </a:r>
            <a:r>
              <a:rPr lang="cs-CZ" dirty="0"/>
              <a:t>od září 2004 své ŠVP v rámci projektu Pilot</a:t>
            </a:r>
          </a:p>
          <a:p>
            <a:r>
              <a:rPr lang="cs-CZ" dirty="0"/>
              <a:t>Ověřování </a:t>
            </a:r>
            <a:r>
              <a:rPr lang="cs-CZ" dirty="0" smtClean="0"/>
              <a:t>probíhalo </a:t>
            </a:r>
            <a:r>
              <a:rPr lang="cs-CZ" dirty="0"/>
              <a:t>na pilotních školách </a:t>
            </a:r>
            <a:r>
              <a:rPr lang="cs-CZ" dirty="0" smtClean="0"/>
              <a:t> </a:t>
            </a:r>
            <a:r>
              <a:rPr lang="cs-CZ" dirty="0"/>
              <a:t>do června 2006. Projekt </a:t>
            </a:r>
            <a:r>
              <a:rPr lang="cs-CZ" dirty="0" smtClean="0"/>
              <a:t>umožnil </a:t>
            </a:r>
            <a:r>
              <a:rPr lang="cs-CZ" dirty="0"/>
              <a:t>realizovat dvoustupňové kurikulum v plném rozsahu (tj. včetně navýšení hodinové dotace na ICT a cizí jazyky) a tento proces vyhodnotit. Zkušenosti a výsledky z realizace projektu </a:t>
            </a:r>
            <a:r>
              <a:rPr lang="cs-CZ" dirty="0" smtClean="0"/>
              <a:t>byly </a:t>
            </a:r>
            <a:r>
              <a:rPr lang="cs-CZ" dirty="0"/>
              <a:t>využity při zavádění dvoustupňového kurikula do všeobecné praxe a </a:t>
            </a:r>
            <a:r>
              <a:rPr lang="cs-CZ" dirty="0" smtClean="0"/>
              <a:t>umožnily </a:t>
            </a:r>
            <a:r>
              <a:rPr lang="cs-CZ" dirty="0"/>
              <a:t>předejít </a:t>
            </a:r>
            <a:r>
              <a:rPr lang="cs-CZ" dirty="0" smtClean="0"/>
              <a:t>mnohým možným </a:t>
            </a:r>
            <a:r>
              <a:rPr lang="cs-CZ" dirty="0"/>
              <a:t>rizikům, která </a:t>
            </a:r>
            <a:r>
              <a:rPr lang="cs-CZ" dirty="0" smtClean="0"/>
              <a:t> </a:t>
            </a:r>
            <a:r>
              <a:rPr lang="cs-CZ" dirty="0"/>
              <a:t>bez pilotáže mohla plošné všeobecné zavádění vzdělávacích programů provázet. Zásadní význam </a:t>
            </a:r>
            <a:r>
              <a:rPr lang="cs-CZ" dirty="0" smtClean="0"/>
              <a:t>měly výstupy </a:t>
            </a:r>
            <a:r>
              <a:rPr lang="cs-CZ" dirty="0"/>
              <a:t>projektu pro nepilotní školy, které </a:t>
            </a:r>
            <a:r>
              <a:rPr lang="cs-CZ" dirty="0" smtClean="0"/>
              <a:t>podle </a:t>
            </a:r>
            <a:r>
              <a:rPr lang="cs-CZ" dirty="0"/>
              <a:t>rámcových vzdělávacích programů </a:t>
            </a:r>
            <a:r>
              <a:rPr lang="cs-CZ" dirty="0" smtClean="0"/>
              <a:t>vytvářely </a:t>
            </a:r>
            <a:r>
              <a:rPr lang="cs-CZ" dirty="0"/>
              <a:t>vlastní ŠVP a kterým </a:t>
            </a:r>
            <a:r>
              <a:rPr lang="cs-CZ" dirty="0" smtClean="0"/>
              <a:t>byla </a:t>
            </a:r>
            <a:r>
              <a:rPr lang="cs-CZ" dirty="0"/>
              <a:t>tímto způsobem poskytnuta plošná metodická podpora při realizaci ŠVP na škole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Rámcový vzdělávací program pro gymnaziální vzdělávání (RVP GV)</a:t>
            </a:r>
            <a:endParaRPr lang="cs-CZ" dirty="0"/>
          </a:p>
          <a:p>
            <a:r>
              <a:rPr lang="cs-CZ" dirty="0"/>
              <a:t>= </a:t>
            </a:r>
            <a:r>
              <a:rPr lang="cs-CZ" dirty="0" err="1"/>
              <a:t>kurikulární</a:t>
            </a:r>
            <a:r>
              <a:rPr lang="cs-CZ" dirty="0"/>
              <a:t> dokument státní úrovně, který normativně stanoví obecný rámec vzdělávání ve čtyřletém vzdělávacím programu a na vyšším stupni gymnázií. Vymezuje zejména konkrétní cíle gymnaziálního vzdělávání, klíčové kompetence, vzdělávací obsah a jeho organizační uspořádání a zásady pro tvorbu školních vzdělávacích programů (ŠVP).</a:t>
            </a:r>
          </a:p>
          <a:p>
            <a:r>
              <a:rPr lang="cs-CZ" dirty="0"/>
              <a:t>Novinky RVP GV do vzdělávání na gymnáziu ve vzdělávacím obsahu:</a:t>
            </a:r>
          </a:p>
          <a:p>
            <a:pPr lvl="0"/>
            <a:r>
              <a:rPr lang="cs-CZ" dirty="0"/>
              <a:t>Žáci si mají osvojit </a:t>
            </a:r>
            <a:r>
              <a:rPr lang="cs-CZ" dirty="0" err="1"/>
              <a:t>nadpředmětové</a:t>
            </a:r>
            <a:r>
              <a:rPr lang="cs-CZ" dirty="0"/>
              <a:t>, univerzálně použitelné </a:t>
            </a:r>
            <a:r>
              <a:rPr lang="cs-CZ" b="1" dirty="0"/>
              <a:t>klíčové kompetence</a:t>
            </a:r>
            <a:r>
              <a:rPr lang="cs-CZ" dirty="0"/>
              <a:t>, které jsou důležité pro jejich budoucí uplatnění a rozvoj osobnosti.</a:t>
            </a:r>
          </a:p>
          <a:p>
            <a:pPr lvl="0"/>
            <a:r>
              <a:rPr lang="cs-CZ" dirty="0"/>
              <a:t>Vzdělávací obsah je rozčleněn do </a:t>
            </a:r>
            <a:r>
              <a:rPr lang="cs-CZ" b="1" dirty="0"/>
              <a:t>vzdělávacích oblastí a oborů.</a:t>
            </a:r>
            <a:r>
              <a:rPr lang="cs-CZ" dirty="0"/>
              <a:t> Tento přístup  zdůrazňuje mezioborové přesahy vzdělávacích oborů a může být inspirací při integraci jejich obsahů</a:t>
            </a:r>
            <a:r>
              <a:rPr lang="cs-CZ" dirty="0" smtClean="0"/>
              <a:t>.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Kromě </a:t>
            </a:r>
            <a:r>
              <a:rPr lang="cs-CZ" b="1" dirty="0"/>
              <a:t>učiva</a:t>
            </a:r>
            <a:r>
              <a:rPr lang="cs-CZ" dirty="0"/>
              <a:t> definuje RVP GV také </a:t>
            </a:r>
            <a:r>
              <a:rPr lang="cs-CZ" b="1" dirty="0"/>
              <a:t>očekávané výstupy</a:t>
            </a:r>
            <a:r>
              <a:rPr lang="cs-CZ" dirty="0"/>
              <a:t>, které stanovují úroveň vědomostí a dovedností, ke kterým by měli žáci na konci studia dospět, a které mají činnostní povahu.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33</TotalTime>
  <Words>1385</Words>
  <Application>Microsoft Office PowerPoint</Application>
  <PresentationFormat>Předvádění na obrazovce (4:3)</PresentationFormat>
  <Paragraphs>182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Cesta</vt:lpstr>
      <vt:lpstr>Kurikulum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Kurikulum</dc:title>
  <dc:creator>Your User Name</dc:creator>
  <cp:lastModifiedBy>Your User Name</cp:lastModifiedBy>
  <cp:revision>4</cp:revision>
  <dcterms:created xsi:type="dcterms:W3CDTF">2012-11-02T07:44:48Z</dcterms:created>
  <dcterms:modified xsi:type="dcterms:W3CDTF">2012-11-02T09:50:57Z</dcterms:modified>
</cp:coreProperties>
</file>