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8" r:id="rId5"/>
    <p:sldId id="261" r:id="rId6"/>
    <p:sldId id="263" r:id="rId7"/>
    <p:sldId id="269" r:id="rId8"/>
    <p:sldId id="264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FFFF00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90DD4-AAA4-414C-ABB4-9EA13707507D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8C156-5646-4A78-BDF4-629E9D20B43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DA94DB-96D0-4AC2-8017-F585692492A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Ammonia_tepida.jpg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5400" dirty="0" smtClean="0">
                <a:solidFill>
                  <a:schemeClr val="bg1"/>
                </a:solidFill>
              </a:rPr>
              <a:t>Uhličitan vápenatý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2348880"/>
            <a:ext cx="8569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CaCO</a:t>
            </a:r>
            <a:r>
              <a:rPr lang="cs-CZ" sz="4800" b="1" baseline="-25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cs-CZ" sz="4800" b="1" baseline="-25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23528" y="5661248"/>
            <a:ext cx="85689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Mnoho živočichů  (např. koráli, prvoci, měkkýši) si takto </a:t>
            </a:r>
          </a:p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z vápence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tvoří tělní schránky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0" name="TextovéPole 8"/>
          <p:cNvSpPr txBox="1">
            <a:spLocks noChangeArrowheads="1"/>
          </p:cNvSpPr>
          <p:nvPr/>
        </p:nvSpPr>
        <p:spPr bwMode="auto">
          <a:xfrm>
            <a:off x="395536" y="836712"/>
            <a:ext cx="87484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Vznik a význam uhličitanu vápenatého</a:t>
            </a: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3528" y="1556792"/>
            <a:ext cx="88204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chemický vzorec UHLIČITANU VÁPENATÉHO:</a:t>
            </a: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528" y="4221088"/>
            <a:ext cx="872204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CaCO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biochemického původu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vzniká ve  specializovaných buňkách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(např. kostní buňky,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buňky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pláště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mekkýšů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, buňky prvoků, buňky korálů, atd.), které jej </a:t>
            </a:r>
            <a:r>
              <a:rPr lang="cs-CZ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dokáží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syntetizovat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23528" y="3356992"/>
            <a:ext cx="89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jakým způsobem v přírodě vzniká uhličitan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vápenatý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cs-CZ" sz="26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 txBox="1">
            <a:spLocks noGrp="1"/>
          </p:cNvSpPr>
          <p:nvPr>
            <p:ph idx="1"/>
          </p:nvPr>
        </p:nvSpPr>
        <p:spPr>
          <a:xfrm>
            <a:off x="251520" y="764704"/>
            <a:ext cx="8640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Z kterých výchozích látek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dokáží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živé buňky syntetizovat vápenec ?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1628800"/>
            <a:ext cx="83613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Z vápenatých iontů (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cs-CZ" sz="2400" b="1" i="1" baseline="4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), které přijímáme v potravě. 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95536" y="2276872"/>
            <a:ext cx="85137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Z oxidu uhličitého (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), který v našich buňkách vzniká při štěpení živin jako odpadní látka.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95536" y="3140968"/>
            <a:ext cx="85137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Reakce musí probíhat v prostředí vody (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5" descr="Dírkonošec Ammonia tepida s panožkami">
            <a:hlinkClick r:id="rId3" tooltip="Dírkonošec Ammonia tepida s panožkami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4221088"/>
            <a:ext cx="4536504" cy="2484512"/>
          </a:xfrm>
          <a:prstGeom prst="rect">
            <a:avLst/>
          </a:prstGeom>
          <a:noFill/>
        </p:spPr>
      </p:pic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79512" y="3789040"/>
            <a:ext cx="88821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Obr. 1.: mikroskopický snímek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Dírkonošce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528" y="3717032"/>
            <a:ext cx="872135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Slabá kyselina uhličitá se sama rozpadá (disociuje) na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hydrogenuhličitanové anionty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vodíkové kationty:</a:t>
            </a:r>
          </a:p>
          <a:p>
            <a:pPr algn="ctr"/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36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36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HCO</a:t>
            </a:r>
            <a:r>
              <a:rPr lang="cs-CZ" sz="3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600" b="1" baseline="5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    H</a:t>
            </a:r>
            <a:r>
              <a:rPr lang="cs-CZ" sz="3600" b="1" baseline="5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ástupný symbol pro obsah 4"/>
          <p:cNvSpPr txBox="1">
            <a:spLocks/>
          </p:cNvSpPr>
          <p:nvPr/>
        </p:nvSpPr>
        <p:spPr>
          <a:xfrm>
            <a:off x="251520" y="764704"/>
            <a:ext cx="8892480" cy="97257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chemické reakce a v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yjádřete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chemickými</a:t>
            </a:r>
            <a:r>
              <a:rPr kumimoji="0" lang="cs-CZ" sz="2600" b="1" i="0" u="none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rovnicemi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cs-CZ" sz="2600" b="1" i="0" u="none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jak probíhá syntéza uhličitanu vápenatého v živých buňkách:</a:t>
            </a:r>
            <a:endParaRPr kumimoji="0" lang="cs-CZ" sz="2600" b="1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23528" y="1700808"/>
            <a:ext cx="8738119" cy="219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Oxid uhličitý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produkovaný buňkami jako odpadní látka se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rozpouští ve vodě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obsažené v buňce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vzniká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slabá kyselina uhličitá:</a:t>
            </a:r>
          </a:p>
          <a:p>
            <a:pPr algn="ctr"/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36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+    H</a:t>
            </a:r>
            <a:r>
              <a:rPr lang="cs-CZ" sz="36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3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3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6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cs-CZ" sz="3600" b="1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23528" y="5301208"/>
            <a:ext cx="887375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Hydrogenuhličitanové anionty pak reagují s vápenatými ionty z potravy za vzniku </a:t>
            </a:r>
            <a:r>
              <a:rPr lang="cs-CZ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hydrogenuhličitanu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vápenatého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cs-CZ" sz="24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HCO</a:t>
            </a:r>
            <a:r>
              <a:rPr lang="cs-CZ" sz="36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600" b="1" baseline="5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Ca</a:t>
            </a:r>
            <a:r>
              <a:rPr lang="cs-CZ" sz="3600" b="1" baseline="4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+2 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Ca(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HCO</a:t>
            </a:r>
            <a:r>
              <a:rPr lang="cs-CZ" sz="3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3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764704"/>
            <a:ext cx="8361311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Hydrogenuhličitan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vápenatý je rozpustný ve vodě, ale buňky jej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dokáží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vyloučit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v nerozpustné formě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uhličitanu vápenatého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Ca(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HCO</a:t>
            </a:r>
            <a:r>
              <a:rPr lang="cs-CZ" sz="36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36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</a:t>
            </a:r>
            <a:r>
              <a:rPr lang="cs-CZ" sz="36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CaCO</a:t>
            </a:r>
            <a:r>
              <a:rPr lang="cs-CZ" sz="3600" b="1" baseline="-250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36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CO</a:t>
            </a:r>
            <a:r>
              <a:rPr lang="cs-CZ" sz="3600" b="1" baseline="-250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6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H</a:t>
            </a:r>
            <a:r>
              <a:rPr lang="cs-CZ" sz="36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536" y="2132856"/>
            <a:ext cx="851371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 této podobě je uhličitan vápenatý ukládán do mezibuněčných prostor mezi kostními buňkami a způsobuje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tvrdost a pevnost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kostí a zubů.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395536" y="3284984"/>
            <a:ext cx="86661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Stejně je tomu při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tvorbě schránek různých živočichů -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měkkýši, koráli, prvoci atd.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6" name="Picture 4" descr="http://nd01.jxs.cz/523/748/9ce758f80a_35018037_o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3933056"/>
            <a:ext cx="5256584" cy="2743201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323528" y="4437112"/>
            <a:ext cx="36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Obr. 2.: Schránky mořských korálů tvořené uhličitanem vápenatým.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536" y="1700808"/>
            <a:ext cx="85137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NENÍ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- uhličitan vápenatý se v čisté vodě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NEROZPOUŠTÍ.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537" y="3933056"/>
            <a:ext cx="856895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Dešťová voda reaguje v atmosféře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 oxidem uhličitým (CO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který se v ní rozpouští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 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95536" y="692696"/>
            <a:ext cx="87484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Krasové jevy</a:t>
            </a: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Zástupný symbol pro obsah 4"/>
          <p:cNvSpPr txBox="1">
            <a:spLocks noGrp="1"/>
          </p:cNvSpPr>
          <p:nvPr>
            <p:ph idx="1"/>
          </p:nvPr>
        </p:nvSpPr>
        <p:spPr>
          <a:xfrm>
            <a:off x="251520" y="1196752"/>
            <a:ext cx="87129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Je uhličitan vápenatý rozpustný v čisté vodě ?</a:t>
            </a:r>
          </a:p>
        </p:txBody>
      </p:sp>
      <p:sp>
        <p:nvSpPr>
          <p:cNvPr id="15" name="Zástupný symbol pro obsah 4"/>
          <p:cNvSpPr txBox="1">
            <a:spLocks/>
          </p:cNvSpPr>
          <p:nvPr/>
        </p:nvSpPr>
        <p:spPr>
          <a:xfrm>
            <a:off x="251520" y="2348880"/>
            <a:ext cx="8865368" cy="49244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? Lze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dešťovou vodu označit jako čistou vodu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?</a:t>
            </a: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395536" y="2852936"/>
            <a:ext cx="8666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NELZE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– dešťová voda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NENÍ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čistá voda.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Zástupný symbol pro obsah 4"/>
          <p:cNvSpPr txBox="1">
            <a:spLocks/>
          </p:cNvSpPr>
          <p:nvPr/>
        </p:nvSpPr>
        <p:spPr>
          <a:xfrm>
            <a:off x="403920" y="3501008"/>
            <a:ext cx="8865368" cy="49244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Vysvětlete,</a:t>
            </a:r>
            <a:r>
              <a:rPr kumimoji="0" lang="cs-CZ" sz="2600" b="1" i="0" u="none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proč má dešťová voda slabě kyselý charakter:</a:t>
            </a:r>
            <a:endParaRPr kumimoji="0" lang="cs-CZ" sz="2600" b="1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395537" y="4725144"/>
            <a:ext cx="8721352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CO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kyselinotvorný oxid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což znamená, že při rozpouštění ve vodě vzniká kyselina – v tomto případě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velmi slabá kyselina uhličitá:</a:t>
            </a:r>
          </a:p>
          <a:p>
            <a:pPr algn="ctr"/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  +    H</a:t>
            </a:r>
            <a:r>
              <a:rPr lang="cs-CZ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  </a:t>
            </a: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32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32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6" grpId="0"/>
      <p:bldP spid="16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536" y="1484784"/>
            <a:ext cx="8513711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Pro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CaCO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je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typické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, že se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rozpouští v kyselém prostředí -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čímž vzniká sloučenina, která už ve vodě rozpustná je  </a:t>
            </a:r>
            <a:r>
              <a:rPr lang="cs-CZ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hydrogenuhličitan</a:t>
            </a:r>
            <a:r>
              <a:rPr lang="cs-CZ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vápenatý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:</a:t>
            </a:r>
          </a:p>
          <a:p>
            <a:pPr algn="ctr"/>
            <a:r>
              <a:rPr lang="cs-CZ" sz="36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CaCO</a:t>
            </a:r>
            <a:r>
              <a:rPr lang="cs-CZ" sz="3600" b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  +    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3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3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   </a:t>
            </a:r>
            <a:r>
              <a:rPr lang="cs-CZ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Ca(</a:t>
            </a:r>
            <a:r>
              <a:rPr lang="cs-CZ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HCO</a:t>
            </a:r>
            <a:r>
              <a:rPr lang="cs-CZ" sz="3600" b="1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3600" b="1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cs-CZ" sz="3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537" y="4437112"/>
            <a:ext cx="8568951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Když padá kapka vody obsahující rozpuštěný </a:t>
            </a:r>
            <a:r>
              <a:rPr lang="cs-CZ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Ca(</a:t>
            </a:r>
            <a:r>
              <a:rPr lang="cs-CZ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HCO</a:t>
            </a:r>
            <a:r>
              <a:rPr lang="cs-CZ" sz="2400" b="1" i="1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i="1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ze stropu jeskyně,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odpařuje se z ní voda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vyprchává oxid uhličitý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čímž se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vylučuje pevný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CaCO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, což je materiál, z něhož vzniká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krápník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:</a:t>
            </a:r>
          </a:p>
          <a:p>
            <a:pPr algn="ctr"/>
            <a:r>
              <a:rPr lang="cs-CZ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Ca(</a:t>
            </a:r>
            <a:r>
              <a:rPr lang="cs-CZ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HCO</a:t>
            </a:r>
            <a:r>
              <a:rPr lang="cs-CZ" sz="3200" b="1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3200" b="1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 </a:t>
            </a: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CaCO</a:t>
            </a:r>
            <a:r>
              <a:rPr lang="cs-CZ" sz="32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  +   CO</a:t>
            </a:r>
            <a:r>
              <a:rPr lang="cs-CZ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  +   H</a:t>
            </a:r>
            <a:r>
              <a:rPr lang="cs-CZ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cs-CZ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400" b="1" i="1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Zástupný symbol pro obsah 4"/>
          <p:cNvSpPr txBox="1">
            <a:spLocks noGrp="1"/>
          </p:cNvSpPr>
          <p:nvPr>
            <p:ph idx="1"/>
          </p:nvPr>
        </p:nvSpPr>
        <p:spPr>
          <a:xfrm>
            <a:off x="179512" y="980728"/>
            <a:ext cx="8964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Jaká je typická reakce 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CaCO</a:t>
            </a:r>
            <a:r>
              <a:rPr lang="cs-CZ" sz="28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v kyselém prostředí ?</a:t>
            </a:r>
          </a:p>
        </p:txBody>
      </p:sp>
      <p:sp>
        <p:nvSpPr>
          <p:cNvPr id="17" name="Zástupný symbol pro obsah 4"/>
          <p:cNvSpPr txBox="1">
            <a:spLocks/>
          </p:cNvSpPr>
          <p:nvPr/>
        </p:nvSpPr>
        <p:spPr>
          <a:xfrm>
            <a:off x="251520" y="3501008"/>
            <a:ext cx="9017768" cy="97257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Vysvětlete,</a:t>
            </a:r>
            <a:r>
              <a:rPr kumimoji="0" lang="cs-CZ" sz="2600" b="1" i="0" u="none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jak z roztoku </a:t>
            </a:r>
            <a:r>
              <a:rPr kumimoji="0" lang="cs-CZ" sz="2600" b="1" i="0" u="none" strike="noStrike" kern="1200" cap="none" spc="0" normalizeH="0" noProof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hydrogenuhličitanu</a:t>
            </a:r>
            <a:r>
              <a:rPr kumimoji="0" lang="cs-CZ" sz="2600" b="1" i="0" u="none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vápenatého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cs-CZ" sz="2600" b="1" i="0" u="none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vzniká krápník:</a:t>
            </a:r>
            <a:endParaRPr kumimoji="0" lang="cs-CZ" sz="2600" b="1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539552" y="98072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Obr. 3: Krápníky  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23528" y="5445224"/>
            <a:ext cx="87381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Protože  se do nich přidávají potravinářské 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kyseliny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(např. kyselina fosforečná), které rozpouštějí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CaCO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v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zubní sklovině. 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http://t2.gstatic.com/images?q=tbn:ANd9GcSxGhFO6LfEdjDjcWml-Hm79RZDx_bBQZQYqHqWqmfPIeUagYE8X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1484784"/>
            <a:ext cx="3600400" cy="2520280"/>
          </a:xfrm>
          <a:prstGeom prst="rect">
            <a:avLst/>
          </a:prstGeom>
          <a:noFill/>
        </p:spPr>
      </p:pic>
      <p:sp>
        <p:nvSpPr>
          <p:cNvPr id="11" name="Zástupný symbol pro obsah 4"/>
          <p:cNvSpPr txBox="1">
            <a:spLocks noGrp="1"/>
          </p:cNvSpPr>
          <p:nvPr>
            <p:ph idx="1"/>
          </p:nvPr>
        </p:nvSpPr>
        <p:spPr>
          <a:xfrm>
            <a:off x="179512" y="4509120"/>
            <a:ext cx="8964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Proč způsobují nápoje typu Cola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a jiné sladkokyselé nápoje kazivost zubů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Citace:</a:t>
            </a: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1:</a:t>
            </a:r>
            <a:r>
              <a:rPr lang="cs-CZ" sz="2400" dirty="0" smtClean="0"/>
              <a:t>Soubor:</a:t>
            </a:r>
            <a:r>
              <a:rPr lang="cs-CZ" sz="2400" dirty="0" err="1" smtClean="0"/>
              <a:t>Ammonia</a:t>
            </a:r>
            <a:r>
              <a:rPr lang="cs-CZ" sz="2400" dirty="0" smtClean="0"/>
              <a:t> </a:t>
            </a:r>
            <a:r>
              <a:rPr lang="cs-CZ" sz="2400" dirty="0" err="1" smtClean="0"/>
              <a:t>tepida.jpg</a:t>
            </a:r>
            <a:r>
              <a:rPr lang="cs-CZ" sz="2400" dirty="0" smtClean="0"/>
              <a:t>. In: </a:t>
            </a:r>
            <a:r>
              <a:rPr lang="cs-CZ" sz="2400" i="1" dirty="0" err="1" smtClean="0"/>
              <a:t>Wikipedia</a:t>
            </a:r>
            <a:r>
              <a:rPr lang="cs-CZ" sz="2400" i="1" dirty="0" smtClean="0"/>
              <a:t>: </a:t>
            </a:r>
            <a:r>
              <a:rPr lang="cs-CZ" sz="2400" i="1" dirty="0" err="1" smtClean="0"/>
              <a:t>the</a:t>
            </a:r>
            <a:r>
              <a:rPr lang="cs-CZ" sz="2400" i="1" dirty="0" smtClean="0"/>
              <a:t> free </a:t>
            </a:r>
            <a:r>
              <a:rPr lang="cs-CZ" sz="2400" i="1" dirty="0" err="1" smtClean="0"/>
              <a:t>encyclopedia</a:t>
            </a:r>
            <a:r>
              <a:rPr lang="cs-CZ" sz="2400" dirty="0" smtClean="0"/>
              <a:t> [online]. </a:t>
            </a:r>
            <a:r>
              <a:rPr lang="cs-CZ" sz="2400" dirty="0" err="1" smtClean="0"/>
              <a:t>Creative</a:t>
            </a:r>
            <a:r>
              <a:rPr lang="cs-CZ" sz="2400" dirty="0" smtClean="0"/>
              <a:t> </a:t>
            </a:r>
            <a:r>
              <a:rPr lang="cs-CZ" sz="2400" dirty="0" err="1" smtClean="0"/>
              <a:t>Commons</a:t>
            </a:r>
            <a:r>
              <a:rPr lang="cs-CZ" sz="2400" dirty="0" smtClean="0"/>
              <a:t>. San </a:t>
            </a:r>
            <a:r>
              <a:rPr lang="cs-CZ" sz="2400" dirty="0" err="1" smtClean="0"/>
              <a:t>Francisco</a:t>
            </a:r>
            <a:r>
              <a:rPr lang="cs-CZ" sz="2400" dirty="0" smtClean="0"/>
              <a:t> (CA): </a:t>
            </a:r>
            <a:r>
              <a:rPr lang="cs-CZ" sz="2400" dirty="0" err="1" smtClean="0"/>
              <a:t>Wikimedia</a:t>
            </a:r>
            <a:r>
              <a:rPr lang="cs-CZ" sz="2400" dirty="0" smtClean="0"/>
              <a:t> </a:t>
            </a:r>
            <a:r>
              <a:rPr lang="cs-CZ" sz="2400" dirty="0" err="1" smtClean="0"/>
              <a:t>Foundation</a:t>
            </a:r>
            <a:r>
              <a:rPr lang="cs-CZ" sz="2400" dirty="0" smtClean="0"/>
              <a:t>, 2001- [cit. 2013-01-22]. Dostupné z: http://cs.wikipedia.org/wiki/Soubor:Ammonia_tepida.jpg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/>
          </a:p>
        </p:txBody>
      </p:sp>
      <p:sp>
        <p:nvSpPr>
          <p:cNvPr id="4" name="Obdélník 3"/>
          <p:cNvSpPr/>
          <p:nvPr/>
        </p:nvSpPr>
        <p:spPr>
          <a:xfrm>
            <a:off x="467544" y="3645024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2:</a:t>
            </a:r>
            <a:r>
              <a:rPr lang="cs-CZ" sz="2400" dirty="0" smtClean="0"/>
              <a:t> Koráli. [online]. [cit. 2013-01-22]. Dostupné z: http://masch.blog.cz/0810/rude-more-1-koralove-zahrady</a:t>
            </a:r>
          </a:p>
        </p:txBody>
      </p:sp>
      <p:sp>
        <p:nvSpPr>
          <p:cNvPr id="5" name="Obdélník 4"/>
          <p:cNvSpPr/>
          <p:nvPr/>
        </p:nvSpPr>
        <p:spPr>
          <a:xfrm>
            <a:off x="467544" y="4797152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3: </a:t>
            </a:r>
            <a:r>
              <a:rPr lang="cs-CZ" sz="2400" dirty="0" smtClean="0"/>
              <a:t>Krápníky. [online]. [cit. 2013-01-22]. Dostupné z: http://www.</a:t>
            </a:r>
            <a:r>
              <a:rPr lang="cs-CZ" sz="2400" dirty="0" err="1" smtClean="0"/>
              <a:t>punkevni</a:t>
            </a:r>
            <a:r>
              <a:rPr lang="cs-CZ" sz="2400" dirty="0" smtClean="0"/>
              <a:t>-</a:t>
            </a:r>
            <a:r>
              <a:rPr lang="cs-CZ" sz="2400" dirty="0" err="1" smtClean="0"/>
              <a:t>jeskyne.cz</a:t>
            </a:r>
            <a:r>
              <a:rPr lang="cs-CZ" sz="2400" dirty="0" smtClean="0"/>
              <a:t>/</a:t>
            </a:r>
            <a:r>
              <a:rPr lang="cs-CZ" sz="2400" dirty="0" err="1" smtClean="0"/>
              <a:t>vznikaji</a:t>
            </a:r>
            <a:r>
              <a:rPr lang="cs-CZ" sz="2400" dirty="0" smtClean="0"/>
              <a:t>-</a:t>
            </a:r>
            <a:r>
              <a:rPr lang="cs-CZ" sz="2400" dirty="0" err="1" smtClean="0"/>
              <a:t>krapniky.php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1127</TotalTime>
  <Words>612</Words>
  <Application>Microsoft Office PowerPoint</Application>
  <PresentationFormat>Předvádění na obrazovce (4:3)</PresentationFormat>
  <Paragraphs>63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Tok</vt:lpstr>
      <vt:lpstr>Uhličitan vápenatý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Uhličitan vápenatý (vápenec)</dc:title>
  <dc:creator>Ptacek</dc:creator>
  <cp:lastModifiedBy> </cp:lastModifiedBy>
  <cp:revision>126</cp:revision>
  <dcterms:created xsi:type="dcterms:W3CDTF">2013-01-18T13:29:07Z</dcterms:created>
  <dcterms:modified xsi:type="dcterms:W3CDTF">2013-11-30T13:59:55Z</dcterms:modified>
</cp:coreProperties>
</file>