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7" r:id="rId2"/>
    <p:sldId id="258" r:id="rId3"/>
    <p:sldId id="267" r:id="rId4"/>
    <p:sldId id="268" r:id="rId5"/>
    <p:sldId id="272" r:id="rId6"/>
    <p:sldId id="270" r:id="rId7"/>
    <p:sldId id="271" r:id="rId8"/>
    <p:sldId id="273" r:id="rId9"/>
    <p:sldId id="274" r:id="rId10"/>
    <p:sldId id="259" r:id="rId11"/>
    <p:sldId id="265" r:id="rId12"/>
    <p:sldId id="27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FC986A-1958-42CA-8A9C-C329C956ECA1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310EE-93DD-445E-82CB-8B8B315EB9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//upload.wikimedia.org/wikipedia/commons/3/34/SodiumHydroxide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//upload.wikimedia.org/wikipedia/commons/3/33/Potassium_hydroxide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5400" dirty="0" smtClean="0">
                <a:solidFill>
                  <a:schemeClr val="bg1"/>
                </a:solidFill>
              </a:rPr>
              <a:t/>
            </a:r>
            <a:br>
              <a:rPr lang="cs-CZ" sz="5400" dirty="0" smtClean="0">
                <a:solidFill>
                  <a:schemeClr val="bg1"/>
                </a:solidFill>
              </a:rPr>
            </a:br>
            <a:r>
              <a:rPr lang="cs-CZ" sz="5400" dirty="0" smtClean="0">
                <a:solidFill>
                  <a:schemeClr val="bg1"/>
                </a:solidFill>
              </a:rPr>
              <a:t/>
            </a:r>
            <a:br>
              <a:rPr lang="cs-CZ" sz="5400" dirty="0" smtClean="0">
                <a:solidFill>
                  <a:schemeClr val="bg1"/>
                </a:solidFill>
              </a:rPr>
            </a:br>
            <a:r>
              <a:rPr lang="cs-CZ" sz="5400" dirty="0" smtClean="0">
                <a:solidFill>
                  <a:schemeClr val="bg1"/>
                </a:solidFill>
              </a:rPr>
              <a:t/>
            </a:r>
            <a:br>
              <a:rPr lang="cs-CZ" sz="5400" dirty="0" smtClean="0">
                <a:solidFill>
                  <a:schemeClr val="bg1"/>
                </a:solidFill>
              </a:rPr>
            </a:br>
            <a:endParaRPr lang="cs-CZ" sz="54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5400" b="1" dirty="0" smtClean="0">
                <a:solidFill>
                  <a:schemeClr val="bg1"/>
                </a:solidFill>
              </a:rPr>
              <a:t>Vybrané příklady průmyslově významných hydroxidů</a:t>
            </a:r>
            <a:endParaRPr lang="cs-CZ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6" y="3429000"/>
            <a:ext cx="866611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/>
                <a:cs typeface="Times New Roman"/>
              </a:rPr>
              <a:t>Ca(OH)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</a:t>
            </a:r>
            <a:r>
              <a:rPr lang="cs-CZ" sz="2400" b="1" i="1" dirty="0" smtClean="0">
                <a:latin typeface="Times New Roman"/>
                <a:cs typeface="Times New Roman"/>
              </a:rPr>
              <a:t> se používá ve stavebnictví k přípravě malty, ve směsi s pískem na vzduchu reaguje podle rovnice:</a:t>
            </a:r>
          </a:p>
          <a:p>
            <a:endParaRPr lang="cs-CZ" sz="2400" b="1" i="1" dirty="0" smtClean="0">
              <a:latin typeface="Times New Roman"/>
              <a:cs typeface="Times New Roman"/>
            </a:endParaRPr>
          </a:p>
          <a:p>
            <a:pPr algn="ctr"/>
            <a:r>
              <a:rPr lang="cs-CZ" sz="24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Ca(OH)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/>
                <a:cs typeface="Times New Roman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      +  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  +   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528" y="980728"/>
            <a:ext cx="889051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Reakcí páleného vápna s vodou vzniká hydroxid vápenatý (tzv. hašené vápno) podle rovnice:</a:t>
            </a:r>
          </a:p>
          <a:p>
            <a:pPr algn="ctr"/>
            <a:endParaRPr lang="cs-CZ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ctr"/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CaO</a:t>
            </a:r>
            <a:r>
              <a:rPr lang="cs-CZ" sz="2400" b="1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24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Ca(OH)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/>
                <a:cs typeface="Times New Roman"/>
              </a:rPr>
              <a:t>2</a:t>
            </a:r>
            <a:endParaRPr lang="cs-CZ" sz="2400" b="1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2924944"/>
            <a:ext cx="87213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Vysvětlete, jaké je hlavní využití hydroxidu vápenatého.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5301208"/>
            <a:ext cx="89457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označujeme v praxi děj, který vyjadřuje tato reakce ?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5877272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Uvedená reakce vyjadřuje děj v praxi označovaný jako </a:t>
            </a:r>
            <a:r>
              <a:rPr lang="cs-CZ" sz="2400" b="1" i="1" dirty="0" smtClean="0">
                <a:solidFill>
                  <a:srgbClr val="663300"/>
                </a:solidFill>
                <a:latin typeface="Constantia" pitchFamily="18" charset="0"/>
              </a:rPr>
              <a:t>tvrdnutí malty</a:t>
            </a:r>
            <a:r>
              <a:rPr lang="cs-CZ" sz="2400" b="1" i="1" dirty="0" smtClean="0">
                <a:latin typeface="Constantia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cs-CZ" sz="2400" dirty="0" smtClean="0"/>
              <a:t>ADAMKOVIČ, Emil, Věra HOFMANNOVÁ, Václav PUMPR, Tibor ŠRAMKO a Otto TOMEČEK. </a:t>
            </a:r>
            <a:r>
              <a:rPr lang="cs-CZ" sz="2400" i="1" dirty="0" smtClean="0"/>
              <a:t>Chemie pro 7. ročník základní školy</a:t>
            </a:r>
            <a:r>
              <a:rPr lang="cs-CZ" sz="2400" dirty="0" smtClean="0"/>
              <a:t>. Praha: Státní pedagogické nakladatelství, 1982.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/>
              <a:t>VACÍK, Jiří. </a:t>
            </a:r>
            <a:r>
              <a:rPr lang="cs-CZ" sz="2400" i="1" dirty="0" smtClean="0"/>
              <a:t>Přehled středoškolské chemie</a:t>
            </a:r>
            <a:r>
              <a:rPr lang="cs-CZ" sz="2400" dirty="0" smtClean="0"/>
              <a:t>. 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Státní pedagogické nakladatelství, 1990, 365 s. Kostka. ISBN 80-042-2463-6.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Obr. 1. </a:t>
            </a:r>
            <a:r>
              <a:rPr lang="cs-CZ" sz="2400" dirty="0" smtClean="0"/>
              <a:t>WALKERMA. Soubor:</a:t>
            </a:r>
            <a:r>
              <a:rPr lang="cs-CZ" sz="2400" dirty="0" err="1" smtClean="0"/>
              <a:t>SodiumHydroxide.jpg</a:t>
            </a:r>
            <a:r>
              <a:rPr lang="cs-CZ" sz="2400" dirty="0" smtClean="0"/>
              <a:t>. In: </a:t>
            </a:r>
            <a:r>
              <a:rPr lang="cs-CZ" sz="2400" i="1" dirty="0" err="1" smtClean="0"/>
              <a:t>Wikipedia</a:t>
            </a:r>
            <a:r>
              <a:rPr lang="cs-CZ" sz="2400" i="1" dirty="0" smtClean="0"/>
              <a:t>: </a:t>
            </a:r>
            <a:r>
              <a:rPr lang="cs-CZ" sz="2400" i="1" dirty="0" err="1" smtClean="0"/>
              <a:t>the</a:t>
            </a:r>
            <a:r>
              <a:rPr lang="cs-CZ" sz="2400" i="1" dirty="0" smtClean="0"/>
              <a:t> free </a:t>
            </a:r>
            <a:r>
              <a:rPr lang="cs-CZ" sz="2400" i="1" dirty="0" err="1" smtClean="0"/>
              <a:t>encyclopedia</a:t>
            </a:r>
            <a:r>
              <a:rPr lang="cs-CZ" sz="2400" dirty="0" smtClean="0"/>
              <a:t> [online]. </a:t>
            </a:r>
            <a:r>
              <a:rPr lang="cs-CZ" sz="2400" dirty="0" err="1" smtClean="0"/>
              <a:t>Creative</a:t>
            </a:r>
            <a:r>
              <a:rPr lang="cs-CZ" sz="2400" dirty="0" smtClean="0"/>
              <a:t> </a:t>
            </a:r>
            <a:r>
              <a:rPr lang="cs-CZ" sz="2400" dirty="0" err="1" smtClean="0"/>
              <a:t>Commons</a:t>
            </a:r>
            <a:r>
              <a:rPr lang="cs-CZ" sz="2400" dirty="0" smtClean="0"/>
              <a:t>. San </a:t>
            </a:r>
            <a:r>
              <a:rPr lang="cs-CZ" sz="2400" dirty="0" err="1" smtClean="0"/>
              <a:t>Francisco</a:t>
            </a:r>
            <a:r>
              <a:rPr lang="cs-CZ" sz="2400" dirty="0" smtClean="0"/>
              <a:t> (CA): </a:t>
            </a:r>
            <a:r>
              <a:rPr lang="cs-CZ" sz="2400" dirty="0" err="1" smtClean="0"/>
              <a:t>Wikimedia</a:t>
            </a:r>
            <a:r>
              <a:rPr lang="cs-CZ" sz="2400" dirty="0" smtClean="0"/>
              <a:t> </a:t>
            </a:r>
            <a:r>
              <a:rPr lang="cs-CZ" sz="2400" dirty="0" err="1" smtClean="0"/>
              <a:t>Foundation</a:t>
            </a:r>
            <a:r>
              <a:rPr lang="cs-CZ" sz="2400" dirty="0" smtClean="0"/>
              <a:t>, 2001- [cit. 2013-01-08]. Dostupné z: http://cs.wikipedia.org/wiki/Soubor:SodiumHydroxide.jpg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Obr. 2. </a:t>
            </a:r>
            <a:r>
              <a:rPr lang="cs-CZ" dirty="0" smtClean="0"/>
              <a:t>Soubor:</a:t>
            </a:r>
            <a:r>
              <a:rPr lang="cs-CZ" dirty="0" err="1" smtClean="0"/>
              <a:t>Potassium</a:t>
            </a:r>
            <a:r>
              <a:rPr lang="cs-CZ" dirty="0" smtClean="0"/>
              <a:t> hydroxide.</a:t>
            </a:r>
            <a:r>
              <a:rPr lang="cs-CZ" dirty="0" err="1" smtClean="0"/>
              <a:t>jpg</a:t>
            </a:r>
            <a:r>
              <a:rPr lang="cs-CZ" dirty="0" smtClean="0"/>
              <a:t>. In: </a:t>
            </a:r>
            <a:r>
              <a:rPr lang="cs-CZ" i="1" dirty="0" err="1" smtClean="0"/>
              <a:t>Wikipedia</a:t>
            </a:r>
            <a:r>
              <a:rPr lang="cs-CZ" i="1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free </a:t>
            </a:r>
            <a:r>
              <a:rPr lang="cs-CZ" i="1" dirty="0" err="1" smtClean="0"/>
              <a:t>encyclopedia</a:t>
            </a:r>
            <a:r>
              <a:rPr lang="cs-CZ" dirty="0" smtClean="0"/>
              <a:t> [online].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. San </a:t>
            </a:r>
            <a:r>
              <a:rPr lang="cs-CZ" dirty="0" err="1" smtClean="0"/>
              <a:t>Francisco</a:t>
            </a:r>
            <a:r>
              <a:rPr lang="cs-CZ" dirty="0" smtClean="0"/>
              <a:t> (CA): </a:t>
            </a:r>
            <a:r>
              <a:rPr lang="cs-CZ" dirty="0" err="1" smtClean="0"/>
              <a:t>Wikimedia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, 2001- [cit. 2013-01-08].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980728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HYDROXID SODNÝ - </a:t>
            </a:r>
            <a:r>
              <a:rPr lang="cs-CZ" sz="2800" b="1" dirty="0" err="1" smtClean="0">
                <a:solidFill>
                  <a:srgbClr val="663300"/>
                </a:solidFill>
                <a:latin typeface="Times New Roman"/>
                <a:cs typeface="Times New Roman"/>
              </a:rPr>
              <a:t>NaOH</a:t>
            </a:r>
            <a:endParaRPr lang="cs-CZ" sz="2800" b="1" dirty="0" smtClean="0">
              <a:solidFill>
                <a:srgbClr val="6633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2492896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lze jednoduše připravit </a:t>
            </a:r>
            <a:r>
              <a:rPr lang="cs-CZ" sz="2400" b="1" i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reakcí sodíku s vodou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5733256"/>
            <a:ext cx="86661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Čistý krystalický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lze získat odpařením vody z roztoku.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1556792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jednoduchý způsob jakým lze připravit hydroxid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sodný: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4509120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Tímto způsobem vzniká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rozpuštěný ve vodě neboli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roztok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. Popište postup, jak byste získali čistý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5536" y="3140968"/>
            <a:ext cx="872135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Vyjádřete tuto reakci chemickou rovnicí: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3717032"/>
            <a:ext cx="851371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</a:t>
            </a:r>
            <a:r>
              <a:rPr lang="cs-CZ" sz="2400" b="1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NaOH</a:t>
            </a:r>
            <a:r>
              <a:rPr lang="cs-CZ" sz="2400" b="1" i="1" dirty="0" smtClean="0">
                <a:solidFill>
                  <a:srgbClr val="663300"/>
                </a:solidFill>
                <a:latin typeface="Constantia" pitchFamily="18" charset="0"/>
              </a:rPr>
              <a:t>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+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3000" b="1" baseline="5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endParaRPr lang="cs-CZ" sz="24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ubor:SodiumHydroxide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340768"/>
            <a:ext cx="7056784" cy="5401345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51520" y="836712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Čistý hydroxid sodný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836712"/>
            <a:ext cx="864235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vnější vzhled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NaOH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1412776"/>
            <a:ext cx="85857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bílá, krystalická látka, vyrábí se ve tvaru granulek nebo šupinek.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528" y="2980850"/>
            <a:ext cx="8738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má silné leptavé účinky.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obsah 3"/>
          <p:cNvSpPr txBox="1">
            <a:spLocks/>
          </p:cNvSpPr>
          <p:nvPr/>
        </p:nvSpPr>
        <p:spPr>
          <a:xfrm>
            <a:off x="251520" y="2492896"/>
            <a:ext cx="8794055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Vyjmenujte charakteristické chemické vlastnosti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NaOH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: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23528" y="3573016"/>
            <a:ext cx="88905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silně hygroskopický, tzn., že pohlcuje  a váže vzdušnou vlhkost.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323528" y="4365104"/>
            <a:ext cx="8890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velice dobře rozpustný ve vodě, při čemž se silně zahřívá.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23528" y="5013176"/>
            <a:ext cx="88905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má schopnost pohlcovat  a vázat ze vzduchu oxid uhličitý:</a:t>
            </a:r>
          </a:p>
          <a:p>
            <a:pPr algn="ctr"/>
            <a:endParaRPr lang="cs-CZ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ctr"/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NaOH</a:t>
            </a:r>
            <a:r>
              <a:rPr lang="cs-CZ" sz="2400" b="1" baseline="30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+   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Na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i="1" dirty="0" smtClean="0">
                <a:solidFill>
                  <a:srgbClr val="663300"/>
                </a:solidFill>
                <a:latin typeface="Constantia" pitchFamily="18" charset="0"/>
              </a:rPr>
              <a:t>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+  H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cs-CZ" sz="24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068960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používá jako desinfekční činidlo při vymývání potravinářských nádob v potravinářském průmyslu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4005064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používá v domácnostech k pročišťování odpadního potrubí jako tzv. „krtek“.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536" y="4941168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nepostradatelným činidlem při výrobě papíru a textilu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papírenském a textilním průmyslu.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2060848"/>
            <a:ext cx="83613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se používá jako nejdůležitější činidlo při výrobě mýdla z tuků. 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23528" y="980728"/>
            <a:ext cx="882047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 příklady průmyslového využití hydroxidu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sodného: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908720"/>
            <a:ext cx="8569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HYDROXID DRASELNÝ - KOH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1412776"/>
            <a:ext cx="8585719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KOH má téměř stejné chemické vlastnosti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Má velmi podobný  až stejný vnější vzhled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KOH lze připravit obdobným způsobem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tedy reakcí draslíku s vodou. </a:t>
            </a:r>
          </a:p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KOH  má stejně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silné leptavé účinky, silné hygroskopické vlastnosti a schopnost pohlcovat ze vzduchu  CO</a:t>
            </a:r>
            <a:r>
              <a:rPr lang="cs-CZ" sz="2400" b="1" i="1" baseline="-250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endParaRPr lang="cs-CZ" sz="2400" b="1" i="1" baseline="-250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Stejně jako </a:t>
            </a:r>
            <a:r>
              <a:rPr lang="cs-CZ" sz="2400" b="1" i="1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NaOH</a:t>
            </a:r>
            <a:r>
              <a:rPr lang="cs-CZ" sz="24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se také KOH výborně rozpouští ve vodě</a:t>
            </a:r>
            <a:endParaRPr lang="cs-CZ" sz="2400" b="1" i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Soubor:Potassium hydroxid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412776"/>
            <a:ext cx="6984776" cy="5040560"/>
          </a:xfrm>
          <a:prstGeom prst="rect">
            <a:avLst/>
          </a:prstGeom>
          <a:noFill/>
        </p:spPr>
      </p:pic>
      <p:sp>
        <p:nvSpPr>
          <p:cNvPr id="5" name="Zástupný symbol pro obsah 4"/>
          <p:cNvSpPr txBox="1">
            <a:spLocks noGrp="1"/>
          </p:cNvSpPr>
          <p:nvPr>
            <p:ph idx="1"/>
          </p:nvPr>
        </p:nvSpPr>
        <p:spPr>
          <a:xfrm>
            <a:off x="251520" y="836712"/>
            <a:ext cx="8435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Čistý hydroxid draselný 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323528" y="620688"/>
            <a:ext cx="8641085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Vyjmenujte příklady průmyslového využití hydroxidu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draselného: </a:t>
            </a: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1700808"/>
            <a:ext cx="84333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KOH se používá  především jako činidlo </a:t>
            </a:r>
          </a:p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potravinářském průmyslu  při výrobě kakaa a čokolády.</a:t>
            </a:r>
          </a:p>
        </p:txBody>
      </p:sp>
      <p:sp>
        <p:nvSpPr>
          <p:cNvPr id="6" name="Obdélník 5"/>
          <p:cNvSpPr/>
          <p:nvPr/>
        </p:nvSpPr>
        <p:spPr>
          <a:xfrm>
            <a:off x="323528" y="2852936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!!!Je to silná žíravina  není součástí potravin!!! </a:t>
            </a:r>
          </a:p>
          <a:p>
            <a:pPr algn="ctr"/>
            <a:r>
              <a:rPr lang="cs-C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!!!Používá se pouze při jejich výrobě, ale potraviny jej nesmí obsahovat !!!</a:t>
            </a: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23528" y="4509120"/>
            <a:ext cx="87129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KOH se používá  v textilním průmyslu při barvení textilu.</a:t>
            </a: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475928" y="5229200"/>
            <a:ext cx="87129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KOH se používá  jako elektrolyt do různých druhů elektrických galvanických článků a baterií.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 txBox="1">
            <a:spLocks noGrp="1"/>
          </p:cNvSpPr>
          <p:nvPr>
            <p:ph idx="1"/>
          </p:nvPr>
        </p:nvSpPr>
        <p:spPr>
          <a:xfrm>
            <a:off x="250825" y="1340768"/>
            <a:ext cx="8642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vnější vzhled 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Ca(OH)</a:t>
            </a:r>
            <a:r>
              <a:rPr lang="cs-CZ" sz="28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2</a:t>
            </a:r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  <a:endParaRPr lang="cs-CZ" sz="26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323528" y="1916832"/>
            <a:ext cx="85857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/>
                <a:cs typeface="Times New Roman"/>
              </a:rPr>
              <a:t>Ca(OH)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pevná práškovitá bílá látka.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23528" y="3933056"/>
            <a:ext cx="8738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Výchozí surovinou při výrobě </a:t>
            </a:r>
            <a:r>
              <a:rPr lang="cs-CZ" sz="2400" b="1" i="1" dirty="0" smtClean="0">
                <a:latin typeface="Times New Roman"/>
                <a:cs typeface="Times New Roman"/>
              </a:rPr>
              <a:t>Ca(OH)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</a:t>
            </a:r>
            <a:r>
              <a:rPr lang="cs-CZ" sz="2400" b="1" i="1" dirty="0" smtClean="0">
                <a:latin typeface="Times New Roman"/>
                <a:cs typeface="Times New Roman"/>
              </a:rPr>
              <a:t> je přírodní uhličitan vápenatý  CaCO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3</a:t>
            </a:r>
            <a:r>
              <a:rPr lang="cs-CZ" sz="2400" b="1" i="1" dirty="0" smtClean="0">
                <a:latin typeface="Times New Roman"/>
                <a:cs typeface="Times New Roman"/>
              </a:rPr>
              <a:t> – vápenec.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ástupný symbol pro obsah 3"/>
          <p:cNvSpPr txBox="1">
            <a:spLocks/>
          </p:cNvSpPr>
          <p:nvPr/>
        </p:nvSpPr>
        <p:spPr>
          <a:xfrm>
            <a:off x="251520" y="3356992"/>
            <a:ext cx="8794055" cy="492443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Popište ve správném pořadí postup výroby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</a:t>
            </a: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Ca(OH)</a:t>
            </a:r>
            <a:r>
              <a:rPr lang="cs-CZ" sz="2400" b="1" baseline="-25000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2 </a:t>
            </a: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: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23528" y="4797152"/>
            <a:ext cx="88905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Ten se vypaluje ve vápenkách při teplotě 950 °C, podle rovnice:</a:t>
            </a:r>
          </a:p>
          <a:p>
            <a:pPr algn="ctr"/>
            <a:endParaRPr lang="cs-CZ" sz="24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  <a:p>
            <a:pPr algn="ctr"/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CaCO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  </a:t>
            </a:r>
            <a:r>
              <a:rPr lang="cs-CZ" sz="2400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CaO</a:t>
            </a:r>
            <a:r>
              <a:rPr lang="cs-CZ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    +    CO</a:t>
            </a:r>
            <a:r>
              <a:rPr lang="cs-CZ" sz="2400" b="1" baseline="-25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cs-CZ" sz="2400" b="1" i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23528" y="2492896"/>
            <a:ext cx="87381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Pokud je </a:t>
            </a:r>
            <a:r>
              <a:rPr lang="cs-CZ" sz="2400" b="1" i="1" dirty="0" smtClean="0">
                <a:latin typeface="Times New Roman"/>
                <a:cs typeface="Times New Roman"/>
              </a:rPr>
              <a:t>Ca(OH)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rozmíchán ve vodě, tvoří suspenzi zvanou „vápenné mléko“. 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23528" y="6093296"/>
            <a:ext cx="8738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Oxid vápenatý - </a:t>
            </a:r>
            <a:r>
              <a:rPr lang="cs-CZ" sz="2400" b="1" i="1" dirty="0" err="1" smtClean="0">
                <a:latin typeface="Times New Roman"/>
                <a:cs typeface="Times New Roman"/>
              </a:rPr>
              <a:t>CaO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tzv. pálené vápno.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95536" y="692696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800" b="1" dirty="0" smtClean="0">
                <a:solidFill>
                  <a:srgbClr val="663300"/>
                </a:solidFill>
                <a:latin typeface="Times New Roman"/>
                <a:cs typeface="Times New Roman"/>
              </a:rPr>
              <a:t>HYDROXID VÁPENATÝ – Ca(OH)</a:t>
            </a:r>
            <a:r>
              <a:rPr lang="cs-CZ" sz="2800" b="1" baseline="-25000" dirty="0" smtClean="0">
                <a:solidFill>
                  <a:srgbClr val="663300"/>
                </a:solidFill>
                <a:latin typeface="Times New Roman"/>
                <a:cs typeface="Times New Roman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2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265</TotalTime>
  <Words>686</Words>
  <Application>Microsoft Office PowerPoint</Application>
  <PresentationFormat>Předvádění na obrazovce (4:3)</PresentationFormat>
  <Paragraphs>73</Paragraphs>
  <Slides>12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Tok</vt:lpstr>
      <vt:lpstr>   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Vybrané příklady průmyslově významných hydroxidů</dc:title>
  <dc:creator>Ptacek</dc:creator>
  <cp:lastModifiedBy>Ptacek</cp:lastModifiedBy>
  <cp:revision>33</cp:revision>
  <dcterms:created xsi:type="dcterms:W3CDTF">2013-01-08T10:12:07Z</dcterms:created>
  <dcterms:modified xsi:type="dcterms:W3CDTF">2013-11-30T12:40:23Z</dcterms:modified>
</cp:coreProperties>
</file>