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58" r:id="rId10"/>
    <p:sldId id="274" r:id="rId11"/>
    <p:sldId id="273" r:id="rId12"/>
    <p:sldId id="263" r:id="rId13"/>
    <p:sldId id="264" r:id="rId14"/>
    <p:sldId id="27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1" autoAdjust="0"/>
    <p:restoredTop sz="94660"/>
  </p:normalViewPr>
  <p:slideViewPr>
    <p:cSldViewPr>
      <p:cViewPr varScale="1">
        <p:scale>
          <a:sx n="102" d="100"/>
          <a:sy n="102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09CA6-865B-4700-8917-D04E999CBD0D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07AE1-5996-46F3-A45A-54B76BAF60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DA94DB-96D0-4AC2-8017-F585692492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//upload.wikimedia.org/wikipedia/commons/c/c7/Schema_kopie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//upload.wikimedia.org/wikipedia/commons/b/be/Heme_b.sv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8/8a/Magnetit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//upload.wikimedia.org/wikipedia/commons/f/fc/Mineral_Olixisto_GDFL10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//upload.wikimedia.org/wikipedia/commons/2/2a/Mineral_Limonita_GDFL120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z/url?sa=i&amp;rct=j&amp;q=siderit&amp;source=images&amp;cd=&amp;cad=rja&amp;docid=K3Mj3mgPAbZgFM&amp;tbnid=DXnDvc-uIcQhrM:&amp;ved=0CAUQjRw&amp;url=http://www.oskole.sk/?id_cat=53&amp;clanok=5046&amp;ei=wCsaUe_AA-qw0AG1vYDQCw&amp;bvm=bv.42261806,d.ZG4&amp;psig=AFQjCNF04N11aZeWn2Mj8KTaJGPHRCpERQ&amp;ust=136075592668722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5400" dirty="0" smtClean="0">
                <a:solidFill>
                  <a:schemeClr val="bg1"/>
                </a:solidFill>
              </a:rPr>
              <a:t>Železo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Soubor:Schema kopi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620688"/>
            <a:ext cx="84969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litina a jaké má technické vlastnosti a k čemu se používá ? 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850" y="1556792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Pojmem litina se označuje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surové železo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 vysokým obsahem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nežádoucích příměsí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uhlík, křemík, fosfor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), které jí dávají nežádoucí vlastnosti (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křehkost, nekujnost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3861048"/>
            <a:ext cx="8721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ocel, z čeho a jak se vyrábí a k čemu se používá ? 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529" y="4509120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Ocel se vyrábí z litiny a to odstraňováním nežádoucích příměsí (viz výše), čímž získá nové vlastnosti (kujnost, tažnost, ohebnost).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8" y="2780928"/>
            <a:ext cx="87933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Litina se používá na výrobu plátů kamen, radiátorů ústředního topení, kanálových poklopů nebo podstavců těžkých strojů.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5517232"/>
            <a:ext cx="89457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Ocel se používá na výrobu drátů, plechů, hřebíků, nosníků, kolejnic atd.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    </a:t>
            </a:r>
          </a:p>
          <a:p>
            <a:pPr>
              <a:buNone/>
            </a:pPr>
            <a:r>
              <a:rPr lang="cs-CZ" sz="2400" dirty="0" smtClean="0"/>
              <a:t> </a:t>
            </a:r>
            <a:r>
              <a:rPr lang="en-US" sz="2400" dirty="0" err="1" smtClean="0"/>
              <a:t>Železo</a:t>
            </a:r>
            <a:r>
              <a:rPr lang="en-US" sz="2400" dirty="0" smtClean="0"/>
              <a:t>. In: </a:t>
            </a: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2013-02-12]. </a:t>
            </a:r>
            <a:r>
              <a:rPr lang="en-US" sz="2400" dirty="0" err="1" smtClean="0"/>
              <a:t>Dostupné</a:t>
            </a:r>
            <a:r>
              <a:rPr lang="en-US" sz="2400" dirty="0" smtClean="0"/>
              <a:t> z: http://cs.wikipedia.org/wiki/%C5%BDelezo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395536" y="386104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 smtClean="0"/>
              <a:t>VACÍK, Jiří. </a:t>
            </a:r>
            <a:r>
              <a:rPr lang="cs-CZ" sz="2400" i="1" dirty="0" smtClean="0"/>
              <a:t>Přehled středoškolské chemie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Státní pedagogické nakladatelství, 1990, 365 s. Kostka. ISBN 80-042-2463-6.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    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179512" y="112474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Constantia" pitchFamily="18" charset="0"/>
                <a:cs typeface="Times New Roman" pitchFamily="18" charset="0"/>
              </a:rPr>
              <a:t>Obr. 1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cs-CZ" sz="2400" dirty="0" smtClean="0"/>
              <a:t>Soubor:Heme </a:t>
            </a:r>
            <a:r>
              <a:rPr lang="cs-CZ" sz="2400" dirty="0" err="1" smtClean="0"/>
              <a:t>b.svg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2013-02-12]. Dostupné z: http://cs.wikipedia.org/wiki/Soubor:Heme_b.svg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9512" y="2924944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cs typeface="Times New Roman" pitchFamily="18" charset="0"/>
              </a:rPr>
              <a:t>Obr. 2.: </a:t>
            </a:r>
            <a:r>
              <a:rPr lang="en-US" sz="2400" dirty="0" err="1" smtClean="0"/>
              <a:t>Soubor:Magnetit.jpg</a:t>
            </a:r>
            <a:r>
              <a:rPr lang="en-US" sz="2400" dirty="0" smtClean="0"/>
              <a:t>. In: </a:t>
            </a: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2013-02-12].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251520" y="4221088"/>
            <a:ext cx="86493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cs typeface="Times New Roman" pitchFamily="18" charset="0"/>
              </a:rPr>
              <a:t>Obr. 3.: </a:t>
            </a:r>
            <a:r>
              <a:rPr lang="cs-CZ" sz="2400" dirty="0" smtClean="0"/>
              <a:t>BUGALLO SÁNCHEZ, Luis </a:t>
            </a:r>
            <a:r>
              <a:rPr lang="cs-CZ" sz="2400" dirty="0" err="1" smtClean="0"/>
              <a:t>Miguel</a:t>
            </a:r>
            <a:r>
              <a:rPr lang="cs-CZ" sz="2400" dirty="0" smtClean="0"/>
              <a:t>. Soubor:</a:t>
            </a:r>
            <a:r>
              <a:rPr lang="cs-CZ" sz="2400" dirty="0" err="1" smtClean="0"/>
              <a:t>Mineral</a:t>
            </a:r>
            <a:r>
              <a:rPr lang="cs-CZ" sz="2400" dirty="0" smtClean="0"/>
              <a:t> </a:t>
            </a:r>
            <a:r>
              <a:rPr lang="cs-CZ" sz="2400" dirty="0" err="1" smtClean="0"/>
              <a:t>Olixisto</a:t>
            </a:r>
            <a:r>
              <a:rPr lang="cs-CZ" sz="2400" dirty="0" smtClean="0"/>
              <a:t> GDFL101.jpg.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2013-02-12].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764704"/>
            <a:ext cx="88017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cs typeface="Times New Roman" pitchFamily="18" charset="0"/>
              </a:rPr>
              <a:t>Obr. 4.: </a:t>
            </a:r>
            <a:r>
              <a:rPr lang="cs-CZ" sz="2400" dirty="0" smtClean="0"/>
              <a:t>BUGALLO SÁNCHEZ, Luis </a:t>
            </a:r>
            <a:r>
              <a:rPr lang="cs-CZ" sz="2400" dirty="0" err="1" smtClean="0"/>
              <a:t>Miguel</a:t>
            </a:r>
            <a:r>
              <a:rPr lang="cs-CZ" sz="2400" dirty="0" smtClean="0"/>
              <a:t>. Soubor:</a:t>
            </a:r>
            <a:r>
              <a:rPr lang="cs-CZ" sz="2400" dirty="0" err="1" smtClean="0"/>
              <a:t>Mineral</a:t>
            </a:r>
            <a:r>
              <a:rPr lang="cs-CZ" sz="2400" dirty="0" smtClean="0"/>
              <a:t> </a:t>
            </a:r>
            <a:r>
              <a:rPr lang="cs-CZ" sz="2400" dirty="0" err="1" smtClean="0"/>
              <a:t>Limonita</a:t>
            </a:r>
            <a:r>
              <a:rPr lang="cs-CZ" sz="2400" dirty="0" smtClean="0"/>
              <a:t> GDFL120.jpg.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2013-02-12]. Dostupné z: http://cs.wikipedia.org/wiki/Soubor:Mineral_Limonita_GDFL120.jpg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251520" y="3140968"/>
            <a:ext cx="88017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cs typeface="Times New Roman" pitchFamily="18" charset="0"/>
              </a:rPr>
              <a:t>Obr. 5.: </a:t>
            </a:r>
            <a:r>
              <a:rPr lang="cs-CZ" sz="2400" dirty="0" smtClean="0"/>
              <a:t>DESCOUENS, </a:t>
            </a:r>
            <a:r>
              <a:rPr lang="cs-CZ" sz="2400" dirty="0" err="1" smtClean="0"/>
              <a:t>Didier</a:t>
            </a:r>
            <a:r>
              <a:rPr lang="cs-CZ" sz="2400" dirty="0" smtClean="0"/>
              <a:t>. Soubor:SideriteBresil2.jpg.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2013-02-12]. Dostupné z: http://cs.wikipedia.org/wiki/Soubor:SideriteBresil2.jpg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323528" y="5301208"/>
            <a:ext cx="88821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cs typeface="Times New Roman" pitchFamily="18" charset="0"/>
              </a:rPr>
              <a:t>Obr. 6.: </a:t>
            </a:r>
            <a:r>
              <a:rPr lang="en-US" sz="2400" dirty="0" err="1" smtClean="0"/>
              <a:t>Soubor:Schema</a:t>
            </a:r>
            <a:r>
              <a:rPr lang="en-US" sz="2400" dirty="0" smtClean="0"/>
              <a:t> kopie.jpg. In: </a:t>
            </a: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2013-02-12].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556792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4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ferrum</a:t>
            </a:r>
            <a:r>
              <a:rPr lang="cs-CZ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cs-CZ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3429000"/>
            <a:ext cx="8722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šedý, stříbřitě-lesklý, středně tvrdý, feromagnetický kov.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908720"/>
            <a:ext cx="89289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Jakou značku a latinský název má železo ?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2708920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alespoň tři důležité charakteristické vlastnosti železa: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4221087"/>
            <a:ext cx="8874447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 vlhku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ochotně reaguje se vzdušným kyslíkem  a koroduje:</a:t>
            </a:r>
          </a:p>
          <a:p>
            <a:pPr algn="ctr"/>
            <a:r>
              <a:rPr lang="cs-CZ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cs-CZ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+    3 O</a:t>
            </a:r>
            <a:r>
              <a:rPr lang="cs-CZ" sz="28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+    6 H</a:t>
            </a:r>
            <a:r>
              <a:rPr lang="cs-CZ" sz="28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    </a:t>
            </a:r>
            <a:r>
              <a:rPr lang="cs-CZ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 4 </a:t>
            </a:r>
            <a:r>
              <a:rPr lang="cs-CZ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Fe</a:t>
            </a:r>
            <a:r>
              <a:rPr lang="cs-CZ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(OH)</a:t>
            </a:r>
            <a:r>
              <a:rPr lang="cs-CZ" sz="28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cs-CZ" sz="2800" b="1" i="1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8" y="5445224"/>
            <a:ext cx="88744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biogenním prvkem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který je ve formě </a:t>
            </a:r>
            <a:r>
              <a:rPr lang="cs-CZ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nejdůležitější částí hemoglobinu, ve kterém se na něj váže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0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Heme b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412776"/>
            <a:ext cx="8928992" cy="525658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51520" y="83671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1.: uložení železnatého iontu v hemové skupině hemoglobinu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708920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 přírodě se železo nachází vázané v nerostech (minerálech), označovaných jako </a:t>
            </a:r>
            <a:r>
              <a:rPr lang="cs-CZ" sz="24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tzv. rudy železa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2276872"/>
            <a:ext cx="89289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jaké formě se železo v přírodě vyskytuje ?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3861048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průmyslově nejvýznamnější železa: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528" y="4437112"/>
            <a:ext cx="8722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Magnetit (magnetovec – až 71 %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23528" y="5013176"/>
            <a:ext cx="8874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Hematit  (krevel – až 70 %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23528" y="5589240"/>
            <a:ext cx="90268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Limonit (hnědel – až 63 %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323528" y="6165304"/>
            <a:ext cx="9179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Siderit (ocelek – až 48 %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764704"/>
            <a:ext cx="89008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význam pojmu feromagnetický kov: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1268760"/>
            <a:ext cx="8722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Je to takový kov, který </a:t>
            </a:r>
            <a:r>
              <a:rPr lang="cs-CZ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přitahován magnetem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má další magnetické vlastnosti.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17" grpId="0"/>
      <p:bldP spid="19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Magneti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12776"/>
            <a:ext cx="7848872" cy="525658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51520" y="908720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2.: krystaly magnetitu (Fe</a:t>
            </a:r>
            <a:r>
              <a:rPr lang="cs-C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- oxid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železnato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-železitý)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Soubor:Mineral Olixisto GDFL1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68760"/>
            <a:ext cx="7908032" cy="540060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51520" y="83671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3.: hematit (Fe</a:t>
            </a:r>
            <a:r>
              <a:rPr lang="cs-CZ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- oxid železitý)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oubor:Mineral Limonita GDFL12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340768"/>
            <a:ext cx="8496944" cy="54006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51520" y="83671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4.: limonit (Fe</a:t>
            </a:r>
            <a:r>
              <a:rPr lang="cs-CZ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· xH</a:t>
            </a:r>
            <a:r>
              <a:rPr lang="cs-CZ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 –směs oxidů a hydroxidů železa)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AutoShape 4" descr="data:image/jpeg;base64,/9j/4AAQSkZJRgABAQAAAQABAAD/2wCEAAkGBwgHBgkIBwgKCgkLDRYPDQwMDRsUFRAWIB0iIiAdHx8kKDQsJCYxJx8fLT0tMTU3Ojo6Iys/RD84QzQ5OjcBCgoKDQwNGg8PGjclHyU3Nzc3Nzc3Nzc3Nzc3Nzc3Nzc3Nzc3Nzc3Nzc3Nzc3Nzc3Nzc3Nzc3Nzc3Nzc3Nzc3N//AABEIAFoAfAMBIgACEQEDEQH/xAAbAAABBQEBAAAAAAAAAAAAAAAFAgMEBgcBAP/EAD8QAAIBAgMEBgYIBQQDAAAAAAECAwARBBIhBTFBUQYTImFxshQyM1SBkxU0kaGxwdLwI0KSotFDUuHxRGKC/8QAGAEAAwEBAAAAAAAAAAAAAAAAAAECAwT/xAAgEQACAgAHAQEAAAAAAAAAAAAAAQIRAxITITEyUUFh/9oADAMBAAIRAxEAPwDTMGiQSJPEJsxVSV65iN1+0AlibH89+tPICsiSBJM6yNIDrvbf/p0vZvsT4J5Fompsl+AG+oUm2aSSXwEBB6E+EMchjfKCSWvZQoH+n/6j76aXDAMzZsWcwsR18lreGSpOL6R7Kwl1bFLI+4JH2iT47qBnpyFds2DUpfsBZNSL25UnNL6Kl4FpI+saJiJ1eKPq0ZHcED+jw17qZEUWEynrcRCLWF8Q6g7tfU5ADwqtbT6a4/EqY8MPRwToYtWPx3igp2nNLii+Ld5my2cOSW++s5Y1cFKC+l/kkgkhgSSdj1NwjmZs2vM5NaUgSSzJiMUwWwuuKkI8lUjESh5h1JDoF0FwBu4j48KQgfPIWVShIa+gUAVOvLweSJoWDzYSTOoxD9ki0kshGpve2TfUz6Rl93H9/wCiqBs7a2NwDWSWZYSN3rAX3Hl8asmzOluGmmEGLtEx0Et+yfHlWkcWxOKXwN/SMvu4/v8A0V76Rl93H9/6KkCQEAg3B3EcaUDWu5Frwi/SMvu4/v8A0V76Rl93H9/6KmVyjcLXhEO0pR/44+1/0VFxW3mw7qvoqvcXuJTzI/291T5fX+FVja3t08G87VKk7o1hGLDGzfYnwTyLWf8ASnaDY7a06YlyohcxIBuCg2+Pf41oOzPYnwTyLWe7WjGI2xiIXW6md1DC175mJGv/AHWMmwfINWKMNlaS2oFlbNpT0cUUiNfQX7IB9YcxXptnrG2WNJi5vZQB+zr3V1I2XMXyKyJexJue4/bWV7DEMiRT2NxYE3S4++uTRlArwkZju5kX33qS7AsI5I1Ive4a+nG1OQ5+pLucsd8ikgkEC+4HTnSzDB0buGs4so0Nhc253+ypizNIShuzC1xw1rjwXzTFOyul7b/srkUUc0llUqT/ADcD307EO4lepwzoQw0upRgfhb7fuob12mSI68WI1+NEHineJ4B1TZRqwJut7c/sqEzksVC9nLqRY35jWpQyeOkeIw00QwhmgVdHAkLAm2/KSRa/40Zj6X7RwyhsQ2HlW9rqthfv3WqtNDY5WjDBr6nSxpD4fJCHX1M9ih7Vl49x3DhVKbXDFSNC2N0xwuOZIsQvVO7hFZTdSTu7xVlDCsWnDYReuf8AhppkZuIOv7FH9ldJtoQMsSv1yNIojR1zMb/ygjXUmtYY3pDh4aNL6/wqs7W9uvg3narCj9ZGrlSpYXytvHjVe2t7dfBvO1aLsXhBfZvsT4J5FrP+kBMG2ceqXVjI1m4i+v78a0DZvsT4J5FrONvSt9OYoYhgmadhnOlgCbfhWcwfILgmnw8iSK7rIDo++x5imJ8ZMzFCzZSxvmG8nnT86iJM5u4BNl11pqOBpgrEatq5vootWVgF4py6IZJFZVUXbXQkcqUACHAlIRgCSUsDl5VA/ix5upBWFjv0uTb42ppce8YMdg2f/eDcfE1LTfAWWSOeH0dmMhjbQKCL2A+4aXqHI8ELsM11HI6+Fv8AFDhinWMBpCqkfytmA52rjzqGv2SxIOcoAL0KIWTXZJGTMrorcU8eHdXNHxDZoQ66kPmsbDjTXpEgUr1dnca3NwTfu3UmN5ReyAczyFufCmwR2KSGbOsBIZWJUvv46UuDaYETdXmz5STmvYd1CNq45UUYeGKzMbh0vdRx17+VScAsuGw6lFzM7ZdTc9rdblUtDHMZI+1dm9WHVxpcpxI13cKN9D4I4Nq4TrbStcgXHqNY60DKxpIwjiWMNcsQTb4a6UZ6JSX2xhhlUNm4akaG/wBwNXBboT4NKqubW9uvg3narEKru1vbr4N52rqXZhhBjZnsfgnkWs26XRiXpFi0EZYhrhRu9Ufn+daRs32J8E8i1nvSvDPDt7FPewkcEEb9f2aymD5AMspljjQqLIltL/vnUjZzWjV2QldQUUDfrY35UwR1koUqBGPWN99FNnYeKXDSESdWFADlWOhrFjI87ZYkz5mvwU7zzI4U0rMrZwsYsfUNjpT+KMcUwGGaV4jYa9onmL8t9IKSiYOY0Sw0vfThTtImjogzRJPlIzaEltx8KjNA6lw4Q6G4Jsd++n1YgrFJlyrc+tTQw5aQoNb62tYAf5pWOiPEsmHGclrEadrfXVln7SXIDixub2+2pDKGV4pGVE3iw7JrjpH1+Rci9kXe/DupoCPLHGxBZeslQW7P5/fTzYpxohyPpfna1rU9iIwBljVWLDTS5t3U0US3WOTmIt1YXUU0rE2JUOwbrHNm/PnVl6ApEu05S+UShDksLX8Pheq8nWWBI7OpAZRu770b6EyyPthRiIxlFxGQNxsTrVrshGkpqKru1vbr4N52qwx+rVe2t7dfBvO1arsysIL7N9ifBPItVrp1hgcPHirWMcmVm5AnSrLs32J8E8i1G2pg4sfhp8LOD1cmhtvGuhFS1difJlM5VGHUyq1xc8dNeNSIZRBgWzE5r9pbWtT23tizbKdBMueAiyyoND3H9/bQ+GQ4ZsufMlri99ORF/wrBquR2PFpbKXVUTW3Y0HG9SWcdUmUlrCwOa1/E1GxUiIi9S7BQQSGN768uApC4iMJkDxltSdT++dOrC6F9eOt1WMtw10+6n1xCuq+tEw3BSd/Ei1D5ZEmO45rj1RYAc65EU0HWMDzH/NTQBAYaPqi+bQg7mIBNIeNYs2RmJAAzFbb7X07qYSZlXMLMOAZ78+dJSV3mVpAGQa2Sw++qSYOgjh2MID9UHZ7gDdc7rmlYh0LFWJ00ta1768NedQpplGHMYd8pNwC3aFMtjZUzSR/xM/ZsRfN+706oQ/MytoSI4lBvdfj/wA0b6ERSR7XjWIO0ahzIWtoLWH3mgUWHn2lMiRrmlLaBBdRurROjGx22fh2ZhmnltntuUDgPtNXCLbE9kWGL1PjVf2t7dfBvO1WMLlAHG1Vza3t08G87VouzKw+QpgJooorSSIhKoQGa38i0qSSC9xPF/WKr8OLxKxIBiJgAosA5pfpmKt9Zm+YarLTLeFYTxSYXEwvDM0MkbixViCKp20uiKZ2bAYxBHwV2uR3Uf8ATMVb6zN8w170zFW+szfMNJxsNIo8/R3aSjsoj/8A0DURuje1pfXjbQ6KrgCtDGMxXvM3zDXvS8Tf6xN/WaWUNIo+H2BtK5X0XLbTMZR/mn36L7QexWOEa63nUVcfTMVf6zN8w1wYzFe8zfMNGRBpFXXoXjWyE4vBKeN5tBU9OhPaUna+HTTXJv8Axo16ZiveZvmGvemYr3mb5hp5UGkC4+hGGEgZ9sKw4g5f81Lw3QzZSNfEbR61LaLnVfwqR6ZiveZvmGu+mYq31mb5hopBpP0L4HAbIwKZcMYEHc4uaIR4rCAWE0S9xcVWPTMV7zN8w170zFe8zfMNVuTofpZXxWHLaYiL+sVX9qkGZCCCCrEHmM7UyMZiveZvmGh+OxEzyqWmkY5d5Y0lHc0hh0z/2Q=="/>
          <p:cNvSpPr>
            <a:spLocks noChangeAspect="1" noChangeArrowheads="1"/>
          </p:cNvSpPr>
          <p:nvPr/>
        </p:nvSpPr>
        <p:spPr bwMode="auto">
          <a:xfrm>
            <a:off x="155575" y="-433388"/>
            <a:ext cx="11811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750" name="AutoShape 6" descr="data:image/jpeg;base64,/9j/4AAQSkZJRgABAQAAAQABAAD/2wCEAAkGBwgHBgkIBwgKCgkLDRYPDQwMDRsUFRAWIB0iIiAdHx8kKDQsJCYxJx8fLT0tMTU3Ojo6Iys/RD84QzQ5OjcBCgoKDQwNGg8PGjclHyU3Nzc3Nzc3Nzc3Nzc3Nzc3Nzc3Nzc3Nzc3Nzc3Nzc3Nzc3Nzc3Nzc3Nzc3Nzc3Nzc3N//AABEIAFoAfAMBIgACEQEDEQH/xAAbAAABBQEBAAAAAAAAAAAAAAAFAgMEBgcBAP/EAD8QAAIBAgMEBgYIBQQDAAAAAAECAwARBBIhBTFBUQYTImFxshQyM1SBkxU0kaGxwdLwI0KSotFDUuHxRGKC/8QAGAEAAwEBAAAAAAAAAAAAAAAAAAECAwT/xAAgEQACAgAHAQEAAAAAAAAAAAAAAQIRAxITITEyUUFh/9oADAMBAAIRAxEAPwDTMGiQSJPEJsxVSV65iN1+0AlibH89+tPICsiSBJM6yNIDrvbf/p0vZvsT4J5Fompsl+AG+oUm2aSSXwEBB6E+EMchjfKCSWvZQoH+n/6j76aXDAMzZsWcwsR18lreGSpOL6R7Kwl1bFLI+4JH2iT47qBnpyFds2DUpfsBZNSL25UnNL6Kl4FpI+saJiJ1eKPq0ZHcED+jw17qZEUWEynrcRCLWF8Q6g7tfU5ADwqtbT6a4/EqY8MPRwToYtWPx3igp2nNLii+Ld5my2cOSW++s5Y1cFKC+l/kkgkhgSSdj1NwjmZs2vM5NaUgSSzJiMUwWwuuKkI8lUjESh5h1JDoF0FwBu4j48KQgfPIWVShIa+gUAVOvLweSJoWDzYSTOoxD9ki0kshGpve2TfUz6Rl93H9/wCiqBs7a2NwDWSWZYSN3rAX3Hl8asmzOluGmmEGLtEx0Et+yfHlWkcWxOKXwN/SMvu4/v8A0V76Rl93H9/6KkCQEAg3B3EcaUDWu5Frwi/SMvu4/v8A0V76Rl93H9/6KmVyjcLXhEO0pR/44+1/0VFxW3mw7qvoqvcXuJTzI/291T5fX+FVja3t08G87VKk7o1hGLDGzfYnwTyLWf8ASnaDY7a06YlyohcxIBuCg2+Pf41oOzPYnwTyLWe7WjGI2xiIXW6md1DC175mJGv/AHWMmwfINWKMNlaS2oFlbNpT0cUUiNfQX7IB9YcxXptnrG2WNJi5vZQB+zr3V1I2XMXyKyJexJue4/bWV7DEMiRT2NxYE3S4++uTRlArwkZju5kX33qS7AsI5I1Ive4a+nG1OQ5+pLucsd8ikgkEC+4HTnSzDB0buGs4so0Nhc253+ypizNIShuzC1xw1rjwXzTFOyul7b/srkUUc0llUqT/ADcD307EO4lepwzoQw0upRgfhb7fuob12mSI68WI1+NEHineJ4B1TZRqwJut7c/sqEzksVC9nLqRY35jWpQyeOkeIw00QwhmgVdHAkLAm2/KSRa/40Zj6X7RwyhsQ2HlW9rqthfv3WqtNDY5WjDBr6nSxpD4fJCHX1M9ih7Vl49x3DhVKbXDFSNC2N0xwuOZIsQvVO7hFZTdSTu7xVlDCsWnDYReuf8AhppkZuIOv7FH9ldJtoQMsSv1yNIojR1zMb/ygjXUmtYY3pDh4aNL6/wqs7W9uvg3narCj9ZGrlSpYXytvHjVe2t7dfBvO1aLsXhBfZvsT4J5FrP+kBMG2ceqXVjI1m4i+v78a0DZvsT4J5FrONvSt9OYoYhgmadhnOlgCbfhWcwfILgmnw8iSK7rIDo++x5imJ8ZMzFCzZSxvmG8nnT86iJM5u4BNl11pqOBpgrEatq5vootWVgF4py6IZJFZVUXbXQkcqUACHAlIRgCSUsDl5VA/ix5upBWFjv0uTb42ppce8YMdg2f/eDcfE1LTfAWWSOeH0dmMhjbQKCL2A+4aXqHI8ELsM11HI6+Fv8AFDhinWMBpCqkfytmA52rjzqGv2SxIOcoAL0KIWTXZJGTMrorcU8eHdXNHxDZoQ66kPmsbDjTXpEgUr1dnca3NwTfu3UmN5ReyAczyFufCmwR2KSGbOsBIZWJUvv46UuDaYETdXmz5STmvYd1CNq45UUYeGKzMbh0vdRx17+VScAsuGw6lFzM7ZdTc9rdblUtDHMZI+1dm9WHVxpcpxI13cKN9D4I4Nq4TrbStcgXHqNY60DKxpIwjiWMNcsQTb4a6UZ6JSX2xhhlUNm4akaG/wBwNXBboT4NKqubW9uvg3narEKru1vbr4N52rqXZhhBjZnsfgnkWs26XRiXpFi0EZYhrhRu9Ufn+daRs32J8E8i1nvSvDPDt7FPewkcEEb9f2aymD5AMspljjQqLIltL/vnUjZzWjV2QldQUUDfrY35UwR1koUqBGPWN99FNnYeKXDSESdWFADlWOhrFjI87ZYkz5mvwU7zzI4U0rMrZwsYsfUNjpT+KMcUwGGaV4jYa9onmL8t9IKSiYOY0Sw0vfThTtImjogzRJPlIzaEltx8KjNA6lw4Q6G4Jsd++n1YgrFJlyrc+tTQw5aQoNb62tYAf5pWOiPEsmHGclrEadrfXVln7SXIDixub2+2pDKGV4pGVE3iw7JrjpH1+Rci9kXe/DupoCPLHGxBZeslQW7P5/fTzYpxohyPpfna1rU9iIwBljVWLDTS5t3U0US3WOTmIt1YXUU0rE2JUOwbrHNm/PnVl6ApEu05S+UShDksLX8Pheq8nWWBI7OpAZRu770b6EyyPthRiIxlFxGQNxsTrVrshGkpqKru1vbr4N52qwx+rVe2t7dfBvO1arsysIL7N9ifBPItVrp1hgcPHirWMcmVm5AnSrLs32J8E8i1G2pg4sfhp8LOD1cmhtvGuhFS1difJlM5VGHUyq1xc8dNeNSIZRBgWzE5r9pbWtT23tizbKdBMueAiyyoND3H9/bQ+GQ4ZsufMlri99ORF/wrBquR2PFpbKXVUTW3Y0HG9SWcdUmUlrCwOa1/E1GxUiIi9S7BQQSGN768uApC4iMJkDxltSdT++dOrC6F9eOt1WMtw10+6n1xCuq+tEw3BSd/Ei1D5ZEmO45rj1RYAc65EU0HWMDzH/NTQBAYaPqi+bQg7mIBNIeNYs2RmJAAzFbb7X07qYSZlXMLMOAZ78+dJSV3mVpAGQa2Sw++qSYOgjh2MID9UHZ7gDdc7rmlYh0LFWJ00ta1768NedQpplGHMYd8pNwC3aFMtjZUzSR/xM/ZsRfN+706oQ/MytoSI4lBvdfj/wA0b6ERSR7XjWIO0ahzIWtoLWH3mgUWHn2lMiRrmlLaBBdRurROjGx22fh2ZhmnltntuUDgPtNXCLbE9kWGL1PjVf2t7dfBvO1WMLlAHG1Vza3t08G87VouzKw+QpgJooorSSIhKoQGa38i0qSSC9xPF/WKr8OLxKxIBiJgAosA5pfpmKt9Zm+YarLTLeFYTxSYXEwvDM0MkbixViCKp20uiKZ2bAYxBHwV2uR3Uf8ATMVb6zN8w170zFW+szfMNJxsNIo8/R3aSjsoj/8A0DURuje1pfXjbQ6KrgCtDGMxXvM3zDXvS8Tf6xN/WaWUNIo+H2BtK5X0XLbTMZR/mn36L7QexWOEa63nUVcfTMVf6zN8w1wYzFe8zfMNGRBpFXXoXjWyE4vBKeN5tBU9OhPaUna+HTTXJv8Axo16ZiveZvmGvemYr3mb5hp5UGkC4+hGGEgZ9sKw4g5f81Lw3QzZSNfEbR61LaLnVfwqR6ZiveZvmGu+mYq31mb5hopBpP0L4HAbIwKZcMYEHc4uaIR4rCAWE0S9xcVWPTMV7zN8w170zFe8zfMNVuTofpZXxWHLaYiL+sVX9qkGZCCCCrEHmM7UyMZiveZvmGh+OxEzyqWmkY5d5Y0lHc0hh0z/2Q=="/>
          <p:cNvSpPr>
            <a:spLocks noChangeAspect="1" noChangeArrowheads="1"/>
          </p:cNvSpPr>
          <p:nvPr/>
        </p:nvSpPr>
        <p:spPr bwMode="auto">
          <a:xfrm>
            <a:off x="155575" y="-433388"/>
            <a:ext cx="11811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1755" name="Picture 11" descr="http://www.oskole.sk/userfiles/image/chémia/MO/4d%20prvky/Sydery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340768"/>
            <a:ext cx="6552728" cy="5040560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251520" y="83671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5.: siderit  (FeCO</a:t>
            </a:r>
            <a:r>
              <a:rPr lang="cs-CZ" sz="20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– uhličitan železnatý)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1628800"/>
            <a:ext cx="8722047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Při spalování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koksu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vzniká mimo jiné 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oxid uhelnatý: </a:t>
            </a:r>
          </a:p>
          <a:p>
            <a:pPr marL="457200" indent="-457200" algn="ctr"/>
            <a:r>
              <a:rPr lang="cs-CZ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C  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+    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→    </a:t>
            </a:r>
            <a:r>
              <a:rPr lang="cs-CZ" sz="2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 CO</a:t>
            </a:r>
            <a:endParaRPr lang="cs-CZ" sz="28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692696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chemickými rovnicemi princip získávání železa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z železných rud ve vysoké peci: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9" y="2708920"/>
            <a:ext cx="871296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cs-CZ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Oxid železitý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(obsažený v rudě) reaguje s 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oxidem uhelnatým </a:t>
            </a:r>
          </a:p>
          <a:p>
            <a:pPr marL="457200" indent="-457200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vzniká </a:t>
            </a:r>
            <a:r>
              <a:rPr lang="cs-CZ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oxid </a:t>
            </a:r>
            <a:r>
              <a:rPr lang="cs-CZ" sz="24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železnato</a:t>
            </a:r>
            <a:r>
              <a:rPr lang="cs-CZ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-železitý:</a:t>
            </a:r>
          </a:p>
          <a:p>
            <a:pPr marL="457200" indent="-457200" algn="ctr"/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Fe</a:t>
            </a:r>
            <a:r>
              <a:rPr lang="cs-CZ" sz="2800" b="1" baseline="-25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baseline="-25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+    </a:t>
            </a:r>
            <a:r>
              <a:rPr lang="cs-CZ" sz="2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→   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Fe</a:t>
            </a:r>
            <a:r>
              <a:rPr lang="cs-CZ" sz="28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+    CO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4005064"/>
            <a:ext cx="8865369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cs-CZ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Oxid </a:t>
            </a:r>
            <a:r>
              <a:rPr lang="cs-CZ" sz="24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železnato</a:t>
            </a:r>
            <a:r>
              <a:rPr lang="cs-CZ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-železitý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reaguje opět s 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oxidem uhelnatým </a:t>
            </a:r>
          </a:p>
          <a:p>
            <a:pPr marL="457200" indent="-457200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vzniká </a:t>
            </a:r>
            <a:r>
              <a:rPr lang="cs-CZ" sz="24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oxid železnatý:</a:t>
            </a:r>
          </a:p>
          <a:p>
            <a:pPr marL="457200" indent="-457200" algn="ctr"/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8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+    </a:t>
            </a:r>
            <a:r>
              <a:rPr lang="cs-CZ" sz="2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→    </a:t>
            </a:r>
            <a:r>
              <a:rPr lang="cs-CZ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cs-CZ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+    CO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75929" y="5373216"/>
            <a:ext cx="820052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cs-CZ" sz="24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Oxid železnatý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reaguje opět s 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oxidem uhelnatým </a:t>
            </a:r>
          </a:p>
          <a:p>
            <a:pPr marL="457200" indent="-457200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vzniká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železo:</a:t>
            </a:r>
          </a:p>
          <a:p>
            <a:pPr marL="457200" indent="-457200" algn="ctr"/>
            <a:r>
              <a:rPr lang="cs-CZ" sz="2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cs-CZ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+    </a:t>
            </a:r>
            <a:r>
              <a:rPr lang="cs-CZ" sz="2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  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→   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+    CO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586</TotalTime>
  <Words>765</Words>
  <Application>Microsoft Office PowerPoint</Application>
  <PresentationFormat>Předvádění na obrazovce (4:3)</PresentationFormat>
  <Paragraphs>77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Železo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Amoniak </dc:title>
  <dc:creator>Ptacek</dc:creator>
  <cp:lastModifiedBy>Ptacek</cp:lastModifiedBy>
  <cp:revision>36</cp:revision>
  <dcterms:created xsi:type="dcterms:W3CDTF">2013-01-26T21:54:16Z</dcterms:created>
  <dcterms:modified xsi:type="dcterms:W3CDTF">2013-11-30T12:38:19Z</dcterms:modified>
</cp:coreProperties>
</file>