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0DEEE-19ED-4E25-9E87-946E4ED70DE4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68217-13C5-4CAC-9C2D-7A3D371F0C2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Viz rizika ,</a:t>
            </a:r>
            <a:r>
              <a:rPr lang="cs-CZ" baseline="0" dirty="0" smtClean="0"/>
              <a:t> jejich klasifikace, neúplná znalost a dynamika změn podmínek – změny plánů, dobré plánování je cestou ke snižování rizika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EB127-6619-4DCC-B15D-16FF25EEC2C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8ECD-C91B-4035-8E5F-BE9C360DC0E9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9F24-0419-4D55-A6A4-C4BFBC93A6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8ECD-C91B-4035-8E5F-BE9C360DC0E9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9F24-0419-4D55-A6A4-C4BFBC93A6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8ECD-C91B-4035-8E5F-BE9C360DC0E9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9F24-0419-4D55-A6A4-C4BFBC93A6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8ECD-C91B-4035-8E5F-BE9C360DC0E9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9F24-0419-4D55-A6A4-C4BFBC93A6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8ECD-C91B-4035-8E5F-BE9C360DC0E9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9F24-0419-4D55-A6A4-C4BFBC93A6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8ECD-C91B-4035-8E5F-BE9C360DC0E9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9F24-0419-4D55-A6A4-C4BFBC93A6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8ECD-C91B-4035-8E5F-BE9C360DC0E9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9F24-0419-4D55-A6A4-C4BFBC93A6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8ECD-C91B-4035-8E5F-BE9C360DC0E9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9F24-0419-4D55-A6A4-C4BFBC93A6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8ECD-C91B-4035-8E5F-BE9C360DC0E9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9F24-0419-4D55-A6A4-C4BFBC93A6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8ECD-C91B-4035-8E5F-BE9C360DC0E9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9F24-0419-4D55-A6A4-C4BFBC93A6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8ECD-C91B-4035-8E5F-BE9C360DC0E9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9F24-0419-4D55-A6A4-C4BFBC93A6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A8ECD-C91B-4035-8E5F-BE9C360DC0E9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49F24-0419-4D55-A6A4-C4BFBC93A6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Plánování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SWOT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19" y="1245920"/>
          <a:ext cx="8445624" cy="56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208"/>
                <a:gridCol w="2815208"/>
                <a:gridCol w="2815208"/>
              </a:tblGrid>
              <a:tr h="1800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00B0F0"/>
                          </a:solidFill>
                        </a:rPr>
                        <a:t>                        Interní</a:t>
                      </a: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 faktory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Externí faktory</a:t>
                      </a:r>
                      <a:endParaRPr lang="cs-CZ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 (S)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Zdroje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Jedinečnost produktu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Technická úroveň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 (W)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Kvalita pracovníků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Špatná pověst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Kvalita produktu</a:t>
                      </a: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Příležitosti (O)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Podmínky trhu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Chyby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Politická situace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Dotační tituly 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SO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Ofenzivní přístup z pozice síly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Využít všechny příležitosti</a:t>
                      </a: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silného postavení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WO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Opatrný přístup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Posilování pozice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Sdílet příležitost se spolehlivým spojencem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Nebezpečí (T)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Silná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Diskriminační opatření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Riziko nestability trhu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Využít pozice síly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 blokování nebezpečí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 zastrašení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Rezervy vůči riziku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WT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Ustoupit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Kompromisy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Spokojit se s málem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Likvidovat </a:t>
                      </a:r>
                      <a:r>
                        <a:rPr lang="cs-CZ" sz="1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podnikatelský záměr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5" name="TextovéPole 14"/>
          <p:cNvSpPr txBox="1"/>
          <p:nvPr/>
        </p:nvSpPr>
        <p:spPr>
          <a:xfrm flipH="1">
            <a:off x="724283" y="1340768"/>
            <a:ext cx="211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3059832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251520" y="1268760"/>
            <a:ext cx="2736304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Varianty soustavy cílů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15616" y="2636912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Charakter cílů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139952" y="2636912"/>
            <a:ext cx="22105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Úroveň vedoucích pracovníků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611560" y="3140968"/>
            <a:ext cx="504056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Hierarchie řízení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115616" y="3140968"/>
            <a:ext cx="30243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Poslání firmy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115616" y="3429000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Strategické cíle firmy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115616" y="3933056"/>
            <a:ext cx="30243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jednotlivých funkčních oblastí – výroby, prodeje….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115616" y="4869160"/>
            <a:ext cx="30243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dílčích organizačních útvarů – divize, závody…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115616" y="5517232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dílčích organ. útvarů – úseky, odbory, provozy…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115616" y="6021288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jednotlivých pracovišť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4139952" y="3140968"/>
            <a:ext cx="2232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Správní rada, majitel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4139952" y="3573016"/>
            <a:ext cx="22322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Vrcholové vedení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139952" y="4149080"/>
            <a:ext cx="22322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pracovníci středních úrovní řízení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139952" y="5661248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pracovníci nejnižších úrovní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Příklady zájmů interních a externích skupin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80920" cy="4896544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71600" y="1628800"/>
            <a:ext cx="31683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Zájmové skupiny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139952" y="1628800"/>
            <a:ext cx="43204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Zájmy ovlivňující cíle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971600" y="1916832"/>
            <a:ext cx="31683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vlastníci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971600" y="2348880"/>
            <a:ext cx="31683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řídící pracovníci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971600" y="3068960"/>
            <a:ext cx="316835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ostatní pracovníci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971600" y="4077072"/>
            <a:ext cx="31683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dodavatelé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971600" y="4797152"/>
            <a:ext cx="31683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zákazníci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971600" y="5373216"/>
            <a:ext cx="31683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stát, společnost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 flipV="1">
            <a:off x="971600" y="6237311"/>
            <a:ext cx="316835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139952" y="1916832"/>
            <a:ext cx="43204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zisk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zhodnocení kapitálu</a:t>
            </a:r>
            <a:endParaRPr lang="cs-CZ" sz="1400" dirty="0"/>
          </a:p>
        </p:txBody>
      </p:sp>
      <p:sp>
        <p:nvSpPr>
          <p:cNvPr id="14" name="Obdélník 13"/>
          <p:cNvSpPr/>
          <p:nvPr/>
        </p:nvSpPr>
        <p:spPr>
          <a:xfrm>
            <a:off x="4139952" y="2348880"/>
            <a:ext cx="43204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pravomoc, vliv, prestiž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finanční ohodnocení</a:t>
            </a:r>
          </a:p>
          <a:p>
            <a:pPr algn="ctr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139952" y="3068960"/>
            <a:ext cx="432048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mzdy a platy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sociální jistoty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pracovní zařazení, uplatnění kvalifikace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zařazení v kolektivu, mezilidské vztahy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139952" y="4077072"/>
            <a:ext cx="43204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stabilní možnosti prodeje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výhodné prodejní podmínky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platební podmínky </a:t>
            </a:r>
            <a:endParaRPr lang="cs-CZ" sz="1400" dirty="0"/>
          </a:p>
        </p:txBody>
      </p:sp>
      <p:sp>
        <p:nvSpPr>
          <p:cNvPr id="17" name="Obdélník 16"/>
          <p:cNvSpPr/>
          <p:nvPr/>
        </p:nvSpPr>
        <p:spPr>
          <a:xfrm>
            <a:off x="4139952" y="4797152"/>
            <a:ext cx="43204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prodej kvalitního zboží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výhodné ceny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platební podmínky</a:t>
            </a:r>
            <a:endParaRPr lang="cs-CZ" sz="1400" dirty="0"/>
          </a:p>
        </p:txBody>
      </p:sp>
      <p:sp>
        <p:nvSpPr>
          <p:cNvPr id="18" name="Obdélník 17"/>
          <p:cNvSpPr/>
          <p:nvPr/>
        </p:nvSpPr>
        <p:spPr>
          <a:xfrm>
            <a:off x="4139952" y="5373216"/>
            <a:ext cx="43204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daňový přínos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zajištění pracovních příležitostí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sociální jistoty a služby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přínos pro společnost</a:t>
            </a:r>
            <a:endParaRPr lang="cs-CZ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Soustava návazných plánů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Propojení všech tří dimenzí činnosti firmy:</a:t>
            </a:r>
          </a:p>
          <a:p>
            <a:r>
              <a:rPr lang="cs-CZ" dirty="0" smtClean="0"/>
              <a:t>Vertikální dimenze (propojení v hierarchii)</a:t>
            </a:r>
          </a:p>
          <a:p>
            <a:r>
              <a:rPr lang="cs-CZ" dirty="0" smtClean="0"/>
              <a:t>Horizontální dimenze (specifikace dílčích plánů na různé jednotky stejné úrovně)</a:t>
            </a:r>
          </a:p>
          <a:p>
            <a:r>
              <a:rPr lang="cs-CZ" dirty="0" smtClean="0"/>
              <a:t>Časová dimenze (specifikuje horizont provádění a kontroly dílčích plánů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Vymezuje se  tak plánovací prostor </a:t>
            </a:r>
            <a:r>
              <a:rPr lang="cs-CZ" b="1" dirty="0" smtClean="0"/>
              <a:t>– </a:t>
            </a:r>
            <a:r>
              <a:rPr lang="cs-CZ" b="1" dirty="0" err="1" smtClean="0"/>
              <a:t>planning</a:t>
            </a:r>
            <a:r>
              <a:rPr lang="cs-CZ" b="1" dirty="0" smtClean="0"/>
              <a:t> </a:t>
            </a:r>
            <a:r>
              <a:rPr lang="cs-CZ" b="1" dirty="0" err="1" smtClean="0"/>
              <a:t>place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Konkurence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rozhodující „</a:t>
            </a:r>
            <a:r>
              <a:rPr lang="cs-CZ" b="1" dirty="0" smtClean="0"/>
              <a:t>pružinou</a:t>
            </a:r>
            <a:r>
              <a:rPr lang="cs-CZ" dirty="0" smtClean="0"/>
              <a:t>“ podnikatelské aktivity</a:t>
            </a:r>
          </a:p>
          <a:p>
            <a:r>
              <a:rPr lang="cs-CZ" dirty="0" smtClean="0"/>
              <a:t>Je podstatným zdrojem podnikatelského </a:t>
            </a:r>
            <a:r>
              <a:rPr lang="cs-CZ" b="1" dirty="0" smtClean="0"/>
              <a:t>rizika</a:t>
            </a:r>
          </a:p>
          <a:p>
            <a:r>
              <a:rPr lang="cs-CZ" dirty="0" smtClean="0"/>
              <a:t>Je třeba mít o ní co nejvíce </a:t>
            </a:r>
            <a:r>
              <a:rPr lang="cs-CZ" b="1" dirty="0" smtClean="0"/>
              <a:t>informací </a:t>
            </a:r>
            <a:r>
              <a:rPr lang="cs-CZ" dirty="0" smtClean="0"/>
              <a:t>pro </a:t>
            </a:r>
            <a:r>
              <a:rPr lang="cs-CZ" b="1" dirty="0" smtClean="0"/>
              <a:t>strategické </a:t>
            </a:r>
            <a:r>
              <a:rPr lang="cs-CZ" dirty="0" smtClean="0"/>
              <a:t>i</a:t>
            </a:r>
            <a:r>
              <a:rPr lang="cs-CZ" b="1" dirty="0" smtClean="0"/>
              <a:t> taktické </a:t>
            </a:r>
            <a:r>
              <a:rPr lang="cs-CZ" dirty="0" smtClean="0"/>
              <a:t>rozhodování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Konkurence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Je  </a:t>
            </a:r>
            <a:r>
              <a:rPr lang="en-US" dirty="0" err="1" smtClean="0"/>
              <a:t>ovlivněna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Mírou</a:t>
            </a:r>
            <a:r>
              <a:rPr lang="en-US" dirty="0" smtClean="0"/>
              <a:t> </a:t>
            </a:r>
            <a:r>
              <a:rPr lang="en-US" dirty="0" err="1" smtClean="0"/>
              <a:t>rivality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konkurenty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rámci</a:t>
            </a:r>
            <a:r>
              <a:rPr lang="en-US" dirty="0" smtClean="0"/>
              <a:t> </a:t>
            </a:r>
            <a:r>
              <a:rPr lang="en-US" dirty="0" err="1" smtClean="0"/>
              <a:t>odvětví</a:t>
            </a:r>
            <a:endParaRPr lang="en-US" dirty="0" smtClean="0"/>
          </a:p>
          <a:p>
            <a:r>
              <a:rPr lang="en-US" dirty="0" err="1" smtClean="0"/>
              <a:t>Možností</a:t>
            </a:r>
            <a:r>
              <a:rPr lang="en-US" dirty="0" smtClean="0"/>
              <a:t> </a:t>
            </a:r>
            <a:r>
              <a:rPr lang="en-US" dirty="0" err="1" smtClean="0"/>
              <a:t>vstupu</a:t>
            </a:r>
            <a:r>
              <a:rPr lang="en-US" dirty="0" smtClean="0"/>
              <a:t> </a:t>
            </a:r>
            <a:r>
              <a:rPr lang="en-US" dirty="0" err="1" smtClean="0"/>
              <a:t>nového</a:t>
            </a:r>
            <a:r>
              <a:rPr lang="en-US" dirty="0" smtClean="0"/>
              <a:t> </a:t>
            </a:r>
            <a:r>
              <a:rPr lang="en-US" dirty="0" err="1" smtClean="0"/>
              <a:t>konkurenta</a:t>
            </a:r>
            <a:endParaRPr lang="en-US" dirty="0" smtClean="0"/>
          </a:p>
          <a:p>
            <a:r>
              <a:rPr lang="en-US" dirty="0" err="1" smtClean="0"/>
              <a:t>Možností</a:t>
            </a:r>
            <a:r>
              <a:rPr lang="en-US" dirty="0" smtClean="0"/>
              <a:t> </a:t>
            </a:r>
            <a:r>
              <a:rPr lang="en-US" dirty="0" err="1" smtClean="0"/>
              <a:t>substituce</a:t>
            </a:r>
            <a:r>
              <a:rPr lang="en-US" dirty="0" smtClean="0"/>
              <a:t> </a:t>
            </a:r>
            <a:r>
              <a:rPr lang="en-US" dirty="0" err="1" smtClean="0"/>
              <a:t>dodávané</a:t>
            </a:r>
            <a:r>
              <a:rPr lang="en-US" dirty="0" smtClean="0"/>
              <a:t> </a:t>
            </a:r>
            <a:r>
              <a:rPr lang="en-US" dirty="0" err="1" smtClean="0"/>
              <a:t>produkce</a:t>
            </a:r>
            <a:endParaRPr lang="en-US" dirty="0" smtClean="0"/>
          </a:p>
          <a:p>
            <a:r>
              <a:rPr lang="en-US" dirty="0" err="1" smtClean="0"/>
              <a:t>Poziční</a:t>
            </a:r>
            <a:r>
              <a:rPr lang="en-US" dirty="0" smtClean="0"/>
              <a:t> </a:t>
            </a:r>
            <a:r>
              <a:rPr lang="en-US" dirty="0" err="1" smtClean="0"/>
              <a:t>silou</a:t>
            </a:r>
            <a:r>
              <a:rPr lang="en-US" dirty="0" smtClean="0"/>
              <a:t> a </a:t>
            </a:r>
            <a:r>
              <a:rPr lang="en-US" dirty="0" err="1" smtClean="0"/>
              <a:t>způsobem</a:t>
            </a:r>
            <a:r>
              <a:rPr lang="en-US" dirty="0" smtClean="0"/>
              <a:t> </a:t>
            </a:r>
            <a:r>
              <a:rPr lang="en-US" dirty="0" err="1" smtClean="0"/>
              <a:t>jednání</a:t>
            </a:r>
            <a:r>
              <a:rPr lang="en-US" dirty="0" smtClean="0"/>
              <a:t> </a:t>
            </a:r>
            <a:r>
              <a:rPr lang="en-US" dirty="0" err="1" smtClean="0"/>
              <a:t>hlavních</a:t>
            </a:r>
            <a:r>
              <a:rPr lang="en-US" dirty="0" smtClean="0"/>
              <a:t> </a:t>
            </a:r>
            <a:r>
              <a:rPr lang="en-US" dirty="0" err="1" smtClean="0"/>
              <a:t>odběratelů</a:t>
            </a:r>
            <a:endParaRPr lang="en-US" dirty="0" smtClean="0"/>
          </a:p>
          <a:p>
            <a:r>
              <a:rPr lang="en-US" dirty="0" err="1" smtClean="0"/>
              <a:t>Poziční</a:t>
            </a:r>
            <a:r>
              <a:rPr lang="en-US" dirty="0" smtClean="0"/>
              <a:t> </a:t>
            </a:r>
            <a:r>
              <a:rPr lang="en-US" dirty="0" err="1" smtClean="0"/>
              <a:t>silou</a:t>
            </a:r>
            <a:r>
              <a:rPr lang="en-US" dirty="0" smtClean="0"/>
              <a:t> a </a:t>
            </a:r>
            <a:r>
              <a:rPr lang="en-US" dirty="0" err="1" smtClean="0"/>
              <a:t>způsobem</a:t>
            </a:r>
            <a:r>
              <a:rPr lang="en-US" dirty="0" smtClean="0"/>
              <a:t> </a:t>
            </a:r>
            <a:r>
              <a:rPr lang="en-US" dirty="0" err="1" smtClean="0"/>
              <a:t>jednání</a:t>
            </a:r>
            <a:r>
              <a:rPr lang="en-US" dirty="0" smtClean="0"/>
              <a:t> </a:t>
            </a:r>
            <a:r>
              <a:rPr lang="en-US" dirty="0" err="1" smtClean="0"/>
              <a:t>hlavních</a:t>
            </a:r>
            <a:r>
              <a:rPr lang="en-US" dirty="0" smtClean="0"/>
              <a:t> </a:t>
            </a:r>
            <a:r>
              <a:rPr lang="en-US" dirty="0" err="1" smtClean="0"/>
              <a:t>dodavatelů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Vliv</a:t>
            </a:r>
            <a:r>
              <a:rPr lang="en-US" b="1" dirty="0" smtClean="0"/>
              <a:t> </a:t>
            </a:r>
            <a:r>
              <a:rPr lang="en-US" b="1" dirty="0" err="1" smtClean="0"/>
              <a:t>konkurence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strategické</a:t>
            </a:r>
            <a:r>
              <a:rPr lang="en-US" b="1" dirty="0" smtClean="0"/>
              <a:t> </a:t>
            </a:r>
            <a:r>
              <a:rPr lang="en-US" b="1" dirty="0" err="1" smtClean="0"/>
              <a:t>rozhodování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 </a:t>
            </a:r>
            <a:r>
              <a:rPr lang="en-US" dirty="0" err="1" smtClean="0"/>
              <a:t>strategické</a:t>
            </a:r>
            <a:r>
              <a:rPr lang="en-US" dirty="0" smtClean="0"/>
              <a:t> </a:t>
            </a:r>
            <a:r>
              <a:rPr lang="en-US" dirty="0" err="1" smtClean="0"/>
              <a:t>rozhodování</a:t>
            </a:r>
            <a:r>
              <a:rPr lang="en-US" dirty="0" smtClean="0"/>
              <a:t> – </a:t>
            </a:r>
            <a:r>
              <a:rPr lang="en-US" dirty="0" err="1" smtClean="0"/>
              <a:t>informace</a:t>
            </a:r>
            <a:r>
              <a:rPr lang="en-US" dirty="0" smtClean="0"/>
              <a:t> o </a:t>
            </a:r>
            <a:r>
              <a:rPr lang="en-US" dirty="0" err="1" smtClean="0"/>
              <a:t>rozvoji</a:t>
            </a:r>
            <a:r>
              <a:rPr lang="en-US" dirty="0" smtClean="0"/>
              <a:t> </a:t>
            </a:r>
            <a:r>
              <a:rPr lang="en-US" dirty="0" err="1" smtClean="0"/>
              <a:t>potencionálních</a:t>
            </a:r>
            <a:r>
              <a:rPr lang="en-US" dirty="0" smtClean="0"/>
              <a:t> </a:t>
            </a:r>
            <a:r>
              <a:rPr lang="en-US" dirty="0" err="1" smtClean="0"/>
              <a:t>podnikatelských</a:t>
            </a:r>
            <a:r>
              <a:rPr lang="en-US" dirty="0" smtClean="0"/>
              <a:t> </a:t>
            </a:r>
            <a:r>
              <a:rPr lang="en-US" dirty="0" err="1" smtClean="0"/>
              <a:t>příležitostí</a:t>
            </a:r>
            <a:r>
              <a:rPr lang="en-US" dirty="0" smtClean="0"/>
              <a:t> a </a:t>
            </a:r>
            <a:r>
              <a:rPr lang="en-US" dirty="0" err="1" smtClean="0"/>
              <a:t>snaze</a:t>
            </a:r>
            <a:r>
              <a:rPr lang="en-US" dirty="0" smtClean="0"/>
              <a:t> </a:t>
            </a:r>
            <a:r>
              <a:rPr lang="en-US" dirty="0" err="1" smtClean="0"/>
              <a:t>konkurenčně</a:t>
            </a:r>
            <a:r>
              <a:rPr lang="en-US" dirty="0" smtClean="0"/>
              <a:t> </a:t>
            </a:r>
            <a:r>
              <a:rPr lang="en-US" dirty="0" err="1" smtClean="0"/>
              <a:t>významných</a:t>
            </a:r>
            <a:r>
              <a:rPr lang="en-US" dirty="0" smtClean="0"/>
              <a:t> </a:t>
            </a:r>
            <a:r>
              <a:rPr lang="en-US" dirty="0" err="1" smtClean="0"/>
              <a:t>partnerů</a:t>
            </a:r>
            <a:r>
              <a:rPr lang="en-US" dirty="0" smtClean="0"/>
              <a:t> </a:t>
            </a:r>
            <a:r>
              <a:rPr lang="en-US" dirty="0" err="1" smtClean="0"/>
              <a:t>participovat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nich</a:t>
            </a:r>
            <a:endParaRPr lang="en-US" dirty="0" smtClean="0"/>
          </a:p>
          <a:p>
            <a:r>
              <a:rPr lang="en-US" dirty="0" err="1" smtClean="0"/>
              <a:t>Tyto</a:t>
            </a:r>
            <a:r>
              <a:rPr lang="en-US" dirty="0" smtClean="0"/>
              <a:t> </a:t>
            </a:r>
            <a:r>
              <a:rPr lang="en-US" dirty="0" err="1" smtClean="0"/>
              <a:t>informace</a:t>
            </a:r>
            <a:r>
              <a:rPr lang="en-US" dirty="0" smtClean="0"/>
              <a:t> </a:t>
            </a:r>
            <a:r>
              <a:rPr lang="en-US" dirty="0" err="1" smtClean="0"/>
              <a:t>budou</a:t>
            </a:r>
            <a:r>
              <a:rPr lang="en-US" dirty="0" smtClean="0"/>
              <a:t> </a:t>
            </a:r>
            <a:r>
              <a:rPr lang="en-US" dirty="0" err="1" smtClean="0"/>
              <a:t>východiskem</a:t>
            </a:r>
            <a:r>
              <a:rPr lang="en-US" dirty="0" smtClean="0"/>
              <a:t> pro </a:t>
            </a:r>
            <a:r>
              <a:rPr lang="en-US" dirty="0" err="1" smtClean="0"/>
              <a:t>rozhodnutí</a:t>
            </a:r>
            <a:r>
              <a:rPr lang="en-US" dirty="0" smtClean="0"/>
              <a:t>, </a:t>
            </a:r>
            <a:r>
              <a:rPr lang="en-US" dirty="0" err="1" smtClean="0"/>
              <a:t>jak</a:t>
            </a:r>
            <a:r>
              <a:rPr lang="en-US" dirty="0" smtClean="0"/>
              <a:t> “</a:t>
            </a:r>
            <a:r>
              <a:rPr lang="en-US" dirty="0" err="1" smtClean="0"/>
              <a:t>žít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konkurencí</a:t>
            </a:r>
            <a:r>
              <a:rPr lang="en-US" dirty="0" smtClean="0"/>
              <a:t>” – </a:t>
            </a:r>
            <a:r>
              <a:rPr lang="en-US" dirty="0" err="1" smtClean="0"/>
              <a:t>ignorovat</a:t>
            </a:r>
            <a:r>
              <a:rPr lang="en-US" dirty="0" smtClean="0"/>
              <a:t>, </a:t>
            </a:r>
            <a:r>
              <a:rPr lang="en-US" dirty="0" err="1" smtClean="0"/>
              <a:t>zápolit</a:t>
            </a:r>
            <a:r>
              <a:rPr lang="en-US" dirty="0" smtClean="0"/>
              <a:t>, </a:t>
            </a:r>
            <a:r>
              <a:rPr lang="en-US" dirty="0" err="1" smtClean="0"/>
              <a:t>vyhnout</a:t>
            </a:r>
            <a:r>
              <a:rPr lang="en-US" dirty="0" smtClean="0"/>
              <a:t> se, </a:t>
            </a:r>
            <a:r>
              <a:rPr lang="en-US" dirty="0" err="1" smtClean="0"/>
              <a:t>spojit</a:t>
            </a:r>
            <a:r>
              <a:rPr lang="en-US" dirty="0" smtClean="0"/>
              <a:t> se </a:t>
            </a:r>
            <a:r>
              <a:rPr lang="en-US" dirty="0" err="1" smtClean="0"/>
              <a:t>atd</a:t>
            </a:r>
            <a:r>
              <a:rPr lang="en-US" dirty="0" smtClean="0"/>
              <a:t>…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Vliv</a:t>
            </a:r>
            <a:r>
              <a:rPr lang="en-US" b="1" dirty="0" smtClean="0"/>
              <a:t> </a:t>
            </a:r>
            <a:r>
              <a:rPr lang="en-US" b="1" dirty="0" err="1" smtClean="0"/>
              <a:t>konkurence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/>
              <a:t>t</a:t>
            </a:r>
            <a:r>
              <a:rPr lang="en-US" b="1" dirty="0" err="1" smtClean="0"/>
              <a:t>aktické</a:t>
            </a:r>
            <a:r>
              <a:rPr lang="en-US" b="1" dirty="0" smtClean="0"/>
              <a:t> </a:t>
            </a:r>
            <a:r>
              <a:rPr lang="en-US" b="1" dirty="0" err="1" smtClean="0"/>
              <a:t>rozhodování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 </a:t>
            </a:r>
            <a:r>
              <a:rPr lang="en-US" dirty="0" err="1" smtClean="0"/>
              <a:t>taktické</a:t>
            </a:r>
            <a:r>
              <a:rPr lang="en-US" dirty="0" smtClean="0"/>
              <a:t> </a:t>
            </a:r>
            <a:r>
              <a:rPr lang="en-US" dirty="0" err="1" smtClean="0"/>
              <a:t>rozhodování</a:t>
            </a:r>
            <a:r>
              <a:rPr lang="en-US" dirty="0" smtClean="0"/>
              <a:t>  - </a:t>
            </a:r>
            <a:r>
              <a:rPr lang="en-US" dirty="0" err="1" smtClean="0"/>
              <a:t>informace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operativních</a:t>
            </a:r>
            <a:r>
              <a:rPr lang="en-US" dirty="0" smtClean="0"/>
              <a:t> </a:t>
            </a:r>
            <a:r>
              <a:rPr lang="en-US" dirty="0" err="1" smtClean="0"/>
              <a:t>marketingových</a:t>
            </a:r>
            <a:r>
              <a:rPr lang="en-US" dirty="0" smtClean="0"/>
              <a:t> </a:t>
            </a:r>
            <a:r>
              <a:rPr lang="en-US" dirty="0" err="1" smtClean="0"/>
              <a:t>příležitostech</a:t>
            </a:r>
            <a:r>
              <a:rPr lang="en-US" dirty="0" smtClean="0"/>
              <a:t> a </a:t>
            </a:r>
            <a:r>
              <a:rPr lang="en-US" dirty="0" err="1" smtClean="0"/>
              <a:t>hrozbách</a:t>
            </a:r>
            <a:endParaRPr lang="en-US" dirty="0" smtClean="0"/>
          </a:p>
          <a:p>
            <a:r>
              <a:rPr lang="en-US" dirty="0" smtClean="0"/>
              <a:t>V </a:t>
            </a:r>
            <a:r>
              <a:rPr lang="en-US" dirty="0" err="1" smtClean="0"/>
              <a:t>podstatě</a:t>
            </a:r>
            <a:r>
              <a:rPr lang="en-US" dirty="0" smtClean="0"/>
              <a:t> se </a:t>
            </a:r>
            <a:r>
              <a:rPr lang="en-US" dirty="0" err="1" smtClean="0"/>
              <a:t>týkají</a:t>
            </a:r>
            <a:r>
              <a:rPr lang="en-US" dirty="0" smtClean="0"/>
              <a:t> 4P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 na </a:t>
            </a:r>
            <a:r>
              <a:rPr lang="cs-CZ" b="1" dirty="0" smtClean="0"/>
              <a:t>účel (cíle, poslání)</a:t>
            </a:r>
            <a:r>
              <a:rPr lang="cs-CZ" dirty="0" smtClean="0"/>
              <a:t> řízeného procesu nebo organizační jednotky</a:t>
            </a:r>
          </a:p>
          <a:p>
            <a:r>
              <a:rPr lang="cs-CZ" dirty="0" smtClean="0"/>
              <a:t>Stanovení cesty, jak ho ve stanoveném čase a na požadované úrovni dosáhnout</a:t>
            </a:r>
          </a:p>
          <a:p>
            <a:r>
              <a:rPr lang="cs-CZ" dirty="0" smtClean="0"/>
              <a:t>Podstatné východisko úspěšné podnikatelské činnosti</a:t>
            </a:r>
          </a:p>
          <a:p>
            <a:r>
              <a:rPr lang="cs-CZ" dirty="0" smtClean="0"/>
              <a:t>Dělení podle různých hledisek, užívají se současně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Podle </a:t>
            </a:r>
            <a:r>
              <a:rPr lang="cs-CZ" b="1" dirty="0"/>
              <a:t>š</a:t>
            </a:r>
            <a:r>
              <a:rPr lang="cs-CZ" b="1" dirty="0" smtClean="0"/>
              <a:t>íře záběru – komplexnosti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 firmy – nejobecnější</a:t>
            </a:r>
          </a:p>
          <a:p>
            <a:r>
              <a:rPr lang="cs-CZ" dirty="0" smtClean="0"/>
              <a:t>Plány závodů, provozů, oddělení, odborů…</a:t>
            </a:r>
          </a:p>
          <a:p>
            <a:r>
              <a:rPr lang="cs-CZ" dirty="0" smtClean="0"/>
              <a:t>Plán dílčí činnosti – podoba konkrétních úkolů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funkční oblasti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Oblast:</a:t>
            </a:r>
          </a:p>
          <a:p>
            <a:r>
              <a:rPr lang="cs-CZ" dirty="0" smtClean="0"/>
              <a:t> Výroby</a:t>
            </a:r>
          </a:p>
          <a:p>
            <a:r>
              <a:rPr lang="cs-CZ" dirty="0" smtClean="0"/>
              <a:t>Zdrojového zajištění</a:t>
            </a:r>
          </a:p>
          <a:p>
            <a:r>
              <a:rPr lang="cs-CZ" dirty="0" smtClean="0"/>
              <a:t>Prodeje</a:t>
            </a:r>
          </a:p>
          <a:p>
            <a:r>
              <a:rPr lang="cs-CZ" dirty="0" smtClean="0"/>
              <a:t>Finančních výsledků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Podle časového horizontu realizace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</a:t>
            </a:r>
          </a:p>
          <a:p>
            <a:r>
              <a:rPr lang="cs-CZ" dirty="0" smtClean="0"/>
              <a:t>Taktické</a:t>
            </a:r>
          </a:p>
          <a:p>
            <a:r>
              <a:rPr lang="cs-CZ" dirty="0" smtClean="0"/>
              <a:t>Operativní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Tvorba a realizace plánu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Následnost:</a:t>
            </a:r>
          </a:p>
          <a:p>
            <a:pPr>
              <a:buNone/>
            </a:pPr>
            <a:r>
              <a:rPr lang="cs-CZ" dirty="0" smtClean="0"/>
              <a:t>	Příležitost či potřeba stanovení cílů – zvážení předpokladů – vypracování scénářů možných plánů – výběr scénáře – dořešení návazností – plnění a jeho průběžné hodnocení – změny plánu – výsledné hodnocení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Cíle základní(</a:t>
            </a:r>
            <a:r>
              <a:rPr lang="cs-CZ" b="1" dirty="0" err="1" smtClean="0"/>
              <a:t>goal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Jednoznačně</a:t>
            </a:r>
            <a:r>
              <a:rPr lang="cs-CZ" dirty="0" smtClean="0"/>
              <a:t> formulovány</a:t>
            </a:r>
          </a:p>
          <a:p>
            <a:r>
              <a:rPr lang="cs-CZ" dirty="0" smtClean="0"/>
              <a:t>Stanoven </a:t>
            </a:r>
            <a:r>
              <a:rPr lang="cs-CZ" b="1" dirty="0" smtClean="0"/>
              <a:t>způsob</a:t>
            </a:r>
            <a:r>
              <a:rPr lang="cs-CZ" dirty="0" smtClean="0"/>
              <a:t> jejich dosažení – měření</a:t>
            </a:r>
          </a:p>
          <a:p>
            <a:r>
              <a:rPr lang="cs-CZ" b="1" dirty="0" smtClean="0"/>
              <a:t>Časový</a:t>
            </a:r>
            <a:r>
              <a:rPr lang="cs-CZ" dirty="0" smtClean="0"/>
              <a:t> horizont realizace</a:t>
            </a:r>
          </a:p>
          <a:p>
            <a:r>
              <a:rPr lang="cs-CZ" b="1" dirty="0" smtClean="0"/>
              <a:t>Vazby</a:t>
            </a:r>
            <a:r>
              <a:rPr lang="cs-CZ" dirty="0" smtClean="0"/>
              <a:t> na </a:t>
            </a:r>
            <a:r>
              <a:rPr lang="cs-CZ" b="1" dirty="0" smtClean="0"/>
              <a:t>návazné</a:t>
            </a:r>
            <a:r>
              <a:rPr lang="cs-CZ" dirty="0" smtClean="0"/>
              <a:t> – podmiňující cíle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Dílčí etapy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A. Stanovení </a:t>
            </a:r>
            <a:r>
              <a:rPr lang="cs-CZ" b="1" dirty="0" smtClean="0"/>
              <a:t>poslání </a:t>
            </a:r>
            <a:r>
              <a:rPr lang="cs-CZ" dirty="0" smtClean="0"/>
              <a:t>– mise firmy</a:t>
            </a:r>
          </a:p>
          <a:p>
            <a:r>
              <a:rPr lang="cs-CZ" dirty="0" smtClean="0"/>
              <a:t>B. </a:t>
            </a:r>
            <a:r>
              <a:rPr lang="cs-CZ" b="1" dirty="0" smtClean="0"/>
              <a:t>Rozbor výchozího </a:t>
            </a:r>
            <a:r>
              <a:rPr lang="cs-CZ" dirty="0" smtClean="0"/>
              <a:t>stavu – silných a slabých stránek firmy</a:t>
            </a:r>
          </a:p>
          <a:p>
            <a:r>
              <a:rPr lang="cs-CZ" dirty="0" smtClean="0"/>
              <a:t>C. </a:t>
            </a:r>
            <a:r>
              <a:rPr lang="cs-CZ" b="1" dirty="0" smtClean="0"/>
              <a:t>Rozbor zdrojů </a:t>
            </a:r>
            <a:r>
              <a:rPr lang="cs-CZ" dirty="0" smtClean="0"/>
              <a:t>a vytvoření specifických podnikatelských předností firmy</a:t>
            </a:r>
          </a:p>
          <a:p>
            <a:r>
              <a:rPr lang="cs-CZ" dirty="0" smtClean="0"/>
              <a:t>D. Stanovení </a:t>
            </a:r>
            <a:r>
              <a:rPr lang="cs-CZ" b="1" dirty="0" smtClean="0"/>
              <a:t>soustavy cílů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Dílčí etapy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E. </a:t>
            </a:r>
            <a:r>
              <a:rPr lang="cs-CZ" b="1" dirty="0" smtClean="0"/>
              <a:t>Formulace scénářů </a:t>
            </a:r>
            <a:r>
              <a:rPr lang="cs-CZ" dirty="0" smtClean="0"/>
              <a:t>a </a:t>
            </a:r>
            <a:r>
              <a:rPr lang="cs-CZ" b="1" dirty="0" smtClean="0"/>
              <a:t>výběr</a:t>
            </a:r>
            <a:r>
              <a:rPr lang="cs-CZ" dirty="0" smtClean="0"/>
              <a:t> vhodné podnikatelské strategie</a:t>
            </a:r>
          </a:p>
          <a:p>
            <a:r>
              <a:rPr lang="cs-CZ" dirty="0" smtClean="0"/>
              <a:t>F. </a:t>
            </a:r>
            <a:r>
              <a:rPr lang="cs-CZ" b="1" dirty="0" smtClean="0"/>
              <a:t>Prověření</a:t>
            </a:r>
            <a:r>
              <a:rPr lang="cs-CZ" dirty="0" smtClean="0"/>
              <a:t> vhodnosti zvolené strategie</a:t>
            </a:r>
          </a:p>
          <a:p>
            <a:r>
              <a:rPr lang="cs-CZ" dirty="0" smtClean="0"/>
              <a:t>G. </a:t>
            </a:r>
            <a:r>
              <a:rPr lang="cs-CZ" b="1" dirty="0" smtClean="0"/>
              <a:t>Realizace</a:t>
            </a:r>
            <a:r>
              <a:rPr lang="cs-CZ" dirty="0" smtClean="0"/>
              <a:t> strategie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606</Words>
  <Application>Microsoft Office PowerPoint</Application>
  <PresentationFormat>Předvádění na obrazovce (4:3)</PresentationFormat>
  <Paragraphs>152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MANAGEMENT</vt:lpstr>
      <vt:lpstr>Plán</vt:lpstr>
      <vt:lpstr> Podle šíře záběru – komplexnosti</vt:lpstr>
      <vt:lpstr>Podle funkční oblasti</vt:lpstr>
      <vt:lpstr>Podle časového horizontu realizace</vt:lpstr>
      <vt:lpstr>Tvorba a realizace plánu</vt:lpstr>
      <vt:lpstr>Cíle základní(goal)</vt:lpstr>
      <vt:lpstr>Dílčí etapy</vt:lpstr>
      <vt:lpstr>Dílčí etapy</vt:lpstr>
      <vt:lpstr>SWOT</vt:lpstr>
      <vt:lpstr>Varianty soustavy cílů</vt:lpstr>
      <vt:lpstr>Příklady zájmů interních a externích skupin</vt:lpstr>
      <vt:lpstr>Soustava návazných plánů</vt:lpstr>
      <vt:lpstr>Konkurence</vt:lpstr>
      <vt:lpstr>Konkurence</vt:lpstr>
      <vt:lpstr>Vliv konkurence na strategické rozhodování</vt:lpstr>
      <vt:lpstr>Vliv konkurence na taktické rozhodování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</dc:title>
  <dc:creator>Javorova Barbora</dc:creator>
  <cp:lastModifiedBy>Javorova Barbora</cp:lastModifiedBy>
  <cp:revision>3</cp:revision>
  <dcterms:created xsi:type="dcterms:W3CDTF">2013-10-16T10:42:28Z</dcterms:created>
  <dcterms:modified xsi:type="dcterms:W3CDTF">2013-10-19T11:28:48Z</dcterms:modified>
</cp:coreProperties>
</file>