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93" r:id="rId5"/>
    <p:sldId id="283" r:id="rId6"/>
    <p:sldId id="284" r:id="rId7"/>
    <p:sldId id="292" r:id="rId8"/>
    <p:sldId id="282" r:id="rId9"/>
    <p:sldId id="278" r:id="rId10"/>
    <p:sldId id="279" r:id="rId11"/>
    <p:sldId id="280" r:id="rId12"/>
    <p:sldId id="281" r:id="rId13"/>
    <p:sldId id="259" r:id="rId14"/>
    <p:sldId id="285" r:id="rId15"/>
    <p:sldId id="294" r:id="rId16"/>
    <p:sldId id="295" r:id="rId17"/>
    <p:sldId id="296" r:id="rId18"/>
    <p:sldId id="300" r:id="rId19"/>
    <p:sldId id="297" r:id="rId20"/>
    <p:sldId id="298" r:id="rId21"/>
    <p:sldId id="299" r:id="rId22"/>
    <p:sldId id="301" r:id="rId23"/>
    <p:sldId id="260" r:id="rId24"/>
    <p:sldId id="302" r:id="rId25"/>
    <p:sldId id="303" r:id="rId26"/>
    <p:sldId id="304" r:id="rId27"/>
    <p:sldId id="305" r:id="rId28"/>
    <p:sldId id="306" r:id="rId29"/>
    <p:sldId id="261" r:id="rId30"/>
    <p:sldId id="286" r:id="rId31"/>
    <p:sldId id="287" r:id="rId32"/>
    <p:sldId id="288" r:id="rId33"/>
    <p:sldId id="289" r:id="rId34"/>
    <p:sldId id="290" r:id="rId35"/>
    <p:sldId id="291" r:id="rId36"/>
    <p:sldId id="262" r:id="rId37"/>
    <p:sldId id="263" r:id="rId38"/>
    <p:sldId id="268" r:id="rId39"/>
    <p:sldId id="270" r:id="rId40"/>
    <p:sldId id="264" r:id="rId41"/>
    <p:sldId id="271" r:id="rId42"/>
    <p:sldId id="276" r:id="rId43"/>
    <p:sldId id="265" r:id="rId44"/>
    <p:sldId id="310" r:id="rId45"/>
    <p:sldId id="266" r:id="rId46"/>
    <p:sldId id="307" r:id="rId47"/>
    <p:sldId id="273" r:id="rId48"/>
    <p:sldId id="308" r:id="rId49"/>
    <p:sldId id="267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33168-C3B1-4EC9-AF2A-5C4976C6993A}" type="datetimeFigureOut">
              <a:rPr lang="cs-CZ" smtClean="0"/>
              <a:t>17.11.2013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33F47-8F2B-413A-82C1-6463414C4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11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33F47-8F2B-413A-82C1-6463414C436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89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D13A-4E7E-41F9-B0EF-53F56E3AEA26}" type="datetime1">
              <a:rPr lang="cs-CZ" smtClean="0"/>
              <a:t>17.11.2013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8716-A618-4220-9C0C-590ED1868DD6}" type="datetime1">
              <a:rPr lang="cs-CZ" smtClean="0"/>
              <a:t>17.11.2013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9F8C-1B2B-4DB0-9076-77436C6A8E0B}" type="datetime1">
              <a:rPr lang="cs-CZ" smtClean="0"/>
              <a:t>17.11.2013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6601-9A3B-4F31-A982-7E254806E33C}" type="datetime1">
              <a:rPr lang="cs-CZ" smtClean="0"/>
              <a:t>17.11.2013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EB0C-7FDA-44AF-B9B7-AE0654D8FCA7}" type="datetime1">
              <a:rPr lang="cs-CZ" smtClean="0"/>
              <a:t>17.11.2013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4800-0D55-4884-A891-1185C715B8DC}" type="datetime1">
              <a:rPr lang="cs-CZ" smtClean="0"/>
              <a:t>17.11.2013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CD27-F12A-4C82-9AAD-CBB328364E05}" type="datetime1">
              <a:rPr lang="cs-CZ" smtClean="0"/>
              <a:t>17.11.2013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1DCB1-834F-45EC-9A31-6D43C9CCF088}" type="datetime1">
              <a:rPr lang="cs-CZ" smtClean="0"/>
              <a:t>17.11.2013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A623-D592-4EFB-BCF4-A6D6D8673DAB}" type="datetime1">
              <a:rPr lang="cs-CZ" smtClean="0"/>
              <a:t>17.11.2013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619C-D552-4F55-893A-27458366BAAA}" type="datetime1">
              <a:rPr lang="cs-CZ" smtClean="0"/>
              <a:t>17.11.2013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9396-7FF9-40E6-960A-E431F4E175E9}" type="datetime1">
              <a:rPr lang="cs-CZ" smtClean="0"/>
              <a:t>17.11.2013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8CF083-6BED-468F-9684-2718DEF1318D}" type="datetime1">
              <a:rPr lang="cs-CZ" smtClean="0"/>
              <a:t>17.11.2013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Specifika dětského výtvarného projevu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21. 10. 2013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7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krajina zepředu, cesta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krajina zepředu, nora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krajina zepředu, bazén s plavcem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9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intelektuálního realismu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2716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Funkčnost, funkční detail </a:t>
            </a:r>
            <a:r>
              <a:rPr lang="cs-CZ" b="1" dirty="0" smtClean="0"/>
              <a:t>– zvýšený zájem o konkrétní detail či skutečnost.</a:t>
            </a:r>
          </a:p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Nepoměrnost v proporcích</a:t>
            </a:r>
            <a:r>
              <a:rPr lang="cs-CZ" b="1" dirty="0" smtClean="0"/>
              <a:t> – velikost objektů podle významu</a:t>
            </a:r>
            <a:r>
              <a:rPr lang="cs-CZ" b="1" dirty="0" smtClean="0"/>
              <a:t>, či </a:t>
            </a:r>
            <a:r>
              <a:rPr lang="cs-CZ" b="1" dirty="0" smtClean="0"/>
              <a:t>podle aktuálních potřeb.</a:t>
            </a:r>
          </a:p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Transparence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/>
              <a:t>(průhlednost věcí, lidí i zvířat) – dítě zachycuje i to, co je běžnému pohledu </a:t>
            </a:r>
            <a:r>
              <a:rPr lang="cs-CZ" b="1" dirty="0" smtClean="0"/>
              <a:t>skryto (život v domě za zdí, řidiče i náklad v autech, části plavců pod vodou).</a:t>
            </a:r>
            <a:endParaRPr lang="cs-CZ" b="1" dirty="0" smtClean="0"/>
          </a:p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Výtvarné vyprávění</a:t>
            </a:r>
            <a:r>
              <a:rPr lang="cs-CZ" b="1" i="1" dirty="0" smtClean="0"/>
              <a:t> </a:t>
            </a:r>
            <a:r>
              <a:rPr lang="cs-CZ" b="1" dirty="0" smtClean="0"/>
              <a:t>– více časových úseků děje, epizod na jednom zobrazení.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funkčního detailu - prsty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9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funkčního </a:t>
            </a:r>
            <a:r>
              <a:rPr lang="cs-CZ" dirty="0" smtClean="0">
                <a:solidFill>
                  <a:srgbClr val="1F497D"/>
                </a:solidFill>
              </a:rPr>
              <a:t>detailu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hnízdo na stromě, mašle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2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funkčního </a:t>
            </a:r>
            <a:r>
              <a:rPr lang="cs-CZ" dirty="0" smtClean="0">
                <a:solidFill>
                  <a:srgbClr val="1F497D"/>
                </a:solidFill>
              </a:rPr>
              <a:t>detailu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stopky na stromě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16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30188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funkčního </a:t>
            </a:r>
            <a:r>
              <a:rPr lang="cs-CZ" dirty="0" smtClean="0">
                <a:solidFill>
                  <a:srgbClr val="1F497D"/>
                </a:solidFill>
              </a:rPr>
              <a:t>detailu 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suk na stromě, jablka, jazyk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1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>
                <a:solidFill>
                  <a:srgbClr val="1F497D"/>
                </a:solidFill>
              </a:rPr>
              <a:t>Ukázka funkčního detailu</a:t>
            </a:r>
            <a:br>
              <a:rPr lang="cs-CZ" sz="3200" dirty="0">
                <a:solidFill>
                  <a:srgbClr val="1F497D"/>
                </a:solidFill>
              </a:rPr>
            </a:br>
            <a:r>
              <a:rPr lang="cs-CZ" sz="3200" dirty="0" smtClean="0">
                <a:solidFill>
                  <a:srgbClr val="1F497D"/>
                </a:solidFill>
              </a:rPr>
              <a:t>svaly u kulturisty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6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nepoměrnosti v proporcích</a:t>
            </a:r>
            <a:br>
              <a:rPr lang="cs-CZ" dirty="0" smtClean="0"/>
            </a:br>
            <a:r>
              <a:rPr lang="cs-CZ" dirty="0" smtClean="0"/>
              <a:t>postava vs. dveře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5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Specifické projevy </a:t>
            </a:r>
            <a:r>
              <a:rPr lang="cs-CZ" dirty="0" err="1" smtClean="0"/>
              <a:t>DVp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204864"/>
            <a:ext cx="8686800" cy="31709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naivního realismu.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intelektuálního realismu.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zosobňujícího dynamismu.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fyziologických faktorů.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Automatismus.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22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transparence</a:t>
            </a:r>
            <a:br>
              <a:rPr lang="cs-CZ" dirty="0" smtClean="0"/>
            </a:br>
            <a:r>
              <a:rPr lang="cs-CZ" dirty="0" smtClean="0"/>
              <a:t>řidič v autě, čerti pod zemí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8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transparence</a:t>
            </a:r>
            <a:br>
              <a:rPr lang="cs-CZ" dirty="0" smtClean="0"/>
            </a:br>
            <a:r>
              <a:rPr lang="cs-CZ" dirty="0" smtClean="0"/>
              <a:t>řidič v traktoru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7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Ukázky výtvarného vyprávění</a:t>
            </a:r>
            <a:br>
              <a:rPr lang="cs-CZ" dirty="0" smtClean="0"/>
            </a:br>
            <a:r>
              <a:rPr lang="cs-CZ" dirty="0" smtClean="0"/>
              <a:t>z Didaktiky výtvarné výchovy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hazuková</a:t>
            </a:r>
            <a:r>
              <a:rPr lang="cs-CZ" dirty="0"/>
              <a:t> </a:t>
            </a:r>
            <a:r>
              <a:rPr lang="cs-CZ" dirty="0" smtClean="0"/>
              <a:t>&amp; </a:t>
            </a:r>
            <a:r>
              <a:rPr lang="cs-CZ" dirty="0" err="1" smtClean="0"/>
              <a:t>Šamšula</a:t>
            </a:r>
            <a:r>
              <a:rPr lang="cs-CZ" dirty="0" smtClean="0"/>
              <a:t>, 2005)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22</a:t>
            </a:fld>
            <a:endParaRPr lang="cs-CZ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818596"/>
            <a:ext cx="2736304" cy="4690807"/>
          </a:xfr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3922406" cy="47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0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zosobňujícího dynamismu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just">
              <a:buFont typeface="Wingdings" pitchFamily="2" charset="2"/>
              <a:buChar char="Ø"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Personifikace</a:t>
            </a:r>
            <a:r>
              <a:rPr lang="cs-CZ" dirty="0" smtClean="0"/>
              <a:t> – přisuzování lidských schopností, ale i vlastností neživým věcem (slunce, vítr, mraky s tváří).</a:t>
            </a:r>
          </a:p>
          <a:p>
            <a:pPr marL="0" indent="0" algn="just">
              <a:buNone/>
            </a:pPr>
            <a:endParaRPr lang="cs-CZ" dirty="0" smtClean="0"/>
          </a:p>
          <a:p>
            <a:pPr algn="just">
              <a:buFont typeface="Wingdings" pitchFamily="2" charset="2"/>
              <a:buChar char="Ø"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Antropomorfismus</a:t>
            </a:r>
            <a:r>
              <a:rPr lang="cs-CZ" dirty="0" smtClean="0"/>
              <a:t> – polidšťování jiných živých tvorů, než jsou lidé (lidská tvář u zvířat, postoj zvířat na dvou zadních nohách).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personifikace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6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personifikace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25</a:t>
            </a:fld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34491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antropomorfismu</a:t>
            </a:r>
            <a:br>
              <a:rPr lang="cs-CZ" dirty="0" smtClean="0"/>
            </a:br>
            <a:r>
              <a:rPr lang="cs-CZ" dirty="0" smtClean="0"/>
              <a:t>lidský postoj i vlastnosti – nese košík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4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</a:t>
            </a:r>
            <a:r>
              <a:rPr lang="cs-CZ" dirty="0" smtClean="0">
                <a:solidFill>
                  <a:srgbClr val="1F497D"/>
                </a:solidFill>
              </a:rPr>
              <a:t>antropomorfismu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lidská tvář i postoj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antropomorfismu</a:t>
            </a:r>
            <a:br>
              <a:rPr lang="cs-CZ" dirty="0" smtClean="0"/>
            </a:br>
            <a:r>
              <a:rPr lang="cs-CZ" dirty="0" smtClean="0"/>
              <a:t>lidská tvář, tělo však už zvířecí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64" y="1554163"/>
            <a:ext cx="3394471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9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fyziologického původu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Grafoidismus</a:t>
            </a:r>
            <a:r>
              <a:rPr lang="cs-CZ" dirty="0" smtClean="0"/>
              <a:t> – souvisí s rozvojem budoucího písma a pohybem k tomu fyziologicky daným</a:t>
            </a:r>
          </a:p>
          <a:p>
            <a:pPr marL="457200" indent="-457200" algn="just">
              <a:buFontTx/>
              <a:buAutoNum type="alphaLcParenR"/>
              <a:defRPr/>
            </a:pPr>
            <a:r>
              <a:rPr lang="cs-CZ" i="1" dirty="0"/>
              <a:t>„naklánění“ </a:t>
            </a:r>
            <a:r>
              <a:rPr lang="cs-CZ" dirty="0"/>
              <a:t>– kreslení forem ve směru budoucího </a:t>
            </a:r>
            <a:r>
              <a:rPr lang="cs-CZ" dirty="0" smtClean="0"/>
              <a:t>písma</a:t>
            </a:r>
            <a:endParaRPr lang="cs-CZ" dirty="0"/>
          </a:p>
          <a:p>
            <a:pPr marL="457200" indent="-457200" algn="just">
              <a:buFontTx/>
              <a:buAutoNum type="alphaLcParenR"/>
              <a:defRPr/>
            </a:pPr>
            <a:r>
              <a:rPr lang="cs-CZ" i="1" dirty="0"/>
              <a:t>„zakulacování“ </a:t>
            </a:r>
            <a:r>
              <a:rPr lang="cs-CZ" dirty="0"/>
              <a:t>ostrých a pravých úhlů, jeden přechází v druhý podobně jako v písmu</a:t>
            </a:r>
            <a:r>
              <a:rPr lang="cs-CZ" dirty="0" smtClean="0"/>
              <a:t>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R-princip</a:t>
            </a:r>
            <a:r>
              <a:rPr lang="cs-CZ" dirty="0" smtClean="0"/>
              <a:t> – dva setkávající se směry důsledně odlišeny pravým úhlem i tam, kde to není na místě (komín na střeše,…).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naivního realismu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cs-CZ" dirty="0" smtClean="0"/>
              <a:t>Jednoduchost, definitivnost a úspornost kresebných a malířských tahů, „zkratkovitost“.</a:t>
            </a:r>
          </a:p>
          <a:p>
            <a:pPr algn="just">
              <a:buFont typeface="Wingdings" pitchFamily="2" charset="2"/>
              <a:buChar char="Ø"/>
            </a:pPr>
            <a:r>
              <a:rPr lang="cs-CZ" dirty="0" smtClean="0"/>
              <a:t>Zobrazování 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 nejtypičtějšího pohledu</a:t>
            </a:r>
            <a:r>
              <a:rPr lang="cs-CZ" dirty="0" smtClean="0"/>
              <a:t> (skládání různých úhlů pohledu do jednoho).</a:t>
            </a:r>
          </a:p>
          <a:p>
            <a:pPr marL="0" indent="0" algn="just">
              <a:buNone/>
            </a:pPr>
            <a:r>
              <a:rPr lang="cs-CZ" dirty="0" smtClean="0"/>
              <a:t>	- </a:t>
            </a:r>
            <a:r>
              <a:rPr lang="cs-CZ" i="1" dirty="0" smtClean="0"/>
              <a:t>smíšený profil </a:t>
            </a:r>
            <a:r>
              <a:rPr lang="cs-CZ" dirty="0" smtClean="0"/>
              <a:t>– u lidí, zvířat</a:t>
            </a:r>
          </a:p>
          <a:p>
            <a:pPr marL="0" indent="0" algn="just">
              <a:buNone/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i="1" dirty="0" smtClean="0"/>
              <a:t>sklápění (</a:t>
            </a:r>
            <a:r>
              <a:rPr lang="cs-CZ" i="1" dirty="0" err="1" smtClean="0"/>
              <a:t>orthoskopie</a:t>
            </a:r>
            <a:r>
              <a:rPr lang="cs-CZ" i="1" dirty="0" smtClean="0"/>
              <a:t>)</a:t>
            </a:r>
            <a:r>
              <a:rPr lang="cs-CZ" dirty="0" smtClean="0"/>
              <a:t> – v krajině</a:t>
            </a:r>
          </a:p>
          <a:p>
            <a:pPr algn="just">
              <a:buFont typeface="Wingdings" pitchFamily="2" charset="2"/>
              <a:buChar char="Ø"/>
            </a:pPr>
            <a:r>
              <a:rPr lang="cs-CZ" dirty="0" smtClean="0"/>
              <a:t>Zobrazování 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důsledně vedle sebe</a:t>
            </a:r>
            <a:r>
              <a:rPr lang="cs-CZ" dirty="0" smtClean="0"/>
              <a:t> i za cenu různých deformací.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7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Ukázka R – principu u komínu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3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Ukázka r- principu u větví stromu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7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Ukázka R-principu u trpaslíka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</a:t>
            </a:r>
            <a:r>
              <a:rPr lang="cs-CZ" dirty="0" err="1" smtClean="0"/>
              <a:t>grafoidismu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naklonění sněhuláka vpravo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7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</a:t>
            </a:r>
            <a:r>
              <a:rPr lang="cs-CZ" dirty="0" err="1" smtClean="0"/>
              <a:t>grafoidismu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Naklánění doleva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1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</a:t>
            </a:r>
            <a:r>
              <a:rPr lang="cs-CZ" dirty="0" err="1" smtClean="0"/>
              <a:t>grafoidismu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zakulacení střechy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6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automatismus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 smtClean="0"/>
              <a:t>Dříve označován za brzdu kreslířského vývoje, za rutinérství. K dětskému </a:t>
            </a:r>
            <a:r>
              <a:rPr lang="cs-CZ" dirty="0" err="1" smtClean="0"/>
              <a:t>výtv</a:t>
            </a:r>
            <a:r>
              <a:rPr lang="cs-CZ" dirty="0" smtClean="0"/>
              <a:t>. projevu však neodmyslitelně patří.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1/ zobrazovací automatismus</a:t>
            </a:r>
          </a:p>
          <a:p>
            <a:pPr marL="0" indent="0">
              <a:buNone/>
            </a:pPr>
            <a:r>
              <a:rPr lang="cs-CZ" dirty="0" smtClean="0"/>
              <a:t>2/ nepravý ornament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6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Zobrazovací automatismus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1A) </a:t>
            </a: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Zmnožení detailu obrazu</a:t>
            </a:r>
            <a:r>
              <a:rPr lang="cs-CZ" dirty="0" smtClean="0">
                <a:latin typeface="+mj-lt"/>
              </a:rPr>
              <a:t>, zdůvodnění</a:t>
            </a:r>
            <a:r>
              <a:rPr lang="cs-CZ" dirty="0">
                <a:latin typeface="+mj-lt"/>
              </a:rPr>
              <a:t>: </a:t>
            </a:r>
            <a:endParaRPr lang="cs-CZ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cs-CZ" u="sng" dirty="0" smtClean="0">
                <a:latin typeface="+mj-lt"/>
              </a:rPr>
              <a:t>libost </a:t>
            </a:r>
            <a:r>
              <a:rPr lang="cs-CZ" u="sng" dirty="0">
                <a:latin typeface="+mj-lt"/>
              </a:rPr>
              <a:t>z rytmizace </a:t>
            </a:r>
            <a:r>
              <a:rPr lang="cs-CZ" dirty="0">
                <a:latin typeface="+mj-lt"/>
              </a:rPr>
              <a:t>motorické </a:t>
            </a:r>
            <a:r>
              <a:rPr lang="cs-CZ" dirty="0" smtClean="0">
                <a:latin typeface="+mj-lt"/>
              </a:rPr>
              <a:t>činnosti zanechávající </a:t>
            </a:r>
            <a:r>
              <a:rPr lang="cs-CZ" dirty="0">
                <a:latin typeface="+mj-lt"/>
              </a:rPr>
              <a:t>viditelnou stopu (viz mohutný kouř z komína, množství vlasů, prstů,...), </a:t>
            </a:r>
            <a:endParaRPr lang="cs-CZ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cs-CZ" u="sng" dirty="0" smtClean="0">
                <a:latin typeface="+mj-lt"/>
              </a:rPr>
              <a:t>pocit </a:t>
            </a:r>
            <a:r>
              <a:rPr lang="cs-CZ" u="sng" dirty="0">
                <a:latin typeface="+mj-lt"/>
              </a:rPr>
              <a:t>radosti z něčeho právě vytvořeného</a:t>
            </a:r>
            <a:r>
              <a:rPr lang="cs-CZ" dirty="0">
                <a:latin typeface="+mj-lt"/>
              </a:rPr>
              <a:t> (třešně i mimo strom</a:t>
            </a:r>
            <a:r>
              <a:rPr lang="cs-CZ" dirty="0" smtClean="0">
                <a:latin typeface="+mj-lt"/>
              </a:rPr>
              <a:t>),</a:t>
            </a:r>
          </a:p>
          <a:p>
            <a:pPr>
              <a:buFontTx/>
              <a:buNone/>
              <a:defRPr/>
            </a:pPr>
            <a:r>
              <a:rPr lang="cs-CZ" u="sng" dirty="0" smtClean="0">
                <a:latin typeface="+mj-lt"/>
              </a:rPr>
              <a:t>potřeba </a:t>
            </a:r>
            <a:r>
              <a:rPr lang="cs-CZ" u="sng" dirty="0">
                <a:latin typeface="+mj-lt"/>
              </a:rPr>
              <a:t>ztvárnit intenzivní zážitek </a:t>
            </a:r>
            <a:r>
              <a:rPr lang="cs-CZ" dirty="0">
                <a:latin typeface="+mj-lt"/>
              </a:rPr>
              <a:t>(mnoho kol vyjadřující rychlý pohyb</a:t>
            </a:r>
            <a:r>
              <a:rPr lang="cs-CZ" dirty="0" smtClean="0">
                <a:latin typeface="+mj-lt"/>
              </a:rPr>
              <a:t>).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3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zobrazovacího automatismu</a:t>
            </a:r>
            <a:br>
              <a:rPr lang="cs-CZ" dirty="0" smtClean="0"/>
            </a:br>
            <a:r>
              <a:rPr lang="cs-CZ" dirty="0" smtClean="0"/>
              <a:t>mohutný kouř z komína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7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39</a:t>
            </a:fld>
            <a:endParaRPr lang="cs-CZ"/>
          </a:p>
        </p:txBody>
      </p:sp>
      <p:pic>
        <p:nvPicPr>
          <p:cNvPr id="1026" name="Picture 2" descr="C:\Users\Uživatel\Pictures\Fotky září říjen 2013\Vyměnitelný disk\DCIM\124_PANA\P1250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Zobrazování vedle sebe </a:t>
            </a:r>
            <a:br>
              <a:rPr lang="cs-CZ" dirty="0" smtClean="0"/>
            </a:br>
            <a:r>
              <a:rPr lang="cs-CZ" dirty="0" smtClean="0"/>
              <a:t>ruka se zmrzlinou nad hlavou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2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Zobrazovací automatismus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Tx/>
              <a:buNone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1B) Opakování naprosto shodné formy zobrazení</a:t>
            </a:r>
          </a:p>
          <a:p>
            <a:pPr algn="just">
              <a:buFontTx/>
              <a:buNone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  v </a:t>
            </a:r>
            <a:r>
              <a:rPr lang="cs-CZ" dirty="0">
                <a:latin typeface="+mj-lt"/>
              </a:rPr>
              <a:t>celé výtvarné práci bez výraznější obměny, </a:t>
            </a:r>
            <a:r>
              <a:rPr lang="cs-CZ" dirty="0" smtClean="0">
                <a:latin typeface="+mj-lt"/>
              </a:rPr>
              <a:t>např. mnoho </a:t>
            </a:r>
            <a:r>
              <a:rPr lang="cs-CZ" dirty="0">
                <a:latin typeface="+mj-lt"/>
              </a:rPr>
              <a:t>postav či objektů vypadajících buď zcela nebo téměř stejně</a:t>
            </a:r>
            <a:r>
              <a:rPr lang="cs-CZ" dirty="0" smtClean="0">
                <a:latin typeface="+mj-lt"/>
              </a:rPr>
              <a:t>.</a:t>
            </a:r>
          </a:p>
          <a:p>
            <a:pPr algn="just">
              <a:buFontTx/>
              <a:buNone/>
            </a:pPr>
            <a:endParaRPr lang="cs-CZ" dirty="0">
              <a:latin typeface="+mj-lt"/>
            </a:endParaRP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</a:t>
            </a:r>
            <a:r>
              <a:rPr lang="cs-CZ" u="sng" dirty="0" smtClean="0">
                <a:latin typeface="+mj-lt"/>
              </a:rPr>
              <a:t>Zdůvodnění</a:t>
            </a:r>
            <a:r>
              <a:rPr lang="cs-CZ" u="sng" dirty="0">
                <a:latin typeface="+mj-lt"/>
              </a:rPr>
              <a:t>: </a:t>
            </a:r>
            <a:endParaRPr lang="cs-CZ" u="sng" dirty="0" smtClean="0">
              <a:latin typeface="+mj-lt"/>
            </a:endParaRP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fyzická </a:t>
            </a:r>
            <a:r>
              <a:rPr lang="cs-CZ" dirty="0">
                <a:latin typeface="+mj-lt"/>
              </a:rPr>
              <a:t>(motorická), psychická únava.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8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41</a:t>
            </a:fld>
            <a:endParaRPr lang="cs-CZ"/>
          </a:p>
        </p:txBody>
      </p:sp>
      <p:pic>
        <p:nvPicPr>
          <p:cNvPr id="3074" name="Picture 2" descr="C:\Users\Uživatel\Pictures\Fotky září říjen 2013\Vyměnitelný disk\DCIM\124_PANA\P125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42</a:t>
            </a:fld>
            <a:endParaRPr lang="cs-CZ"/>
          </a:p>
        </p:txBody>
      </p:sp>
      <p:pic>
        <p:nvPicPr>
          <p:cNvPr id="8194" name="Picture 2" descr="C:\Users\Uživatel\Pictures\Fotky září říjen 2013\Vyměnitelný disk\DCIM\124_PANA\P125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3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Zobrazovací automatismus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None/>
              <a:defRPr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1C) Prosazování nacvičeného obrazového typu</a:t>
            </a:r>
          </a:p>
          <a:p>
            <a:pPr algn="just">
              <a:buFontTx/>
              <a:buNone/>
              <a:defRPr/>
            </a:pPr>
            <a:r>
              <a:rPr lang="cs-CZ" cap="all" dirty="0">
                <a:latin typeface="+mj-lt"/>
              </a:rPr>
              <a:t>	</a:t>
            </a:r>
            <a:r>
              <a:rPr lang="cs-CZ" dirty="0">
                <a:latin typeface="+mj-lt"/>
              </a:rPr>
              <a:t>i tam, kde jeho přítomnost není na místě, nelogické spojování znaků, které k sobě </a:t>
            </a:r>
            <a:r>
              <a:rPr lang="cs-CZ" dirty="0" smtClean="0">
                <a:latin typeface="+mj-lt"/>
              </a:rPr>
              <a:t>nepatří (např</a:t>
            </a:r>
            <a:r>
              <a:rPr lang="cs-CZ" dirty="0">
                <a:latin typeface="+mj-lt"/>
              </a:rPr>
              <a:t>. anděl nad polem, kde lidé sbírají </a:t>
            </a:r>
            <a:r>
              <a:rPr lang="cs-CZ" dirty="0" smtClean="0">
                <a:latin typeface="+mj-lt"/>
              </a:rPr>
              <a:t>brambory).</a:t>
            </a:r>
          </a:p>
          <a:p>
            <a:pPr algn="just">
              <a:buNone/>
              <a:defRPr/>
            </a:pPr>
            <a:r>
              <a:rPr lang="cs-CZ" cap="all" dirty="0">
                <a:latin typeface="+mj-lt"/>
              </a:rPr>
              <a:t>	</a:t>
            </a:r>
            <a:r>
              <a:rPr lang="cs-CZ" u="sng" dirty="0">
                <a:latin typeface="+mj-lt"/>
              </a:rPr>
              <a:t>Zdůvodnění: </a:t>
            </a:r>
            <a:r>
              <a:rPr lang="cs-CZ" dirty="0">
                <a:latin typeface="+mj-lt"/>
              </a:rPr>
              <a:t>dítěti chybí nápad, co nakreslit do volné </a:t>
            </a:r>
            <a:r>
              <a:rPr lang="cs-CZ" dirty="0" smtClean="0">
                <a:latin typeface="+mj-lt"/>
              </a:rPr>
              <a:t>plochy, nebo se snaží do zadání vtěsnat i svůj námět.</a:t>
            </a:r>
            <a:endParaRPr lang="cs-CZ" dirty="0">
              <a:latin typeface="+mj-lt"/>
            </a:endParaRPr>
          </a:p>
          <a:p>
            <a:pPr>
              <a:buFontTx/>
              <a:buNone/>
              <a:defRPr/>
            </a:pPr>
            <a:endParaRPr lang="cs-CZ" cap="all" dirty="0">
              <a:latin typeface="Footlight MT Light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53164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zobrazovacího automatismu (květiny) i tam, kde to není na místě, a nepravého ornamentu (kříže)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5454649" cy="409098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275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Nepravý ornament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Tx/>
              <a:buNone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Nadměrná zdobnost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– dítě zdobí cokoliv (šaty, panáka, zem, oblohu, střechu atd.), </a:t>
            </a:r>
            <a:r>
              <a:rPr lang="cs-CZ" dirty="0" smtClean="0">
                <a:latin typeface="+mj-lt"/>
              </a:rPr>
              <a:t>míra zdobnosti převažuje nad obsahem.</a:t>
            </a:r>
            <a:endParaRPr lang="cs-CZ" dirty="0">
              <a:latin typeface="+mj-lt"/>
            </a:endParaRPr>
          </a:p>
          <a:p>
            <a:pPr>
              <a:buFontTx/>
              <a:buNone/>
            </a:pPr>
            <a:r>
              <a:rPr lang="cs-CZ" dirty="0">
                <a:latin typeface="+mj-lt"/>
              </a:rPr>
              <a:t>	</a:t>
            </a:r>
            <a:r>
              <a:rPr lang="cs-CZ" u="sng" dirty="0">
                <a:latin typeface="+mj-lt"/>
              </a:rPr>
              <a:t>Zdůvodnění:</a:t>
            </a:r>
            <a:r>
              <a:rPr lang="cs-CZ" dirty="0">
                <a:latin typeface="+mj-lt"/>
              </a:rPr>
              <a:t> </a:t>
            </a:r>
            <a:endParaRPr lang="cs-CZ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+mj-lt"/>
              </a:rPr>
              <a:t>obsah pro dítě není natolik důležitý jako symboly, tvary, barvy a hra s nimi (introvertní typ kreslíře),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+mj-lt"/>
              </a:rPr>
              <a:t>dítěti mohou chybět další nápady v obsahu,</a:t>
            </a:r>
            <a:endParaRPr lang="cs-CZ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+mj-lt"/>
              </a:rPr>
              <a:t>dítě chce nahradit </a:t>
            </a:r>
            <a:r>
              <a:rPr lang="cs-CZ" dirty="0">
                <a:latin typeface="+mj-lt"/>
              </a:rPr>
              <a:t>pro </a:t>
            </a:r>
            <a:r>
              <a:rPr lang="cs-CZ" dirty="0" smtClean="0">
                <a:latin typeface="+mj-lt"/>
              </a:rPr>
              <a:t>něho složité a nezachytitelné tvary, např</a:t>
            </a:r>
            <a:r>
              <a:rPr lang="cs-CZ" dirty="0">
                <a:latin typeface="+mj-lt"/>
              </a:rPr>
              <a:t>. zobrazení sochařské a reliéfní výzdoby starých </a:t>
            </a:r>
            <a:r>
              <a:rPr lang="cs-CZ" dirty="0" smtClean="0">
                <a:latin typeface="+mj-lt"/>
              </a:rPr>
              <a:t>budov.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Nepravý ornament u fasády hradu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879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Nepravého ornamentu </a:t>
            </a:r>
            <a:br>
              <a:rPr lang="cs-CZ" dirty="0" smtClean="0"/>
            </a:br>
            <a:r>
              <a:rPr lang="cs-CZ" dirty="0" smtClean="0"/>
              <a:t>symboly kolem sněhuláka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47</a:t>
            </a:fld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1477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>
                <a:solidFill>
                  <a:srgbClr val="1F497D"/>
                </a:solidFill>
              </a:rPr>
              <a:t>Ukázka Nepravého ornamentu </a:t>
            </a:r>
            <a:br>
              <a:rPr lang="cs-CZ" sz="3200" dirty="0">
                <a:solidFill>
                  <a:srgbClr val="1F497D"/>
                </a:solidFill>
              </a:rPr>
            </a:br>
            <a:r>
              <a:rPr lang="cs-CZ" sz="3200" dirty="0" smtClean="0">
                <a:solidFill>
                  <a:srgbClr val="1F497D"/>
                </a:solidFill>
              </a:rPr>
              <a:t>srdíčka ve volném prostoru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979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Použitá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just">
              <a:buNone/>
            </a:pPr>
            <a:r>
              <a:rPr lang="cs-CZ" dirty="0">
                <a:latin typeface="+mj-lt"/>
              </a:rPr>
              <a:t>Hazuková, H., </a:t>
            </a:r>
            <a:r>
              <a:rPr lang="cs-CZ" dirty="0" err="1">
                <a:latin typeface="+mj-lt"/>
              </a:rPr>
              <a:t>Šamšula</a:t>
            </a:r>
            <a:r>
              <a:rPr lang="cs-CZ" dirty="0">
                <a:latin typeface="+mj-lt"/>
              </a:rPr>
              <a:t>, P. (2005</a:t>
            </a:r>
            <a:r>
              <a:rPr lang="cs-CZ" dirty="0" smtClean="0">
                <a:latin typeface="+mj-lt"/>
              </a:rPr>
              <a:t>). </a:t>
            </a:r>
            <a:r>
              <a:rPr lang="cs-CZ" i="1" dirty="0">
                <a:latin typeface="+mj-lt"/>
              </a:rPr>
              <a:t>Didaktika výtvarné výchovy I</a:t>
            </a:r>
            <a:r>
              <a:rPr lang="cs-CZ" i="1" dirty="0" smtClean="0">
                <a:latin typeface="+mj-lt"/>
              </a:rPr>
              <a:t>., </a:t>
            </a:r>
            <a:r>
              <a:rPr lang="cs-CZ" dirty="0" smtClean="0">
                <a:latin typeface="+mj-lt"/>
              </a:rPr>
              <a:t>s. 87-91</a:t>
            </a:r>
            <a:r>
              <a:rPr lang="cs-CZ" i="1" dirty="0" smtClean="0">
                <a:latin typeface="+mj-lt"/>
              </a:rPr>
              <a:t>.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Praha: </a:t>
            </a:r>
            <a:r>
              <a:rPr lang="cs-CZ" dirty="0" smtClean="0">
                <a:latin typeface="+mj-lt"/>
              </a:rPr>
              <a:t>Univerzita Karlova, Pedagogická fakulta.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5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smíšeného profilu</a:t>
            </a:r>
            <a:br>
              <a:rPr lang="cs-CZ" dirty="0" smtClean="0"/>
            </a:br>
            <a:r>
              <a:rPr lang="cs-CZ" dirty="0" smtClean="0"/>
              <a:t>hlava lva zepředu, tělo zboku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5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smíšeného profilu</a:t>
            </a:r>
            <a:br>
              <a:rPr lang="cs-CZ" dirty="0" smtClean="0"/>
            </a:br>
            <a:r>
              <a:rPr lang="cs-CZ" dirty="0" smtClean="0"/>
              <a:t>hlava </a:t>
            </a:r>
            <a:r>
              <a:rPr lang="cs-CZ" dirty="0" err="1" smtClean="0"/>
              <a:t>rygra</a:t>
            </a:r>
            <a:r>
              <a:rPr lang="cs-CZ" dirty="0" smtClean="0"/>
              <a:t> zepředu, tělo z boku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64" y="1554163"/>
            <a:ext cx="3394471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7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smíšeného profilu</a:t>
            </a:r>
            <a:br>
              <a:rPr lang="cs-CZ" dirty="0" smtClean="0"/>
            </a:br>
            <a:r>
              <a:rPr lang="cs-CZ" dirty="0" smtClean="0"/>
              <a:t>děvčátko celé zepředu kromě bot (zboku)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4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žába zepředu, rybník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kabiny zepředu, kolotoč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6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645</TotalTime>
  <Words>596</Words>
  <Application>Microsoft Office PowerPoint</Application>
  <PresentationFormat>Předvádění na obrazovce (4:3)</PresentationFormat>
  <Paragraphs>139</Paragraphs>
  <Slides>49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Cesta</vt:lpstr>
      <vt:lpstr>Specifika dětského výtvarného projevu</vt:lpstr>
      <vt:lpstr>Specifické projevy DVp</vt:lpstr>
      <vt:lpstr>Projevy naivního realismu</vt:lpstr>
      <vt:lpstr>Zobrazování vedle sebe  ruka se zmrzlinou nad hlavou</vt:lpstr>
      <vt:lpstr>Ukázka smíšeného profilu hlava lva zepředu, tělo zboku</vt:lpstr>
      <vt:lpstr>Ukázka smíšeného profilu hlava rygra zepředu, tělo z boku</vt:lpstr>
      <vt:lpstr>Ukázka smíšeného profilu děvčátko celé zepředu kromě bot (zboku)</vt:lpstr>
      <vt:lpstr>Ukázka sklápění žába zepředu, rybník shora</vt:lpstr>
      <vt:lpstr>Ukázka sklápění kabiny zepředu, kolotoč shora</vt:lpstr>
      <vt:lpstr>Ukázka sklápění krajina zepředu, cesta shora</vt:lpstr>
      <vt:lpstr>Ukázka sklápění krajina zepředu, nora shora</vt:lpstr>
      <vt:lpstr>Ukázka sklápění krajina zepředu, bazén s plavcem shora</vt:lpstr>
      <vt:lpstr>Projevy intelektuálního realismu</vt:lpstr>
      <vt:lpstr>Ukázka funkčního detailu - prsty</vt:lpstr>
      <vt:lpstr>Ukázka funkčního detailu hnízdo na stromě, mašle</vt:lpstr>
      <vt:lpstr>Ukázka funkčního detailu stopky na stromě</vt:lpstr>
      <vt:lpstr>Ukázka funkčního detailu  suk na stromě, jablka, jazyk</vt:lpstr>
      <vt:lpstr>Ukázka funkčního detailu svaly u kulturisty</vt:lpstr>
      <vt:lpstr>Ukázka nepoměrnosti v proporcích postava vs. dveře</vt:lpstr>
      <vt:lpstr>Ukázka transparence řidič v autě, čerti pod zemí</vt:lpstr>
      <vt:lpstr>Ukázka transparence řidič v traktoru</vt:lpstr>
      <vt:lpstr>Ukázky výtvarného vyprávění z Didaktiky výtvarné výchovy  (hazuková &amp; Šamšula, 2005)</vt:lpstr>
      <vt:lpstr>Projevy zosobňujícího dynamismu</vt:lpstr>
      <vt:lpstr>Ukázka personifikace</vt:lpstr>
      <vt:lpstr>Ukázka personifikace</vt:lpstr>
      <vt:lpstr>Ukázka antropomorfismu lidský postoj i vlastnosti – nese košík</vt:lpstr>
      <vt:lpstr>Ukázka antropomorfismu lidská tvář i postoj</vt:lpstr>
      <vt:lpstr>Ukázka antropomorfismu lidská tvář, tělo však už zvířecí</vt:lpstr>
      <vt:lpstr>Projevy fyziologického původu</vt:lpstr>
      <vt:lpstr>Ukázka R – principu u komínu</vt:lpstr>
      <vt:lpstr>Ukázka r- principu u větví stromu</vt:lpstr>
      <vt:lpstr>Ukázka R-principu u trpaslíka</vt:lpstr>
      <vt:lpstr>Ukázka grafoidismu naklonění sněhuláka vpravo</vt:lpstr>
      <vt:lpstr>Ukázka grafoidismu Naklánění doleva </vt:lpstr>
      <vt:lpstr>Ukázka grafoidismu  zakulacení střechy</vt:lpstr>
      <vt:lpstr>automatismus</vt:lpstr>
      <vt:lpstr>Zobrazovací automatismus 1</vt:lpstr>
      <vt:lpstr>Ukázka zobrazovacího automatismu mohutný kouř z komína</vt:lpstr>
      <vt:lpstr>Prezentace aplikace PowerPoint</vt:lpstr>
      <vt:lpstr>Zobrazovací automatismus 2</vt:lpstr>
      <vt:lpstr>Prezentace aplikace PowerPoint</vt:lpstr>
      <vt:lpstr>Prezentace aplikace PowerPoint</vt:lpstr>
      <vt:lpstr>Zobrazovací automatismus 3</vt:lpstr>
      <vt:lpstr>Ukázka zobrazovacího automatismu (květiny) i tam, kde to není na místě, a nepravého ornamentu (kříže)</vt:lpstr>
      <vt:lpstr>Nepravý ornament</vt:lpstr>
      <vt:lpstr>Nepravý ornament u fasády hradu</vt:lpstr>
      <vt:lpstr>Ukázka Nepravého ornamentu  symboly kolem sněhuláka</vt:lpstr>
      <vt:lpstr>Ukázka Nepravého ornamentu  srdíčka ve volném prostoru</vt:lpstr>
      <vt:lpstr>Použitá 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Specifika dětského výtvarného projevu</dc:title>
  <dc:creator>Macarátek</dc:creator>
  <cp:lastModifiedBy>Macarátek</cp:lastModifiedBy>
  <cp:revision>31</cp:revision>
  <dcterms:created xsi:type="dcterms:W3CDTF">2013-10-20T21:31:34Z</dcterms:created>
  <dcterms:modified xsi:type="dcterms:W3CDTF">2013-11-17T09:35:20Z</dcterms:modified>
</cp:coreProperties>
</file>