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5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14.10.2014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Správná laboratorní praxe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FFFF00"/>
                </a:solidFill>
                <a:latin typeface="+mj-lt"/>
              </a:rPr>
              <a:t>ZACHÁZENÍ S NEBEZPEČNÝMI</a:t>
            </a:r>
          </a:p>
          <a:p>
            <a:r>
              <a:rPr lang="cs-CZ" sz="4000" b="1" dirty="0" smtClean="0">
                <a:solidFill>
                  <a:srgbClr val="FFFF00"/>
                </a:solidFill>
                <a:latin typeface="+mj-lt"/>
              </a:rPr>
              <a:t>CHEMICKÝMI LÁTKAMI</a:t>
            </a:r>
            <a:endParaRPr lang="cs-CZ" sz="40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 senzibilizující</a:t>
            </a:r>
            <a:r>
              <a:rPr lang="cs-CZ" sz="2000" b="1" dirty="0" smtClean="0">
                <a:solidFill>
                  <a:srgbClr val="0000FF"/>
                </a:solidFill>
              </a:rPr>
              <a:t>, které po vdechnutí, požití nebo proniknutí kůží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mohou vyvolat přecitlivělost tak, že po další expozici vznikají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charakteristické příznaky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karcinogenní</a:t>
            </a:r>
            <a:r>
              <a:rPr lang="cs-CZ" sz="2000" b="1" dirty="0" smtClean="0">
                <a:solidFill>
                  <a:srgbClr val="0000FF"/>
                </a:solidFill>
              </a:rPr>
              <a:t>, které po vdechnutí, požití nebo proniknutí kůží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mohou vyvolat nebo zvýšit četnost výskytu rakoviny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mutagenní </a:t>
            </a:r>
            <a:r>
              <a:rPr lang="cs-CZ" sz="2000" b="1" dirty="0" smtClean="0">
                <a:solidFill>
                  <a:srgbClr val="0000FF"/>
                </a:solidFill>
              </a:rPr>
              <a:t>kategorie, které po vdechnutí, požití nebo proniknutí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kůží mohou vyvolat nebo zvýšit četnost výskytu genetických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poškození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toxické pro reprodukci</a:t>
            </a:r>
            <a:r>
              <a:rPr lang="cs-CZ" sz="2000" b="1" dirty="0" smtClean="0">
                <a:solidFill>
                  <a:srgbClr val="0000FF"/>
                </a:solidFill>
              </a:rPr>
              <a:t>, které po vdechnutí, požití nebo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proniknutí kůží mohou vyvolat nebo zvýšit četnost výskytu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nedědičných poškození potomků, poškození reprodukčních funkcí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nebo schopností reprodukce muže nebo ženy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nebezpečné pro životní prostředí</a:t>
            </a:r>
            <a:r>
              <a:rPr lang="cs-CZ" sz="2000" b="1" dirty="0" smtClean="0">
                <a:solidFill>
                  <a:srgbClr val="0000FF"/>
                </a:solidFill>
              </a:rPr>
              <a:t>, které po proniknutí do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životního prostředí představují nebo mohou představovat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okamžité nebo opožděné nebezpečí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Zákon </a:t>
            </a:r>
            <a:r>
              <a:rPr lang="cs-CZ" sz="2800" b="1" dirty="0" smtClean="0">
                <a:solidFill>
                  <a:srgbClr val="C00000"/>
                </a:solidFill>
              </a:rPr>
              <a:t>se nevztahuje na: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léčiva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krmiva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potraviny a tabákové výrobky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kosmetické prostředky</a:t>
            </a:r>
          </a:p>
          <a:p>
            <a:pPr>
              <a:buBlip>
                <a:blip r:embed="rId2"/>
              </a:buBlip>
            </a:pPr>
            <a:r>
              <a:rPr lang="cs-CZ" sz="2000" b="1" dirty="0" err="1" smtClean="0">
                <a:solidFill>
                  <a:srgbClr val="0000FF"/>
                </a:solidFill>
              </a:rPr>
              <a:t>radionuklidové</a:t>
            </a:r>
            <a:r>
              <a:rPr lang="cs-CZ" sz="2000" b="1" dirty="0" smtClean="0">
                <a:solidFill>
                  <a:srgbClr val="0000FF"/>
                </a:solidFill>
              </a:rPr>
              <a:t> zářiče a jaderné materiály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omamné a psychotropní látky,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zdravotnické prostředky,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hnojiva, pomocné půdní látky, pomocné rostlinné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přípravky a substráty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nerostné suroviny,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veterinární přípravky (vyjma desinfekčních, deratizačních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a dezinsekčních přípravků)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distribuci a přepravu plynů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výbušniny (vztahuje se však na látky výbušné)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V současné době je klasifikováno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100.000 látek (seznam obchodovatelných látek EINECS)</a:t>
            </a:r>
          </a:p>
          <a:p>
            <a:pPr>
              <a:buBlip>
                <a:blip r:embed="rId2"/>
              </a:buBlip>
            </a:pPr>
            <a:r>
              <a:rPr lang="pl-PL" sz="2800" b="1" dirty="0" smtClean="0">
                <a:solidFill>
                  <a:srgbClr val="0000FF"/>
                </a:solidFill>
              </a:rPr>
              <a:t> z toho cca 4000 je považováno za nebezpečné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nové látky jsou zařazovány do seznamu ELINCS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seznam NLP – seznam látek nadále nepovažovaných za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polymery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Při </a:t>
            </a:r>
            <a:r>
              <a:rPr lang="cs-CZ" sz="2800" b="1" dirty="0" smtClean="0">
                <a:solidFill>
                  <a:srgbClr val="C00000"/>
                </a:solidFill>
              </a:rPr>
              <a:t>nakládání s nebezpečnými chemickými </a:t>
            </a:r>
            <a:r>
              <a:rPr lang="cs-CZ" sz="2800" b="1" dirty="0" smtClean="0">
                <a:solidFill>
                  <a:srgbClr val="C00000"/>
                </a:solidFill>
              </a:rPr>
              <a:t>látkami a </a:t>
            </a:r>
            <a:r>
              <a:rPr lang="cs-CZ" sz="2800" b="1" dirty="0" smtClean="0">
                <a:solidFill>
                  <a:srgbClr val="C00000"/>
                </a:solidFill>
              </a:rPr>
              <a:t>přípravky je každý povinen: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řídit se výstražnými symboly nebezpečnosti,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větami označujícími specifickou rizikovost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chránit zdraví člověka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pokyny pro bezpečné nakládání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 chránit životní prostředí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Klasifikace nebezpečných látek a přípravků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je postup zjišťování nebezpečných vlastností látky nebo přípravku, hodnocení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zjištěných vlastností a následné zařazení takové látky nebo přípravku do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jednotlivých skupin nebezpečnosti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E O F </a:t>
            </a:r>
            <a:r>
              <a:rPr lang="cs-CZ" sz="2800" b="1" dirty="0" err="1" smtClean="0">
                <a:solidFill>
                  <a:srgbClr val="0000FF"/>
                </a:solidFill>
              </a:rPr>
              <a:t>F</a:t>
            </a:r>
            <a:r>
              <a:rPr lang="cs-CZ" sz="2800" b="1" dirty="0" smtClean="0">
                <a:solidFill>
                  <a:srgbClr val="0000FF"/>
                </a:solidFill>
              </a:rPr>
              <a:t>+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0000FF"/>
                </a:solidFill>
              </a:rPr>
              <a:t>výbušné oxidující vysoce hořlavé extrémně </a:t>
            </a:r>
            <a:r>
              <a:rPr lang="cs-CZ" sz="2800" b="1" dirty="0" smtClean="0">
                <a:solidFill>
                  <a:srgbClr val="C00000"/>
                </a:solidFill>
              </a:rPr>
              <a:t>hořlavé…VIZ PŘILOŽENÝ SOUBOR PIKTOGRAMY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cs-CZ" b="1" dirty="0" smtClean="0">
                <a:solidFill>
                  <a:srgbClr val="C00000"/>
                </a:solidFill>
              </a:rPr>
              <a:t>BALENÍ A OZNAČOVÁNÍ NEBEZPEČNÝCH LÁTEK A PŘÍPRAVKŮ</a:t>
            </a:r>
          </a:p>
          <a:p>
            <a:endParaRPr lang="cs-CZ" b="1" dirty="0" smtClean="0"/>
          </a:p>
          <a:p>
            <a:pPr>
              <a:buBlip>
                <a:blip r:embed="rId2"/>
              </a:buBlip>
            </a:pPr>
            <a:r>
              <a:rPr lang="cs-CZ" b="1" dirty="0" smtClean="0"/>
              <a:t>Obal nebezpečných látek a přípravků musí být uzpůsoben tak, aby</a:t>
            </a:r>
          </a:p>
          <a:p>
            <a:pPr>
              <a:buNone/>
            </a:pPr>
            <a:r>
              <a:rPr lang="cs-CZ" b="1" dirty="0" smtClean="0"/>
              <a:t>	nedocházelo k úniku nebezpečných látek a přípravků a k ohrožení nebo</a:t>
            </a:r>
          </a:p>
          <a:p>
            <a:pPr>
              <a:buNone/>
            </a:pPr>
            <a:r>
              <a:rPr lang="cs-CZ" b="1" dirty="0" smtClean="0"/>
              <a:t>	poškození zdraví člověka a životního prostředí.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Označení nebezpečných látek a přípravků musí být</a:t>
            </a:r>
          </a:p>
          <a:p>
            <a:pPr>
              <a:buNone/>
            </a:pPr>
            <a:r>
              <a:rPr lang="cs-CZ" b="1" dirty="0" smtClean="0"/>
              <a:t>	provedeno výrazně a čitelně a musí obsahovat tyto údaje: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dirty="0" smtClean="0"/>
              <a:t> </a:t>
            </a:r>
            <a:r>
              <a:rPr lang="cs-CZ" b="1" i="1" dirty="0" smtClean="0">
                <a:solidFill>
                  <a:srgbClr val="0000FF"/>
                </a:solidFill>
              </a:rPr>
              <a:t>chemický, případně obchodní název látky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i="1" dirty="0" smtClean="0">
                <a:solidFill>
                  <a:srgbClr val="0000FF"/>
                </a:solidFill>
              </a:rPr>
              <a:t> obchodní název přípravku a chemické názvy nebezpečných látek, jejichž obsah zapříčiňuje, že přípravek je klasifikován jako nebezpečný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i="1" dirty="0" smtClean="0">
                <a:solidFill>
                  <a:srgbClr val="0000FF"/>
                </a:solidFill>
              </a:rPr>
              <a:t> jméno, název, sídlo, telefon a další identifikační údaje o výrobci chemické látky (při vlastním přebalu pak identifikační údaje o MU)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i="1" dirty="0" smtClean="0">
                <a:solidFill>
                  <a:srgbClr val="0000FF"/>
                </a:solidFill>
              </a:rPr>
              <a:t> výstražné symboly nebezpečnosti odpovídající klasifikaci nebezpečné látky nebo přípravku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i="1" dirty="0" smtClean="0">
                <a:solidFill>
                  <a:srgbClr val="0000FF"/>
                </a:solidFill>
              </a:rPr>
              <a:t> označení specifické rizikovosti nebezpečné látky nebo přípravku (H-věty)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i="1" dirty="0" smtClean="0">
                <a:solidFill>
                  <a:srgbClr val="0000FF"/>
                </a:solidFill>
              </a:rPr>
              <a:t> pokyny pro bezpečné nakládání s nebezpečnou látkou a přípravkem (P-věty)</a:t>
            </a:r>
            <a:endParaRPr lang="cs-CZ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500" b="1" dirty="0" smtClean="0">
                <a:solidFill>
                  <a:srgbClr val="C00000"/>
                </a:solidFill>
              </a:rPr>
              <a:t>BEZPEČNOSTNÍ LIST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je souhrnem identifikačních údajů o výrobci nebo dovozci,</a:t>
            </a:r>
          </a:p>
          <a:p>
            <a:pPr>
              <a:buNone/>
            </a:pPr>
            <a:r>
              <a:rPr lang="cs-CZ" b="1" dirty="0" smtClean="0"/>
              <a:t>	o nebezpečné látce nebo přípravku a údajů potřebných</a:t>
            </a:r>
          </a:p>
          <a:p>
            <a:pPr>
              <a:buNone/>
            </a:pPr>
            <a:r>
              <a:rPr lang="cs-CZ" b="1" dirty="0" smtClean="0"/>
              <a:t>	pro ochranu zdraví člověka nebo životního prostředí.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měl by být součástí dodávky chemické látky nebo přípravku, příp. je nutno si jej vyžádat při prvním objednání látky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 před započetím práce s chemickou látkou je nutno seznámit se s: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vlastnostmi látky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možnostmi kontaminace organismu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expozičními limity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projevy působení látky na organismus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0000FF"/>
                </a:solidFill>
              </a:rPr>
              <a:t>v případě nehody se dají využít především informace o první </a:t>
            </a:r>
            <a:r>
              <a:rPr lang="cs-CZ" b="1" dirty="0" err="1" smtClean="0">
                <a:solidFill>
                  <a:srgbClr val="0000FF"/>
                </a:solidFill>
              </a:rPr>
              <a:t>předlékařské</a:t>
            </a:r>
            <a:r>
              <a:rPr lang="cs-CZ" b="1" dirty="0" smtClean="0">
                <a:solidFill>
                  <a:srgbClr val="0000FF"/>
                </a:solidFill>
              </a:rPr>
              <a:t> pomoci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 na pracovišti musí být BL uskladněn tak, aby k němu měl přístup kdokoli.</a:t>
            </a:r>
            <a:endParaRPr lang="cs-CZ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PRINCIPY BEZPEČNÉ </a:t>
            </a:r>
            <a:r>
              <a:rPr lang="cs-CZ" sz="2800" b="1" dirty="0" smtClean="0">
                <a:solidFill>
                  <a:srgbClr val="0000FF"/>
                </a:solidFill>
              </a:rPr>
              <a:t>PRÁCE S </a:t>
            </a:r>
            <a:r>
              <a:rPr lang="cs-CZ" sz="2800" b="1" dirty="0" smtClean="0">
                <a:solidFill>
                  <a:srgbClr val="0000FF"/>
                </a:solidFill>
              </a:rPr>
              <a:t>CHEMICKÝMI </a:t>
            </a:r>
            <a:r>
              <a:rPr lang="cs-CZ" sz="2800" b="1" dirty="0" smtClean="0">
                <a:solidFill>
                  <a:srgbClr val="0000FF"/>
                </a:solidFill>
              </a:rPr>
              <a:t>LÁTKAMI</a:t>
            </a:r>
          </a:p>
          <a:p>
            <a:pPr algn="ctr">
              <a:buNone/>
            </a:pPr>
            <a:endParaRPr lang="cs-CZ" sz="28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rgbClr val="0000FF"/>
                </a:solidFill>
              </a:rPr>
              <a:t>Zákon č. 356/2003 Sb. o chemických látkách a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FF"/>
                </a:solidFill>
              </a:rPr>
              <a:t>chemických </a:t>
            </a:r>
            <a:r>
              <a:rPr lang="cs-CZ" sz="2800" dirty="0" smtClean="0">
                <a:solidFill>
                  <a:srgbClr val="0000FF"/>
                </a:solidFill>
              </a:rPr>
              <a:t>přípravcích, včetně </a:t>
            </a:r>
            <a:r>
              <a:rPr lang="cs-CZ" sz="2800" dirty="0" smtClean="0">
                <a:solidFill>
                  <a:srgbClr val="0000FF"/>
                </a:solidFill>
              </a:rPr>
              <a:t>doprovodných vyhlášek – lze nalézt </a:t>
            </a:r>
            <a:r>
              <a:rPr lang="cs-CZ" sz="2800" dirty="0" smtClean="0">
                <a:solidFill>
                  <a:srgbClr val="0000FF"/>
                </a:solidFill>
              </a:rPr>
              <a:t>na internetu.</a:t>
            </a:r>
          </a:p>
          <a:p>
            <a:pPr>
              <a:buNone/>
            </a:pPr>
            <a:endParaRPr lang="cs-CZ" sz="2800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rgbClr val="0000FF"/>
                </a:solidFill>
              </a:rPr>
              <a:t>Zákon č. 258/2000 Sb. o ochraně veřejného zdraví</a:t>
            </a:r>
          </a:p>
          <a:p>
            <a:pPr>
              <a:buNone/>
            </a:pPr>
            <a:r>
              <a:rPr lang="cs-CZ" sz="2800" dirty="0" smtClean="0">
                <a:solidFill>
                  <a:srgbClr val="0000FF"/>
                </a:solidFill>
              </a:rPr>
              <a:t>včetně </a:t>
            </a:r>
            <a:r>
              <a:rPr lang="cs-CZ" sz="2800" dirty="0" smtClean="0">
                <a:solidFill>
                  <a:srgbClr val="0000FF"/>
                </a:solidFill>
              </a:rPr>
              <a:t>doprovodných </a:t>
            </a:r>
            <a:r>
              <a:rPr lang="cs-CZ" sz="2800" dirty="0" smtClean="0">
                <a:solidFill>
                  <a:srgbClr val="0000FF"/>
                </a:solidFill>
              </a:rPr>
              <a:t>vyhlášek, lze opět najít na internetu.</a:t>
            </a:r>
            <a:endParaRPr lang="cs-CZ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20796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cs-CZ" sz="3800" b="1" dirty="0" smtClean="0">
                <a:solidFill>
                  <a:srgbClr val="C00000"/>
                </a:solidFill>
              </a:rPr>
              <a:t>Požadavky na vlastnictví a uložení BL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firma obchodující s chemickými látkami a přípravky je povinna dodat BL v českém jazyce. 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V případech opakované dodávky stejné chemikálie stačí mít BL pouze jednou.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BL by měly být veřejné přístupné pro všechny pracovníky, kteří</a:t>
            </a:r>
          </a:p>
          <a:p>
            <a:pPr>
              <a:buNone/>
            </a:pPr>
            <a:r>
              <a:rPr lang="cs-CZ" b="1" dirty="0" smtClean="0"/>
              <a:t>	se pohybují v prostorách, kde se s nebezpečnými látkami</a:t>
            </a:r>
          </a:p>
          <a:p>
            <a:pPr>
              <a:buNone/>
            </a:pPr>
            <a:r>
              <a:rPr lang="cs-CZ" b="1" dirty="0" smtClean="0"/>
              <a:t>	pracuje (skříň na chodbě, veřejně přístupná místnost, uložení by mělo být dle vhodně zvoleného systému)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všichni pracovníci musí vědět, jaké informace v BL najdou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o uložení BL je nutno informovat všechny pracovníky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uložení je doporučeno poblíž havarijního telefonu, v jehož blízkosti jsou uvedena důležitá telefonní čísla (hasiči, první pomoc, toxikologické centrum apod.)</a:t>
            </a:r>
            <a:endParaRPr lang="cs-CZ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Zvláštní podmínky pro zacházení</a:t>
            </a:r>
          </a:p>
          <a:p>
            <a:pPr algn="ctr"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s vysoce toxickými chemickými látkami a přípravky</a:t>
            </a:r>
          </a:p>
          <a:p>
            <a:pPr algn="ctr">
              <a:buNone/>
            </a:pPr>
            <a:endParaRPr lang="cs-CZ" sz="3000" b="1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b="1" dirty="0" smtClean="0"/>
              <a:t>Žádná právnická ani fyzická osoba (nikdo!) nesmí prodat,</a:t>
            </a:r>
          </a:p>
          <a:p>
            <a:pPr>
              <a:buNone/>
            </a:pPr>
            <a:r>
              <a:rPr lang="cs-CZ" b="1" dirty="0" smtClean="0"/>
              <a:t>	darovat ani jiným způsobem poskytovat jiným právnickým</a:t>
            </a:r>
          </a:p>
          <a:p>
            <a:pPr>
              <a:buNone/>
            </a:pPr>
            <a:r>
              <a:rPr lang="cs-CZ" b="1" dirty="0" smtClean="0"/>
              <a:t>	nebo fyzickým osobám vysoce toxické látky a přípravky, pokud</a:t>
            </a:r>
          </a:p>
          <a:p>
            <a:pPr>
              <a:buNone/>
            </a:pPr>
            <a:r>
              <a:rPr lang="cs-CZ" b="1" dirty="0" smtClean="0"/>
              <a:t>	nejsou tyto osoby způsobilé k nakládání s těmito látkami nebo</a:t>
            </a:r>
          </a:p>
          <a:p>
            <a:pPr>
              <a:buNone/>
            </a:pPr>
            <a:r>
              <a:rPr lang="pl-PL" b="1" dirty="0" smtClean="0"/>
              <a:t>	přípravky podle zákona č.258/2000 Sb.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 Pokud nakládají s vysoce toxickými látkami a přípravky</a:t>
            </a:r>
          </a:p>
          <a:p>
            <a:pPr>
              <a:buNone/>
            </a:pPr>
            <a:r>
              <a:rPr lang="cs-CZ" b="1" dirty="0" smtClean="0"/>
              <a:t>	zaměstnanci právnických osob nebo fyzické podnikající osoby,</a:t>
            </a:r>
          </a:p>
          <a:p>
            <a:pPr>
              <a:buNone/>
            </a:pPr>
            <a:r>
              <a:rPr lang="cs-CZ" b="1" dirty="0" smtClean="0"/>
              <a:t>	musí být k této činnosti odborně způsobilí podle zákona č.</a:t>
            </a:r>
          </a:p>
          <a:p>
            <a:pPr>
              <a:buNone/>
            </a:pPr>
            <a:r>
              <a:rPr lang="cs-CZ" b="1" dirty="0" smtClean="0"/>
              <a:t>	258/2000 Sb., případně musí být fyzické osoby přímo nakládající s vysoce toxickými látkami a přípravky prokazatelně zaškoleni takovou odborně způsobilou osobou.</a:t>
            </a:r>
          </a:p>
          <a:p>
            <a:pPr>
              <a:buBlip>
                <a:blip r:embed="rId2"/>
              </a:buBlip>
            </a:pPr>
            <a:r>
              <a:rPr lang="pl-PL" b="1" dirty="0" smtClean="0"/>
              <a:t>Školení musí být nejméně jednou za rok opakováno. Záznamy o</a:t>
            </a:r>
          </a:p>
          <a:p>
            <a:pPr>
              <a:buNone/>
            </a:pPr>
            <a:r>
              <a:rPr lang="cs-CZ" b="1" dirty="0" smtClean="0"/>
              <a:t>	zaškolení a následném proškolení musí podnikající fyzické</a:t>
            </a:r>
          </a:p>
          <a:p>
            <a:pPr>
              <a:buNone/>
            </a:pPr>
            <a:r>
              <a:rPr lang="pl-PL" b="1" dirty="0" smtClean="0"/>
              <a:t>	osoby a právnické osoby uchovávat po dobu 3 let.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it-IT" sz="2800" b="1" dirty="0" smtClean="0">
                <a:solidFill>
                  <a:srgbClr val="C00000"/>
                </a:solidFill>
              </a:rPr>
              <a:t>Zákon </a:t>
            </a:r>
            <a:r>
              <a:rPr lang="it-IT" sz="2800" b="1" dirty="0" smtClean="0">
                <a:solidFill>
                  <a:srgbClr val="C00000"/>
                </a:solidFill>
              </a:rPr>
              <a:t>356/203 Sb. stanoví práva a povinnosti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právnických a fyzických osob při</a:t>
            </a:r>
            <a:r>
              <a:rPr lang="cs-CZ" sz="2800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endParaRPr lang="cs-CZ" sz="2800" dirty="0" smtClean="0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klasifikaci a zkoušení nebezpečných vlastností </a:t>
            </a:r>
            <a:r>
              <a:rPr lang="cs-CZ" sz="2800" b="1" dirty="0" smtClean="0">
                <a:solidFill>
                  <a:srgbClr val="0000FF"/>
                </a:solidFill>
              </a:rPr>
              <a:t>chemických látek </a:t>
            </a:r>
            <a:r>
              <a:rPr lang="cs-CZ" sz="2800" b="1" dirty="0" smtClean="0">
                <a:solidFill>
                  <a:srgbClr val="0000FF"/>
                </a:solidFill>
              </a:rPr>
              <a:t>a chemických přípravků,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 jejich balení a označování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00FF"/>
                </a:solidFill>
              </a:rPr>
              <a:t> uvádění na trh, dovoz a vývoz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 registraci, oznamování,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0000FF"/>
                </a:solidFill>
              </a:rPr>
              <a:t> vymezuje působnost správních orgánů při </a:t>
            </a:r>
            <a:r>
              <a:rPr lang="cs-CZ" sz="2800" b="1" dirty="0" smtClean="0">
                <a:solidFill>
                  <a:srgbClr val="0000FF"/>
                </a:solidFill>
              </a:rPr>
              <a:t>zajišťování ochrany </a:t>
            </a:r>
            <a:r>
              <a:rPr lang="cs-CZ" sz="2800" b="1" dirty="0" smtClean="0">
                <a:solidFill>
                  <a:srgbClr val="0000FF"/>
                </a:solidFill>
              </a:rPr>
              <a:t>zdraví a životního prostředí před </a:t>
            </a:r>
            <a:r>
              <a:rPr lang="cs-CZ" sz="2800" b="1" dirty="0" smtClean="0">
                <a:solidFill>
                  <a:srgbClr val="0000FF"/>
                </a:solidFill>
              </a:rPr>
              <a:t>škodlivými účinky </a:t>
            </a:r>
            <a:r>
              <a:rPr lang="cs-CZ" sz="2800" b="1" dirty="0" smtClean="0">
                <a:solidFill>
                  <a:srgbClr val="0000FF"/>
                </a:solidFill>
              </a:rPr>
              <a:t>chemických látek a chemických přípravků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sz="3000" b="1" dirty="0" smtClean="0">
                <a:solidFill>
                  <a:srgbClr val="C00000"/>
                </a:solidFill>
              </a:rPr>
              <a:t>Předmětem školení musí být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seznámení s nebezpečnými vlastnostmi vysoce toxických látek a přípravků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 zásady ochrany zdraví a životního prostředí před jejich škodlivými účinky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 zásady první </a:t>
            </a:r>
            <a:r>
              <a:rPr lang="cs-CZ" b="1" dirty="0" err="1" smtClean="0"/>
              <a:t>předlékařské</a:t>
            </a:r>
            <a:r>
              <a:rPr lang="cs-CZ" b="1" dirty="0" smtClean="0"/>
              <a:t> pomoci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Na pracovišti musí být zaměstnancům volně dostupná písemná pravidla o bezpečnosti, ochraně zdraví a životního prostředí.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3000" b="1" dirty="0" smtClean="0"/>
              <a:t> </a:t>
            </a:r>
            <a:r>
              <a:rPr lang="cs-CZ" sz="3000" b="1" dirty="0" smtClean="0">
                <a:solidFill>
                  <a:srgbClr val="0000FF"/>
                </a:solidFill>
              </a:rPr>
              <a:t>Pravidla musí obsahovat zejména: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informace o nebezpečných vlastnostech vysoce toxických látek a</a:t>
            </a:r>
          </a:p>
          <a:p>
            <a:pPr>
              <a:buNone/>
            </a:pPr>
            <a:r>
              <a:rPr lang="cs-CZ" b="1" dirty="0" smtClean="0"/>
              <a:t>	přípravků, se kterými zaměstnanci nakládají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pokyny pro bezpečnost, ochranu zdraví a ochranu životního prostředí,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 pokyny pro první </a:t>
            </a:r>
            <a:r>
              <a:rPr lang="cs-CZ" b="1" dirty="0" err="1" smtClean="0"/>
              <a:t>předlékařskou</a:t>
            </a:r>
            <a:r>
              <a:rPr lang="cs-CZ" b="1" dirty="0" smtClean="0"/>
              <a:t> pomoc,</a:t>
            </a:r>
          </a:p>
          <a:p>
            <a:pPr>
              <a:buBlip>
                <a:blip r:embed="rId2"/>
              </a:buBlip>
            </a:pPr>
            <a:r>
              <a:rPr lang="cs-CZ" b="1" dirty="0" smtClean="0"/>
              <a:t> postup při nehodě</a:t>
            </a:r>
            <a:endParaRPr lang="cs-CZ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764704"/>
            <a:ext cx="87129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Text pravidel musí být projednán s orgánem ochrany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veřejného zdraví příslušným podle místa </a:t>
            </a:r>
            <a:r>
              <a:rPr lang="cs-CZ" sz="2800" b="1" dirty="0" smtClean="0">
                <a:solidFill>
                  <a:srgbClr val="C00000"/>
                </a:solidFill>
              </a:rPr>
              <a:t>činnosti</a:t>
            </a:r>
          </a:p>
          <a:p>
            <a:pPr algn="ctr"/>
            <a:endParaRPr lang="cs-CZ" sz="2800" b="1" dirty="0" smtClean="0"/>
          </a:p>
          <a:p>
            <a:pPr>
              <a:buBlip>
                <a:blip r:embed="rId2"/>
              </a:buBlip>
            </a:pPr>
            <a:r>
              <a:rPr lang="pl-PL" sz="2400" b="1" dirty="0" smtClean="0"/>
              <a:t>(pro MU je to KHS Brno)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Vysoce </a:t>
            </a:r>
            <a:r>
              <a:rPr lang="cs-CZ" sz="2400" b="1" dirty="0" smtClean="0"/>
              <a:t>toxické chemické látky a přípravky musí být skladovány</a:t>
            </a:r>
          </a:p>
          <a:p>
            <a:r>
              <a:rPr lang="cs-CZ" sz="2400" b="1" dirty="0" smtClean="0"/>
              <a:t>v uzamykatelných prostorách, zabezpečených proti vloupání a vstupu</a:t>
            </a:r>
          </a:p>
          <a:p>
            <a:r>
              <a:rPr lang="cs-CZ" sz="2400" b="1" dirty="0" smtClean="0"/>
              <a:t>nepovolaných osob.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Při </a:t>
            </a:r>
            <a:r>
              <a:rPr lang="cs-CZ" sz="2400" b="1" dirty="0" smtClean="0"/>
              <a:t>skladování musí být vyloučena záměna a vzájemné škodlivé působení</a:t>
            </a:r>
          </a:p>
          <a:p>
            <a:r>
              <a:rPr lang="cs-CZ" sz="2400" b="1" dirty="0" smtClean="0"/>
              <a:t>uskladněných chemických látek a přípravků a zabráněno jejich pronikání</a:t>
            </a:r>
          </a:p>
          <a:p>
            <a:r>
              <a:rPr lang="cs-CZ" sz="2400" b="1" dirty="0" smtClean="0"/>
              <a:t>do životního prostředí a ohrožení zdraví lidí.</a:t>
            </a:r>
          </a:p>
          <a:p>
            <a:endParaRPr lang="cs-CZ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1268760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O </a:t>
            </a:r>
            <a:r>
              <a:rPr lang="cs-CZ" sz="2400" b="1" dirty="0" smtClean="0"/>
              <a:t>nakládání s vysoce toxickými látkami a přípravky musí právnické osoby </a:t>
            </a:r>
            <a:r>
              <a:rPr lang="cs-CZ" sz="2400" b="1" dirty="0" smtClean="0"/>
              <a:t>a podnikající </a:t>
            </a:r>
            <a:r>
              <a:rPr lang="cs-CZ" sz="2400" b="1" dirty="0" smtClean="0"/>
              <a:t>fyzické osoby vést evidenci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Evidence </a:t>
            </a:r>
            <a:r>
              <a:rPr lang="cs-CZ" sz="2400" b="1" dirty="0" smtClean="0"/>
              <a:t>musí být vedena odděleně pro každou vysoce toxickou látku </a:t>
            </a:r>
            <a:r>
              <a:rPr lang="cs-CZ" sz="2400" b="1" dirty="0" smtClean="0"/>
              <a:t>nebo přípravek.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Evidenční záznamy </a:t>
            </a:r>
            <a:r>
              <a:rPr lang="cs-CZ" sz="2400" b="1" dirty="0" smtClean="0"/>
              <a:t>musí obsahovat údaje o přijatém a vydaném </a:t>
            </a:r>
            <a:r>
              <a:rPr lang="cs-CZ" sz="2400" b="1" dirty="0" smtClean="0"/>
              <a:t>množství, stavu </a:t>
            </a:r>
            <a:r>
              <a:rPr lang="cs-CZ" sz="2400" b="1" dirty="0" smtClean="0"/>
              <a:t>zásob a jméno osoby (název nebo firma), které byly látka nebo </a:t>
            </a:r>
            <a:r>
              <a:rPr lang="cs-CZ" sz="2400" b="1" dirty="0" smtClean="0"/>
              <a:t>přípravek vydány.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Evidenční záznamy </a:t>
            </a:r>
            <a:r>
              <a:rPr lang="cs-CZ" sz="2400" b="1" dirty="0" smtClean="0"/>
              <a:t>musí být uchovávány ještě nejméně 5 let po </a:t>
            </a:r>
            <a:r>
              <a:rPr lang="cs-CZ" sz="2400" b="1" dirty="0" smtClean="0"/>
              <a:t>dosažení nulového </a:t>
            </a:r>
            <a:r>
              <a:rPr lang="cs-CZ" sz="2400" b="1" dirty="0" smtClean="0"/>
              <a:t>stavu zásob chemické látky nebo přípravku</a:t>
            </a:r>
            <a:r>
              <a:rPr lang="cs-CZ" sz="2400" b="1" dirty="0" smtClean="0"/>
              <a:t>.</a:t>
            </a:r>
            <a:r>
              <a:rPr lang="cs-CZ" sz="2400" dirty="0" smtClean="0"/>
              <a:t> </a:t>
            </a:r>
            <a:endParaRPr lang="cs-CZ" sz="2400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97346"/>
            <a:ext cx="8964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Zvláštní podmínky pro </a:t>
            </a:r>
            <a:r>
              <a:rPr lang="cs-CZ" sz="2800" b="1" dirty="0" smtClean="0">
                <a:solidFill>
                  <a:srgbClr val="C00000"/>
                </a:solidFill>
              </a:rPr>
              <a:t>zacházení s toxickými, </a:t>
            </a:r>
            <a:r>
              <a:rPr lang="cs-CZ" sz="2800" b="1" dirty="0" smtClean="0">
                <a:solidFill>
                  <a:srgbClr val="C00000"/>
                </a:solidFill>
              </a:rPr>
              <a:t>žíravými a karcinogenními, mutagenními </a:t>
            </a:r>
            <a:r>
              <a:rPr lang="cs-CZ" sz="2800" b="1" dirty="0" smtClean="0">
                <a:solidFill>
                  <a:srgbClr val="C00000"/>
                </a:solidFill>
              </a:rPr>
              <a:t>a pro </a:t>
            </a:r>
            <a:r>
              <a:rPr lang="cs-CZ" sz="2800" b="1" dirty="0" smtClean="0">
                <a:solidFill>
                  <a:srgbClr val="C00000"/>
                </a:solidFill>
              </a:rPr>
              <a:t>reprodukci toxickými látkami a pro </a:t>
            </a:r>
            <a:r>
              <a:rPr lang="cs-CZ" sz="2800" b="1" dirty="0" smtClean="0">
                <a:solidFill>
                  <a:srgbClr val="C00000"/>
                </a:solidFill>
              </a:rPr>
              <a:t>používání fyzickými </a:t>
            </a:r>
            <a:r>
              <a:rPr lang="cs-CZ" sz="2800" b="1" dirty="0" smtClean="0">
                <a:solidFill>
                  <a:srgbClr val="C00000"/>
                </a:solidFill>
              </a:rPr>
              <a:t>osobami v rámci </a:t>
            </a:r>
            <a:r>
              <a:rPr lang="cs-CZ" sz="2800" b="1" dirty="0" smtClean="0">
                <a:solidFill>
                  <a:srgbClr val="C00000"/>
                </a:solidFill>
              </a:rPr>
              <a:t>zaměstnání </a:t>
            </a:r>
            <a:r>
              <a:rPr lang="cs-CZ" sz="2800" b="1" dirty="0" smtClean="0">
                <a:solidFill>
                  <a:srgbClr val="C00000"/>
                </a:solidFill>
              </a:rPr>
              <a:t>a v </a:t>
            </a:r>
            <a:r>
              <a:rPr lang="cs-CZ" sz="2800" b="1" dirty="0" smtClean="0">
                <a:solidFill>
                  <a:srgbClr val="C00000"/>
                </a:solidFill>
              </a:rPr>
              <a:t>rámci přípravy </a:t>
            </a:r>
            <a:r>
              <a:rPr lang="cs-CZ" sz="2800" b="1" dirty="0" smtClean="0">
                <a:solidFill>
                  <a:srgbClr val="C00000"/>
                </a:solidFill>
              </a:rPr>
              <a:t>na </a:t>
            </a:r>
            <a:r>
              <a:rPr lang="cs-CZ" sz="2800" b="1" dirty="0" smtClean="0">
                <a:solidFill>
                  <a:srgbClr val="C00000"/>
                </a:solidFill>
              </a:rPr>
              <a:t>povolání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sz="2400" b="1" dirty="0" smtClean="0"/>
              <a:t>Osoby </a:t>
            </a:r>
            <a:r>
              <a:rPr lang="cs-CZ" sz="2400" b="1" dirty="0" smtClean="0"/>
              <a:t>musí být prokazatelně proškoleny v rozsahu stejném, jako je </a:t>
            </a:r>
            <a:r>
              <a:rPr lang="cs-CZ" sz="2400" b="1" dirty="0" smtClean="0"/>
              <a:t>uvedeno při </a:t>
            </a:r>
            <a:r>
              <a:rPr lang="cs-CZ" sz="2400" b="1" dirty="0" smtClean="0"/>
              <a:t>používání vysoce toxických chemických látek a </a:t>
            </a:r>
            <a:r>
              <a:rPr lang="cs-CZ" sz="2400" b="1" dirty="0" smtClean="0"/>
              <a:t>přípravků.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Na </a:t>
            </a:r>
            <a:r>
              <a:rPr lang="cs-CZ" sz="2400" b="1" dirty="0" smtClean="0"/>
              <a:t>pracovišti musí být k dispozici písemná pravidla pro bezpečnou </a:t>
            </a:r>
            <a:r>
              <a:rPr lang="cs-CZ" sz="2400" b="1" dirty="0" smtClean="0"/>
              <a:t>práci schválená </a:t>
            </a:r>
            <a:r>
              <a:rPr lang="cs-CZ" sz="2400" b="1" dirty="0" smtClean="0"/>
              <a:t>místně příslušným orgánem ochrany zdraví. Tato pravidla </a:t>
            </a:r>
            <a:r>
              <a:rPr lang="cs-CZ" sz="2400" b="1" dirty="0" smtClean="0"/>
              <a:t>musí obsahovat </a:t>
            </a:r>
            <a:r>
              <a:rPr lang="cs-CZ" sz="2400" b="1" dirty="0" smtClean="0"/>
              <a:t>obdobné informace.</a:t>
            </a:r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105273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Doporučuje se </a:t>
            </a:r>
            <a:r>
              <a:rPr lang="cs-CZ" sz="2400" b="1" dirty="0" smtClean="0"/>
              <a:t>při zahájení práce s uvedeným typem látek projednat s každým pracovníkem pracovní postupy, možnosti havárie, postupy při poskytnutí první pomoci (zdroje informací např. BL apod.).</a:t>
            </a:r>
            <a:endParaRPr lang="cs-CZ" sz="24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692696"/>
            <a:ext cx="9144000" cy="6014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Zvláštní podmínky pro provozování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ochranné deratizace, </a:t>
            </a:r>
            <a:r>
              <a:rPr lang="cs-CZ" sz="2800" b="1" dirty="0" smtClean="0">
                <a:solidFill>
                  <a:srgbClr val="C00000"/>
                </a:solidFill>
              </a:rPr>
              <a:t>dezinsekce </a:t>
            </a:r>
            <a:r>
              <a:rPr lang="cs-CZ" sz="2800" b="1" dirty="0" smtClean="0">
                <a:solidFill>
                  <a:srgbClr val="C00000"/>
                </a:solidFill>
              </a:rPr>
              <a:t>a </a:t>
            </a:r>
            <a:r>
              <a:rPr lang="cs-CZ" sz="2800" b="1" dirty="0" smtClean="0">
                <a:solidFill>
                  <a:srgbClr val="C00000"/>
                </a:solidFill>
              </a:rPr>
              <a:t>desinfekce</a:t>
            </a:r>
          </a:p>
          <a:p>
            <a:pPr algn="ctr"/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sz="2400" b="1" dirty="0" smtClean="0"/>
              <a:t>Pro </a:t>
            </a:r>
            <a:r>
              <a:rPr lang="cs-CZ" sz="2400" b="1" dirty="0" smtClean="0"/>
              <a:t>provozování DDD se nevztahuje ustanovení o povinnosti </a:t>
            </a:r>
            <a:r>
              <a:rPr lang="cs-CZ" sz="2400" b="1" dirty="0" smtClean="0"/>
              <a:t>zabezpečení nakládání </a:t>
            </a:r>
            <a:r>
              <a:rPr lang="cs-CZ" sz="2400" b="1" dirty="0" smtClean="0"/>
              <a:t>s vysoce toxickými látkami a přípravky dle zákona 258/2000 Sb</a:t>
            </a:r>
            <a:r>
              <a:rPr lang="cs-CZ" sz="2400" b="1" dirty="0" smtClean="0"/>
              <a:t>., § 44a.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Pokud </a:t>
            </a:r>
            <a:r>
              <a:rPr lang="cs-CZ" sz="2400" b="1" dirty="0" smtClean="0"/>
              <a:t>by měla být prováděna ochranná DDD vysoce toxickými látkami, </a:t>
            </a:r>
            <a:r>
              <a:rPr lang="cs-CZ" sz="2400" b="1" dirty="0" smtClean="0"/>
              <a:t>musí se </a:t>
            </a:r>
            <a:r>
              <a:rPr lang="cs-CZ" sz="2400" b="1" dirty="0" smtClean="0"/>
              <a:t>tato činnost písemně místně příslušnému orgánu ochrany zdraví a </a:t>
            </a:r>
            <a:r>
              <a:rPr lang="cs-CZ" sz="2400" b="1" dirty="0" smtClean="0"/>
              <a:t>obecnímu úřadu </a:t>
            </a:r>
            <a:r>
              <a:rPr lang="cs-CZ" sz="2400" b="1" dirty="0" smtClean="0"/>
              <a:t>nejméně 48 hodin předem (nezapočítávají se dny pracovního volna </a:t>
            </a:r>
            <a:r>
              <a:rPr lang="cs-CZ" sz="2400" b="1" dirty="0" smtClean="0"/>
              <a:t>a pracovního </a:t>
            </a:r>
            <a:r>
              <a:rPr lang="cs-CZ" sz="2400" b="1" dirty="0" smtClean="0"/>
              <a:t>klidu</a:t>
            </a:r>
            <a:r>
              <a:rPr lang="cs-CZ" sz="2400" b="1" dirty="0" smtClean="0"/>
              <a:t>).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V </a:t>
            </a:r>
            <a:r>
              <a:rPr lang="cs-CZ" sz="2400" b="1" dirty="0" smtClean="0"/>
              <a:t>oznámení musí být uvedeny všechny potřebné informace o zásahu </a:t>
            </a:r>
            <a:r>
              <a:rPr lang="cs-CZ" sz="2400" b="1" dirty="0" smtClean="0"/>
              <a:t>a použitých </a:t>
            </a:r>
            <a:r>
              <a:rPr lang="cs-CZ" sz="2400" b="1" dirty="0" smtClean="0"/>
              <a:t>látkách.</a:t>
            </a:r>
            <a:endParaRPr lang="cs-CZ" sz="24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144384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Evidenční knihy pro evidenci nebezpečných látek a</a:t>
            </a:r>
          </a:p>
          <a:p>
            <a:r>
              <a:rPr lang="cs-CZ" sz="2400" b="1" dirty="0" smtClean="0"/>
              <a:t>přípravků, jakož i listinné doklady musí být vedeny tak, </a:t>
            </a:r>
            <a:r>
              <a:rPr lang="cs-CZ" sz="2400" b="1" dirty="0" smtClean="0"/>
              <a:t>aby údaje </a:t>
            </a:r>
            <a:r>
              <a:rPr lang="cs-CZ" sz="2400" b="1" dirty="0" smtClean="0"/>
              <a:t>v nich nebylo možné dodatečně měnit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pl-PL" sz="2400" b="1" dirty="0" smtClean="0"/>
              <a:t>Chybné </a:t>
            </a:r>
            <a:r>
              <a:rPr lang="pl-PL" sz="2400" b="1" dirty="0" smtClean="0"/>
              <a:t>údaje musí být opraveny tak, aby původní zápis</a:t>
            </a:r>
          </a:p>
          <a:p>
            <a:r>
              <a:rPr lang="cs-CZ" sz="2400" b="1" dirty="0" smtClean="0"/>
              <a:t>zůstal čitelný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Veškeré </a:t>
            </a:r>
            <a:r>
              <a:rPr lang="cs-CZ" sz="2400" b="1" dirty="0" smtClean="0"/>
              <a:t>chemické látky a přípravky používané na MU v</a:t>
            </a:r>
          </a:p>
          <a:p>
            <a:r>
              <a:rPr lang="cs-CZ" sz="2400" b="1" dirty="0" smtClean="0"/>
              <a:t>Brně musejí být evidovány (např. pomocí SW programu pro</a:t>
            </a:r>
          </a:p>
          <a:p>
            <a:r>
              <a:rPr lang="cs-CZ" sz="2400" b="1" dirty="0" smtClean="0"/>
              <a:t>skladové hospodářství).</a:t>
            </a:r>
            <a:endParaRPr lang="cs-CZ" sz="2400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836713"/>
            <a:ext cx="878497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OSOBA ODBORNĚ ZPŮSOBILÁ PRO NAKLÁDÁNÍ S VYSOCE TOXICKÝMI LÁTKAMI A PŘÍPRAVKY</a:t>
            </a:r>
          </a:p>
          <a:p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dirty="0" smtClean="0"/>
              <a:t> </a:t>
            </a:r>
            <a:r>
              <a:rPr lang="cs-CZ" sz="2400" b="1" dirty="0" smtClean="0"/>
              <a:t>Za </a:t>
            </a:r>
            <a:r>
              <a:rPr lang="cs-CZ" sz="2400" b="1" dirty="0" smtClean="0"/>
              <a:t>fyzickou osobu odborně způsobilou pro nakládání s </a:t>
            </a:r>
            <a:r>
              <a:rPr lang="cs-CZ" sz="2400" b="1" dirty="0" smtClean="0"/>
              <a:t>vysoce toxickými </a:t>
            </a:r>
            <a:r>
              <a:rPr lang="cs-CZ" sz="2400" b="1" dirty="0" smtClean="0"/>
              <a:t>látkami a přípravky se podle zákona č. 258/2000 Sb. považují:</a:t>
            </a:r>
          </a:p>
          <a:p>
            <a:endParaRPr lang="cs-CZ" sz="2400" b="1" dirty="0" smtClean="0"/>
          </a:p>
          <a:p>
            <a:r>
              <a:rPr lang="cs-CZ" sz="2400" b="1" dirty="0" smtClean="0">
                <a:solidFill>
                  <a:srgbClr val="0000FF"/>
                </a:solidFill>
              </a:rPr>
              <a:t>1</a:t>
            </a:r>
            <a:r>
              <a:rPr lang="cs-CZ" sz="2400" b="1" dirty="0" smtClean="0">
                <a:solidFill>
                  <a:srgbClr val="0000FF"/>
                </a:solidFill>
              </a:rPr>
              <a:t>. Absolventi vysokých škol</a:t>
            </a:r>
          </a:p>
          <a:p>
            <a:r>
              <a:rPr lang="cs-CZ" sz="2400" b="1" dirty="0" smtClean="0"/>
              <a:t>a) v oborech všeobecného lékařství, farmacie, veterinárního lékařství a hygieny</a:t>
            </a:r>
          </a:p>
          <a:p>
            <a:r>
              <a:rPr lang="cs-CZ" sz="2400" b="1" dirty="0" smtClean="0"/>
              <a:t>b) v oborech chemie</a:t>
            </a:r>
          </a:p>
          <a:p>
            <a:r>
              <a:rPr lang="cs-CZ" sz="2400" b="1" dirty="0" smtClean="0"/>
              <a:t>c) v oborech učitelských se zaměřením na chemii, pokud mají ve výkazu o </a:t>
            </a:r>
            <a:r>
              <a:rPr lang="cs-CZ" sz="2400" b="1" dirty="0" smtClean="0"/>
              <a:t>studiu potvrzeno </a:t>
            </a:r>
            <a:r>
              <a:rPr lang="cs-CZ" sz="2400" b="1" dirty="0" smtClean="0"/>
              <a:t>úspěšné vykonání zkoušky z toxikologie (k 1.4.2005 zrušeno</a:t>
            </a:r>
            <a:r>
              <a:rPr lang="cs-CZ" sz="2400" b="1" dirty="0" smtClean="0"/>
              <a:t>)</a:t>
            </a:r>
            <a:endParaRPr lang="cs-CZ" sz="2400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dirty="0" smtClean="0">
                <a:solidFill>
                  <a:srgbClr val="0000FF"/>
                </a:solidFill>
              </a:rPr>
              <a:t> </a:t>
            </a:r>
            <a:r>
              <a:rPr lang="pt-BR" sz="2800" b="1" dirty="0" smtClean="0">
                <a:solidFill>
                  <a:srgbClr val="C00000"/>
                </a:solidFill>
              </a:rPr>
              <a:t>Zacházením </a:t>
            </a:r>
            <a:r>
              <a:rPr lang="pt-BR" sz="2800" b="1" dirty="0" smtClean="0">
                <a:solidFill>
                  <a:srgbClr val="C00000"/>
                </a:solidFill>
              </a:rPr>
              <a:t>s látkou nebo přípravkem se </a:t>
            </a:r>
            <a:r>
              <a:rPr lang="pt-BR" sz="2800" b="1" dirty="0" smtClean="0">
                <a:solidFill>
                  <a:srgbClr val="C00000"/>
                </a:solidFill>
              </a:rPr>
              <a:t>rozumí</a:t>
            </a:r>
            <a:r>
              <a:rPr lang="cs-CZ" sz="2800" b="1" dirty="0" smtClean="0">
                <a:solidFill>
                  <a:srgbClr val="C00000"/>
                </a:solidFill>
              </a:rPr>
              <a:t>: </a:t>
            </a:r>
          </a:p>
          <a:p>
            <a:pPr>
              <a:buNone/>
            </a:pPr>
            <a:endParaRPr lang="pt-BR" sz="2800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FF"/>
                </a:solidFill>
              </a:rPr>
              <a:t>jejich výroba, vývoz, </a:t>
            </a:r>
            <a:r>
              <a:rPr lang="cs-CZ" sz="2400" b="1" dirty="0" smtClean="0">
                <a:solidFill>
                  <a:srgbClr val="0000FF"/>
                </a:solidFill>
              </a:rPr>
              <a:t>distribuce, používání, skladování</a:t>
            </a:r>
            <a:r>
              <a:rPr lang="cs-CZ" sz="2400" b="1" dirty="0" smtClean="0">
                <a:solidFill>
                  <a:srgbClr val="0000FF"/>
                </a:solidFill>
              </a:rPr>
              <a:t>, </a:t>
            </a:r>
            <a:r>
              <a:rPr lang="cs-CZ" sz="2400" b="1" dirty="0" smtClean="0">
                <a:solidFill>
                  <a:srgbClr val="0000FF"/>
                </a:solidFill>
              </a:rPr>
              <a:t>balení, označování </a:t>
            </a:r>
            <a:r>
              <a:rPr lang="cs-CZ" sz="2400" b="1" dirty="0" smtClean="0">
                <a:solidFill>
                  <a:srgbClr val="0000FF"/>
                </a:solidFill>
              </a:rPr>
              <a:t>a vnitropodniková </a:t>
            </a:r>
            <a:r>
              <a:rPr lang="cs-CZ" sz="2400" b="1" dirty="0" smtClean="0">
                <a:solidFill>
                  <a:srgbClr val="0000FF"/>
                </a:solidFill>
              </a:rPr>
              <a:t>přeprava.</a:t>
            </a:r>
          </a:p>
          <a:p>
            <a:pPr>
              <a:buNone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pl-PL" sz="2400" b="1" dirty="0" smtClean="0">
                <a:solidFill>
                  <a:srgbClr val="0000FF"/>
                </a:solidFill>
              </a:rPr>
              <a:t>Z toho pracoviště MU, s ohledem i na další zákonné </a:t>
            </a:r>
            <a:r>
              <a:rPr lang="pl-PL" sz="2400" b="1" dirty="0" smtClean="0">
                <a:solidFill>
                  <a:srgbClr val="0000FF"/>
                </a:solidFill>
              </a:rPr>
              <a:t>normy, </a:t>
            </a:r>
            <a:r>
              <a:rPr lang="cs-CZ" sz="2400" b="1" dirty="0" smtClean="0">
                <a:solidFill>
                  <a:srgbClr val="0000FF"/>
                </a:solidFill>
              </a:rPr>
              <a:t>řeší </a:t>
            </a:r>
            <a:r>
              <a:rPr lang="cs-CZ" sz="2400" b="1" dirty="0" smtClean="0">
                <a:solidFill>
                  <a:srgbClr val="0000FF"/>
                </a:solidFill>
              </a:rPr>
              <a:t>pouze část z uvedené problematiky, a to zpravidla</a:t>
            </a:r>
            <a:r>
              <a:rPr lang="cs-CZ" sz="2400" b="1" dirty="0" smtClean="0">
                <a:solidFill>
                  <a:srgbClr val="0000FF"/>
                </a:solidFill>
              </a:rPr>
              <a:t>:</a:t>
            </a:r>
          </a:p>
          <a:p>
            <a:pPr>
              <a:buNone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 nákup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 skladování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0000FF"/>
                </a:solidFill>
              </a:rPr>
              <a:t> používání chemických látek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83671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d) ostatních oborů, kteří mají doklad o absolvování speciální průpravy pro výkon</a:t>
            </a:r>
          </a:p>
          <a:p>
            <a:r>
              <a:rPr lang="cs-CZ" sz="2400" b="1" dirty="0" smtClean="0"/>
              <a:t>práce ve zdravotnictví nebo doklad o absolvování celoživotního vzdělávání</a:t>
            </a:r>
          </a:p>
          <a:p>
            <a:r>
              <a:rPr lang="cs-CZ" sz="2400" b="1" dirty="0" smtClean="0"/>
              <a:t>v oboru </a:t>
            </a:r>
            <a:r>
              <a:rPr lang="cs-CZ" sz="2400" b="1" dirty="0" smtClean="0"/>
              <a:t>toxikologie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2. Ostatní fyzické osoby, které se úspěšně podrobily zkoušce odborné</a:t>
            </a:r>
          </a:p>
          <a:p>
            <a:r>
              <a:rPr lang="cs-CZ" sz="2400" b="1" dirty="0" smtClean="0"/>
              <a:t>způsobilosti a mají osvědčení od orgánu ochrany veřejného zdraví.</a:t>
            </a:r>
            <a:endParaRPr lang="cs-CZ" sz="24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620688"/>
            <a:ext cx="878497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ZKUŠEBNÍ KOMISE</a:t>
            </a:r>
          </a:p>
          <a:p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Zkušební </a:t>
            </a:r>
            <a:r>
              <a:rPr lang="cs-CZ" sz="2400" b="1" dirty="0" smtClean="0"/>
              <a:t>komisi (zkušební místo) zřizuje příslušný orgán </a:t>
            </a:r>
            <a:r>
              <a:rPr lang="cs-CZ" sz="2400" b="1" dirty="0" smtClean="0"/>
              <a:t>ochrany veřejného </a:t>
            </a:r>
            <a:r>
              <a:rPr lang="cs-CZ" sz="2400" b="1" dirty="0" smtClean="0"/>
              <a:t>zdraví.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Způsob </a:t>
            </a:r>
            <a:r>
              <a:rPr lang="cs-CZ" sz="2400" b="1" dirty="0" smtClean="0"/>
              <a:t>zřízení komise a její složení, obsah a formu </a:t>
            </a:r>
            <a:r>
              <a:rPr lang="cs-CZ" sz="2400" b="1" dirty="0" smtClean="0"/>
              <a:t>přihlášky ke </a:t>
            </a:r>
            <a:r>
              <a:rPr lang="cs-CZ" sz="2400" b="1" dirty="0" smtClean="0"/>
              <a:t>zkoušce, základní obsah a podmínky zkoušky stanoví </a:t>
            </a:r>
            <a:r>
              <a:rPr lang="cs-CZ" sz="2400" b="1" dirty="0" smtClean="0"/>
              <a:t>Ministerstvo zdravotnictví </a:t>
            </a:r>
            <a:r>
              <a:rPr lang="cs-CZ" sz="2400" b="1" dirty="0" smtClean="0"/>
              <a:t>prováděcím předpisem.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Ke </a:t>
            </a:r>
            <a:r>
              <a:rPr lang="cs-CZ" sz="2400" b="1" dirty="0" smtClean="0"/>
              <a:t>zkoušce se může přihlásit fyzická osoba starší 18 let, trvale </a:t>
            </a:r>
            <a:r>
              <a:rPr lang="cs-CZ" sz="2400" b="1" dirty="0" smtClean="0"/>
              <a:t>bydlící na </a:t>
            </a:r>
            <a:r>
              <a:rPr lang="cs-CZ" sz="2400" b="1" dirty="0" smtClean="0"/>
              <a:t>území České republiky.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Osvědčení </a:t>
            </a:r>
            <a:r>
              <a:rPr lang="cs-CZ" sz="2400" b="1" dirty="0" smtClean="0">
                <a:solidFill>
                  <a:srgbClr val="C00000"/>
                </a:solidFill>
              </a:rPr>
              <a:t>o odborné způsobilosti pro nakládání s vysoce </a:t>
            </a:r>
            <a:r>
              <a:rPr lang="cs-CZ" sz="2400" b="1" dirty="0" smtClean="0">
                <a:solidFill>
                  <a:srgbClr val="C00000"/>
                </a:solidFill>
              </a:rPr>
              <a:t>toxickými chemickými látkami </a:t>
            </a:r>
            <a:r>
              <a:rPr lang="cs-CZ" sz="2400" b="1" dirty="0" smtClean="0">
                <a:solidFill>
                  <a:srgbClr val="C00000"/>
                </a:solidFill>
              </a:rPr>
              <a:t>a přípravky vydá příslušný orgán </a:t>
            </a:r>
            <a:r>
              <a:rPr lang="cs-CZ" sz="2400" b="1" dirty="0" smtClean="0">
                <a:solidFill>
                  <a:srgbClr val="C00000"/>
                </a:solidFill>
              </a:rPr>
              <a:t>ochrany  veřejného </a:t>
            </a:r>
            <a:r>
              <a:rPr lang="cs-CZ" sz="2400" b="1" dirty="0" smtClean="0">
                <a:solidFill>
                  <a:srgbClr val="C00000"/>
                </a:solidFill>
              </a:rPr>
              <a:t>zdraví osobě, která </a:t>
            </a:r>
            <a:r>
              <a:rPr lang="cs-CZ" sz="2400" b="1" dirty="0" smtClean="0">
                <a:solidFill>
                  <a:srgbClr val="C00000"/>
                </a:solidFill>
              </a:rPr>
              <a:t>úspěšně </a:t>
            </a:r>
            <a:r>
              <a:rPr lang="cs-CZ" sz="2400" b="1" dirty="0" smtClean="0">
                <a:solidFill>
                  <a:srgbClr val="C00000"/>
                </a:solidFill>
              </a:rPr>
              <a:t>vykoná zkoušku </a:t>
            </a:r>
            <a:r>
              <a:rPr lang="cs-CZ" sz="2400" b="1" dirty="0" smtClean="0">
                <a:solidFill>
                  <a:srgbClr val="C00000"/>
                </a:solidFill>
              </a:rPr>
              <a:t>nejpozději </a:t>
            </a:r>
            <a:r>
              <a:rPr lang="pl-PL" sz="2400" b="1" dirty="0" smtClean="0">
                <a:solidFill>
                  <a:srgbClr val="C00000"/>
                </a:solidFill>
              </a:rPr>
              <a:t>do </a:t>
            </a:r>
            <a:r>
              <a:rPr lang="pl-PL" sz="2400" b="1" dirty="0" smtClean="0">
                <a:solidFill>
                  <a:srgbClr val="C00000"/>
                </a:solidFill>
              </a:rPr>
              <a:t>30 dnů od dne vykonání zkoušky.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Za </a:t>
            </a:r>
            <a:r>
              <a:rPr lang="cs-CZ" sz="2400" b="1" dirty="0" smtClean="0"/>
              <a:t>vydání osvědčení se platí správní poplatek. Osvědčení je </a:t>
            </a:r>
            <a:r>
              <a:rPr lang="cs-CZ" sz="2400" b="1" dirty="0" smtClean="0"/>
              <a:t>platné </a:t>
            </a:r>
            <a:r>
              <a:rPr lang="pl-PL" sz="2400" b="1" dirty="0" smtClean="0"/>
              <a:t>po </a:t>
            </a:r>
            <a:r>
              <a:rPr lang="pl-PL" sz="2400" b="1" dirty="0" smtClean="0"/>
              <a:t>dobu 5 let ode dne jeho vydání.</a:t>
            </a:r>
            <a:endParaRPr lang="cs-CZ" sz="24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836712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Pro studenty </a:t>
            </a:r>
            <a:r>
              <a:rPr lang="cs-CZ" sz="2400" b="1" dirty="0" smtClean="0">
                <a:solidFill>
                  <a:srgbClr val="C00000"/>
                </a:solidFill>
              </a:rPr>
              <a:t> - pro </a:t>
            </a:r>
            <a:r>
              <a:rPr lang="cs-CZ" sz="2400" b="1" dirty="0" smtClean="0">
                <a:solidFill>
                  <a:srgbClr val="C00000"/>
                </a:solidFill>
              </a:rPr>
              <a:t>používání vysoce toxických, </a:t>
            </a:r>
            <a:r>
              <a:rPr lang="cs-CZ" sz="2400" b="1" dirty="0" err="1" smtClean="0">
                <a:solidFill>
                  <a:srgbClr val="C00000"/>
                </a:solidFill>
              </a:rPr>
              <a:t>toxických</a:t>
            </a:r>
            <a:r>
              <a:rPr lang="cs-CZ" sz="2400" b="1" dirty="0" smtClean="0">
                <a:solidFill>
                  <a:srgbClr val="C00000"/>
                </a:solidFill>
              </a:rPr>
              <a:t> a</a:t>
            </a:r>
          </a:p>
          <a:p>
            <a:r>
              <a:rPr lang="cs-CZ" sz="2400" b="1" dirty="0" smtClean="0">
                <a:solidFill>
                  <a:srgbClr val="C00000"/>
                </a:solidFill>
              </a:rPr>
              <a:t>žíravých chemických látek a přípravků </a:t>
            </a:r>
            <a:r>
              <a:rPr lang="cs-CZ" sz="2400" b="1" dirty="0" smtClean="0"/>
              <a:t>platí zvláštní </a:t>
            </a:r>
            <a:r>
              <a:rPr lang="cs-CZ" sz="2400" b="1" dirty="0" smtClean="0"/>
              <a:t>podmínky</a:t>
            </a:r>
            <a:r>
              <a:rPr lang="pl-PL" sz="2400" b="1" dirty="0" smtClean="0"/>
              <a:t> </a:t>
            </a:r>
            <a:r>
              <a:rPr lang="pl-PL" sz="2400" b="1" dirty="0" smtClean="0"/>
              <a:t>nakládat s nimi mohou pouze osoby starší 15 </a:t>
            </a:r>
            <a:r>
              <a:rPr lang="pl-PL" sz="2400" b="1" dirty="0" smtClean="0"/>
              <a:t>let za následujících podmínek: </a:t>
            </a:r>
            <a:endParaRPr lang="pl-PL" sz="2400" b="1" dirty="0" smtClean="0"/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Osoby </a:t>
            </a:r>
            <a:r>
              <a:rPr lang="cs-CZ" sz="2400" b="1" dirty="0" smtClean="0"/>
              <a:t>starší než 15 let a mladší než 18 let mohou nakládat s </a:t>
            </a:r>
            <a:r>
              <a:rPr lang="cs-CZ" sz="2400" b="1" dirty="0" smtClean="0"/>
              <a:t>těmito látkami </a:t>
            </a:r>
            <a:r>
              <a:rPr lang="cs-CZ" sz="2400" b="1" dirty="0" smtClean="0"/>
              <a:t>pouze pod přímým dohledem osoby s odbornou </a:t>
            </a:r>
            <a:r>
              <a:rPr lang="cs-CZ" sz="2400" b="1" dirty="0" smtClean="0"/>
              <a:t>způsobilostí pro </a:t>
            </a:r>
            <a:r>
              <a:rPr lang="cs-CZ" sz="2400" b="1" dirty="0" smtClean="0"/>
              <a:t>nakládání s vysoce toxickými látkami podle zákona č. 258/2000 Sb.</a:t>
            </a:r>
            <a:endParaRPr lang="cs-CZ" sz="2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836712"/>
            <a:ext cx="87129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SKLADOVÁNÍ NEBEZPEČNÝCH LÁTEK A </a:t>
            </a:r>
            <a:r>
              <a:rPr lang="cs-CZ" sz="2800" b="1" dirty="0" smtClean="0">
                <a:solidFill>
                  <a:srgbClr val="C00000"/>
                </a:solidFill>
              </a:rPr>
              <a:t>PŘÍPRAVKŮ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Nebezpečné látky a přípravky musí být skladovány tak, aby </a:t>
            </a:r>
            <a:r>
              <a:rPr lang="cs-CZ" sz="2400" b="1" dirty="0" smtClean="0"/>
              <a:t>byly zajištěny </a:t>
            </a:r>
            <a:r>
              <a:rPr lang="cs-CZ" sz="2400" b="1" dirty="0" smtClean="0"/>
              <a:t>před odcizením, únikem a záměnou s jinými látkami </a:t>
            </a:r>
            <a:r>
              <a:rPr lang="cs-CZ" sz="2400" b="1" dirty="0" smtClean="0"/>
              <a:t>a přípravky.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Sklad musí být vybaven vhodnými prostředky pro první pomoc a </a:t>
            </a:r>
            <a:r>
              <a:rPr lang="cs-CZ" sz="2400" b="1" dirty="0" smtClean="0"/>
              <a:t>pro </a:t>
            </a:r>
            <a:r>
              <a:rPr lang="pl-PL" sz="2400" b="1" dirty="0" smtClean="0"/>
              <a:t>očistu </a:t>
            </a:r>
            <a:r>
              <a:rPr lang="pl-PL" sz="2400" b="1" dirty="0" smtClean="0"/>
              <a:t>a sanaci skladovacích prostor</a:t>
            </a:r>
            <a:r>
              <a:rPr lang="pl-PL" sz="2400" b="1" dirty="0" smtClean="0"/>
              <a:t>.</a:t>
            </a:r>
          </a:p>
          <a:p>
            <a:endParaRPr lang="pl-PL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Nebezpečné látky je nutné skladovat jen v místech k tomu </a:t>
            </a:r>
            <a:r>
              <a:rPr lang="cs-CZ" sz="2400" b="1" dirty="0" smtClean="0"/>
              <a:t>určených v </a:t>
            </a:r>
            <a:r>
              <a:rPr lang="cs-CZ" sz="2400" b="1" dirty="0" smtClean="0"/>
              <a:t>předepsaném množství a bezpečných obalech s </a:t>
            </a:r>
            <a:r>
              <a:rPr lang="cs-CZ" sz="2400" b="1" dirty="0" smtClean="0"/>
              <a:t>vyznačeným bezpečnostním </a:t>
            </a:r>
            <a:r>
              <a:rPr lang="cs-CZ" sz="2400" b="1" dirty="0" smtClean="0"/>
              <a:t>označením. Je nutné zabránit společnému </a:t>
            </a:r>
            <a:r>
              <a:rPr lang="cs-CZ" sz="2400" b="1" dirty="0" smtClean="0"/>
              <a:t>skladování látek</a:t>
            </a:r>
            <a:r>
              <a:rPr lang="cs-CZ" sz="2400" b="1" dirty="0" smtClean="0"/>
              <a:t>, které spolu mohou nebezpečně reagovat.</a:t>
            </a:r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51520" y="98072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Látky </a:t>
            </a:r>
            <a:r>
              <a:rPr lang="cs-CZ" sz="2400" b="1" dirty="0" smtClean="0"/>
              <a:t>a přípravky spadající do kategorie označené </a:t>
            </a:r>
            <a:r>
              <a:rPr lang="cs-CZ" sz="2400" b="1" dirty="0" smtClean="0"/>
              <a:t>písmenem vysoce </a:t>
            </a:r>
            <a:r>
              <a:rPr lang="cs-CZ" sz="2400" b="1" dirty="0" smtClean="0"/>
              <a:t>toxické, </a:t>
            </a:r>
            <a:r>
              <a:rPr lang="cs-CZ" sz="2400" b="1" dirty="0" err="1" smtClean="0"/>
              <a:t>toxické</a:t>
            </a:r>
            <a:r>
              <a:rPr lang="cs-CZ" sz="2400" b="1" dirty="0" smtClean="0"/>
              <a:t> lze skladovat v jedné místnosti s ostatními látkami a přípravky jen tehdy, jsou-li uloženy v uzamčené schránce určené výhradně pro tyto</a:t>
            </a:r>
          </a:p>
          <a:p>
            <a:r>
              <a:rPr lang="cs-CZ" sz="2400" b="1" dirty="0" smtClean="0"/>
              <a:t>účely (uzamčená kovová skříň).</a:t>
            </a:r>
            <a:endParaRPr lang="cs-CZ" sz="24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889844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ZABEZPEČENÍ NEBEZPEČNÝCH LÁTEK A </a:t>
            </a:r>
            <a:r>
              <a:rPr lang="cs-CZ" sz="2800" b="1" dirty="0" smtClean="0">
                <a:solidFill>
                  <a:srgbClr val="C00000"/>
                </a:solidFill>
              </a:rPr>
              <a:t>PŘÍPRAVKŮ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Vedoucí útvaru nebo jím pověřený pracovník s odbornou</a:t>
            </a:r>
          </a:p>
          <a:p>
            <a:r>
              <a:rPr lang="cs-CZ" sz="2400" b="1" dirty="0" smtClean="0"/>
              <a:t>způsobilostí je povinen zabezpečit, aby k nebezpečným</a:t>
            </a:r>
          </a:p>
          <a:p>
            <a:r>
              <a:rPr lang="cs-CZ" sz="2400" b="1" dirty="0" smtClean="0"/>
              <a:t>látkám a přípravkům byl zamezen přístup nepovolaným</a:t>
            </a:r>
          </a:p>
          <a:p>
            <a:r>
              <a:rPr lang="cs-CZ" sz="2400" b="1" dirty="0" smtClean="0"/>
              <a:t>osobám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Ztrátu </a:t>
            </a:r>
            <a:r>
              <a:rPr lang="cs-CZ" sz="2400" b="1" dirty="0" smtClean="0"/>
              <a:t>nebo odcizení nebezpečných látek </a:t>
            </a:r>
            <a:r>
              <a:rPr lang="cs-CZ" sz="2400" b="1" dirty="0" smtClean="0"/>
              <a:t>a přípravků </a:t>
            </a:r>
            <a:r>
              <a:rPr lang="cs-CZ" sz="2400" b="1" dirty="0" smtClean="0"/>
              <a:t>oznámí řediteli podniku a </a:t>
            </a:r>
            <a:r>
              <a:rPr lang="cs-CZ" sz="2400" b="1" dirty="0" smtClean="0"/>
              <a:t>neprodleně nejbližšímu </a:t>
            </a:r>
            <a:r>
              <a:rPr lang="cs-CZ" sz="2400" b="1" dirty="0" smtClean="0"/>
              <a:t>útvaru policie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Nezpracované nebo nepoužité nebezpečné látky a</a:t>
            </a:r>
          </a:p>
          <a:p>
            <a:r>
              <a:rPr lang="cs-CZ" sz="2400" b="1" dirty="0" smtClean="0"/>
              <a:t>přípravky musí být po skončení směny vráceny </a:t>
            </a:r>
            <a:r>
              <a:rPr lang="cs-CZ" sz="2400" b="1" dirty="0" smtClean="0"/>
              <a:t>do spolehlivě </a:t>
            </a:r>
            <a:r>
              <a:rPr lang="cs-CZ" sz="2400" b="1" dirty="0" smtClean="0"/>
              <a:t>zabezpečených příručních skladů.</a:t>
            </a:r>
            <a:endParaRPr lang="cs-CZ" sz="24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908720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VŠEOBECNÉ ZÁSADY BEZPEČNOSTI PRÁCE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V </a:t>
            </a:r>
            <a:r>
              <a:rPr lang="cs-CZ" sz="2800" b="1" dirty="0" smtClean="0">
                <a:solidFill>
                  <a:srgbClr val="C00000"/>
                </a:solidFill>
              </a:rPr>
              <a:t>LABORATOŘI</a:t>
            </a:r>
          </a:p>
          <a:p>
            <a:pPr algn="ctr"/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Provoz </a:t>
            </a:r>
            <a:r>
              <a:rPr lang="cs-CZ" sz="2400" b="1" dirty="0" smtClean="0"/>
              <a:t>na všech pracovištích, kde se pracuje s látkami nebo přípravky </a:t>
            </a:r>
            <a:r>
              <a:rPr lang="cs-CZ" sz="2400" b="1" dirty="0" smtClean="0"/>
              <a:t>škodlivými zdraví</a:t>
            </a:r>
            <a:r>
              <a:rPr lang="cs-CZ" sz="2400" b="1" dirty="0" smtClean="0"/>
              <a:t>, musí být upraven tak, aby tyto látky nemohly ohrozit pracovníky na těchto</a:t>
            </a:r>
          </a:p>
          <a:p>
            <a:r>
              <a:rPr lang="cs-CZ" sz="2400" b="1" dirty="0" smtClean="0"/>
              <a:t>pracovištích, ani v okolí pracoviště, aby neohrožovaly podzemní a povrchové vody a </a:t>
            </a:r>
            <a:r>
              <a:rPr lang="cs-CZ" sz="2400" b="1" dirty="0" smtClean="0"/>
              <a:t>aby neunikaly </a:t>
            </a:r>
            <a:r>
              <a:rPr lang="cs-CZ" sz="2400" b="1" dirty="0" smtClean="0"/>
              <a:t>do ovzduší v koncentraci škodící zdraví, tj. nesmí být překročeny </a:t>
            </a:r>
            <a:r>
              <a:rPr lang="cs-CZ" sz="2400" b="1" dirty="0" smtClean="0"/>
              <a:t>nejvyšší přípustné </a:t>
            </a:r>
            <a:r>
              <a:rPr lang="cs-CZ" sz="2400" b="1" dirty="0" smtClean="0"/>
              <a:t>koncentrace pro pracovní </a:t>
            </a:r>
            <a:r>
              <a:rPr lang="cs-CZ" sz="2400" b="1" dirty="0" smtClean="0"/>
              <a:t>prostředí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Musí </a:t>
            </a:r>
            <a:r>
              <a:rPr lang="cs-CZ" sz="2400" b="1" dirty="0" smtClean="0"/>
              <a:t>být </a:t>
            </a:r>
            <a:r>
              <a:rPr lang="cs-CZ" sz="2400" b="1" dirty="0" smtClean="0"/>
              <a:t>rovněž zajištěny </a:t>
            </a:r>
            <a:r>
              <a:rPr lang="cs-CZ" sz="2400" b="1" dirty="0" smtClean="0"/>
              <a:t>asanační prostředky pro případ havárie</a:t>
            </a:r>
            <a:r>
              <a:rPr lang="cs-CZ" sz="2400" b="1" dirty="0" smtClean="0"/>
              <a:t>.</a:t>
            </a:r>
            <a:endParaRPr lang="cs-CZ" sz="2400" b="1" dirty="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90872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Hlavní </a:t>
            </a:r>
            <a:r>
              <a:rPr lang="cs-CZ" sz="2400" b="1" dirty="0" smtClean="0"/>
              <a:t>zásadou při práci se škodlivými látkami a přípravky je preventivně se vyvarovat všech </a:t>
            </a:r>
            <a:r>
              <a:rPr lang="cs-CZ" sz="2400" b="1" dirty="0" smtClean="0"/>
              <a:t>možností vzniku </a:t>
            </a:r>
            <a:r>
              <a:rPr lang="cs-CZ" sz="2400" b="1" dirty="0" smtClean="0"/>
              <a:t>otrav (vyloučit přímý kontakt pracovníků s těmito látkami), použít všech nezbytných ochranných prostředků (ochranných brýlí, rukavic, obličejových štítů, masek, atd.) a dodržovat všechny bezpečnostní předpisy</a:t>
            </a:r>
            <a:r>
              <a:rPr lang="cs-CZ" sz="2400" b="1" dirty="0" smtClean="0"/>
              <a:t>.</a:t>
            </a:r>
          </a:p>
          <a:p>
            <a:pPr>
              <a:buBlip>
                <a:blip r:embed="rId2"/>
              </a:buBlip>
            </a:pP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Při práci s látkami škodlivými zdraví není dovoleno jíst ani pít nebo kouřit. </a:t>
            </a: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Před jídlem, pitím </a:t>
            </a:r>
            <a:r>
              <a:rPr lang="cs-CZ" sz="2400" b="1" dirty="0" smtClean="0"/>
              <a:t>a kouřením v pracovních přestávkách a po skončení práce si musí </a:t>
            </a:r>
            <a:r>
              <a:rPr lang="cs-CZ" sz="2400" b="1" dirty="0" smtClean="0"/>
              <a:t>pracovníci důkladně </a:t>
            </a:r>
            <a:r>
              <a:rPr lang="cs-CZ" sz="2400" b="1" dirty="0" smtClean="0"/>
              <a:t>umýt ruce a obličej, podle povahy práce musí po jejím skončení </a:t>
            </a:r>
            <a:r>
              <a:rPr lang="cs-CZ" sz="2400" b="1" dirty="0" smtClean="0"/>
              <a:t>provést důkladnou </a:t>
            </a:r>
            <a:r>
              <a:rPr lang="cs-CZ" sz="2400" b="1" dirty="0" smtClean="0"/>
              <a:t>očistu celého těla. </a:t>
            </a: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Pokud </a:t>
            </a:r>
            <a:r>
              <a:rPr lang="cs-CZ" sz="2400" b="1" dirty="0" smtClean="0"/>
              <a:t>pracovník pracuje v ochranném oděvu, nesmí </a:t>
            </a:r>
            <a:r>
              <a:rPr lang="cs-CZ" sz="2400" b="1" dirty="0" smtClean="0"/>
              <a:t>jíst </a:t>
            </a:r>
            <a:r>
              <a:rPr lang="pl-PL" sz="2400" b="1" dirty="0" smtClean="0"/>
              <a:t>ani </a:t>
            </a:r>
            <a:r>
              <a:rPr lang="pl-PL" sz="2400" b="1" dirty="0" smtClean="0"/>
              <a:t>pít po celou dobu, po kterou je v tomto obleku.</a:t>
            </a:r>
            <a:endParaRPr lang="cs-CZ" sz="2400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260648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Při rozsypání nebo rozlití škodlivé látky je nutno okamžitě zajistit její zneškodnění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Žíraviny nesmějí být přechovávány ve větší výšce, než je výše ramen pracovníka, který </a:t>
            </a:r>
            <a:r>
              <a:rPr lang="cs-CZ" sz="2400" b="1" dirty="0" smtClean="0"/>
              <a:t>s </a:t>
            </a:r>
            <a:r>
              <a:rPr lang="pl-PL" sz="2400" b="1" dirty="0" smtClean="0"/>
              <a:t>nimi </a:t>
            </a:r>
            <a:r>
              <a:rPr lang="pl-PL" sz="2400" b="1" dirty="0" smtClean="0"/>
              <a:t>manipuluje (max. ve výšce 165 cm</a:t>
            </a:r>
            <a:r>
              <a:rPr lang="pl-PL" sz="2400" b="1" dirty="0" smtClean="0"/>
              <a:t>).</a:t>
            </a:r>
          </a:p>
          <a:p>
            <a:endParaRPr lang="pl-PL" sz="2400" b="1" dirty="0" smtClean="0"/>
          </a:p>
          <a:p>
            <a:pPr>
              <a:buBlip>
                <a:blip r:embed="rId2"/>
              </a:buBlip>
            </a:pPr>
            <a:r>
              <a:rPr lang="pl-PL" sz="2400" b="1" dirty="0" smtClean="0"/>
              <a:t> Nádoby s kyselinami je třeba podložit miskou</a:t>
            </a:r>
            <a:r>
              <a:rPr lang="pl-PL" sz="2400" b="1" dirty="0" smtClean="0"/>
              <a:t>.</a:t>
            </a:r>
          </a:p>
          <a:p>
            <a:pPr>
              <a:buBlip>
                <a:blip r:embed="rId2"/>
              </a:buBlip>
            </a:pPr>
            <a:endParaRPr lang="pl-PL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Pro nalévání chemikálií (kyselin, louhů, žíravin apod.) ze skleněných balonů či demižonů </a:t>
            </a:r>
            <a:r>
              <a:rPr lang="cs-CZ" sz="2400" b="1" dirty="0" smtClean="0"/>
              <a:t>se musí </a:t>
            </a:r>
            <a:r>
              <a:rPr lang="cs-CZ" sz="2400" b="1" dirty="0" smtClean="0"/>
              <a:t>používat stojanů, do kterých se dají tyto nádoby bezpečně zavěsit a při vylévání </a:t>
            </a:r>
            <a:r>
              <a:rPr lang="cs-CZ" sz="2400" b="1" dirty="0" smtClean="0"/>
              <a:t>do menších </a:t>
            </a:r>
            <a:r>
              <a:rPr lang="cs-CZ" sz="2400" b="1" dirty="0" smtClean="0"/>
              <a:t>nádob naklánět. Tyto výkyvné stojany může nahradit násoskové zařízení </a:t>
            </a:r>
            <a:r>
              <a:rPr lang="cs-CZ" sz="2400" b="1" dirty="0" smtClean="0"/>
              <a:t>nepůsobící přetlak.</a:t>
            </a:r>
          </a:p>
          <a:p>
            <a:r>
              <a:rPr lang="cs-CZ" sz="2400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Pracovníci </a:t>
            </a:r>
            <a:r>
              <a:rPr lang="cs-CZ" sz="2400" b="1" dirty="0" smtClean="0"/>
              <a:t>se musí ochránit štítem na obličej, gumovou zástěrou a gumovou obuví.</a:t>
            </a:r>
            <a:endParaRPr lang="cs-CZ" sz="2400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88984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Při </a:t>
            </a:r>
            <a:r>
              <a:rPr lang="cs-CZ" sz="2400" b="1" dirty="0" smtClean="0"/>
              <a:t>zřeďování se vždy lije kyselina do vody a nikdy naopak</a:t>
            </a:r>
            <a:r>
              <a:rPr lang="cs-CZ" sz="2400" b="1" dirty="0" smtClean="0"/>
              <a:t>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Kyselina se nalévá pomalu </a:t>
            </a:r>
            <a:r>
              <a:rPr lang="cs-CZ" sz="2400" b="1" dirty="0" smtClean="0"/>
              <a:t>a opatrně</a:t>
            </a:r>
            <a:r>
              <a:rPr lang="cs-CZ" sz="2400" b="1" dirty="0" smtClean="0"/>
              <a:t>, zvláště kyselina sírová.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Při </a:t>
            </a:r>
            <a:r>
              <a:rPr lang="cs-CZ" sz="2400" b="1" dirty="0" smtClean="0"/>
              <a:t>rozpouštění tuhého hydroxidu se musí sypat hydroxid po malých částech do vody </a:t>
            </a:r>
            <a:r>
              <a:rPr lang="cs-CZ" sz="2400" b="1" dirty="0" smtClean="0"/>
              <a:t>za stálého </a:t>
            </a:r>
            <a:r>
              <a:rPr lang="cs-CZ" sz="2400" b="1" dirty="0" smtClean="0"/>
              <a:t>míchání. </a:t>
            </a: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Nikdy </a:t>
            </a:r>
            <a:r>
              <a:rPr lang="cs-CZ" sz="2400" b="1" dirty="0" smtClean="0"/>
              <a:t>se nenalévá voda na hydroxid.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Rozlitá </a:t>
            </a:r>
            <a:r>
              <a:rPr lang="cs-CZ" sz="2400" b="1" dirty="0" smtClean="0"/>
              <a:t>kyselina dusičná se nesmí odstraňovat pilinami, hadry a jinými </a:t>
            </a:r>
            <a:r>
              <a:rPr lang="cs-CZ" sz="2400" b="1" dirty="0" smtClean="0"/>
              <a:t>organickými látkami</a:t>
            </a:r>
            <a:r>
              <a:rPr lang="cs-CZ" sz="2400" b="1" dirty="0" smtClean="0"/>
              <a:t>. </a:t>
            </a: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Před </a:t>
            </a:r>
            <a:r>
              <a:rPr lang="cs-CZ" sz="2400" b="1" dirty="0" smtClean="0"/>
              <a:t>odstraněním musí být zneutralizována a není-li to možné, tedy </a:t>
            </a:r>
            <a:r>
              <a:rPr lang="cs-CZ" sz="2400" b="1" dirty="0" smtClean="0"/>
              <a:t>alespoň maximálně </a:t>
            </a:r>
            <a:r>
              <a:rPr lang="cs-CZ" sz="2400" b="1" dirty="0" smtClean="0"/>
              <a:t>zředěna. </a:t>
            </a: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Nádobí </a:t>
            </a:r>
            <a:r>
              <a:rPr lang="cs-CZ" sz="2400" b="1" dirty="0" smtClean="0"/>
              <a:t>znečištěné organickými látkami se nesmí čistit </a:t>
            </a:r>
            <a:r>
              <a:rPr lang="cs-CZ" sz="2400" b="1" dirty="0" smtClean="0"/>
              <a:t>kyselinou dusičnou </a:t>
            </a:r>
            <a:r>
              <a:rPr lang="cs-CZ" sz="2400" b="1" dirty="0" smtClean="0"/>
              <a:t>(nebezpečí bouřlivých reakcí, vývin oxidů dusíku a samovznícení).</a:t>
            </a:r>
            <a:endParaRPr lang="cs-CZ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ZÁKLADNÍ POJMY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Chemické látky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(v bezpečnostním listu mají číslo CAS a ES)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jsou chemické prvky a jejich sloučeniny v přírodním stavu nebo získané výrobním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postupem, včetně přísad nezbytných pro uchování jejich stability a jakýchkoliv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nečistot přírodního původu nebo vznikajících ve výrobním procesu, s výjimkou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rozpouštědel, která mohou být oddělena beze změny jejich složení nebo jejich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stability.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Chemické přípravky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jsou směsi nebo roztoky složené ze dvou nebo více chemických látek.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Předměty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Nový pojem, který do legislativy vnesou novelizace uvedených zákonných</a:t>
            </a:r>
          </a:p>
          <a:p>
            <a:pPr>
              <a:buBlip>
                <a:blip r:embed="rId2"/>
              </a:buBlip>
            </a:pPr>
            <a:r>
              <a:rPr lang="cs-CZ" sz="1800" b="1" dirty="0" smtClean="0">
                <a:solidFill>
                  <a:srgbClr val="0000FF"/>
                </a:solidFill>
              </a:rPr>
              <a:t>norem – jde o předměty, které obsahují nebezpečné chemické látky.</a:t>
            </a:r>
            <a:endParaRPr lang="cs-CZ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692697"/>
            <a:ext cx="86409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Rozlité kyseliny, zejména koncentrované, je třeba nejprve opatrně zředit vodou, </a:t>
            </a:r>
            <a:r>
              <a:rPr lang="cs-CZ" sz="2400" b="1" dirty="0" smtClean="0"/>
              <a:t>mírně zneutralizovat </a:t>
            </a:r>
            <a:r>
              <a:rPr lang="cs-CZ" sz="2400" b="1" dirty="0" smtClean="0"/>
              <a:t>posypáním uhličitanem (např. soda, křída apod.) nebo politím </a:t>
            </a:r>
            <a:r>
              <a:rPr lang="cs-CZ" sz="2400" b="1" dirty="0" smtClean="0"/>
              <a:t>zředěnými roztoky </a:t>
            </a:r>
            <a:r>
              <a:rPr lang="cs-CZ" sz="2400" b="1" dirty="0" smtClean="0"/>
              <a:t>alkálií, následuje opatrné spláchnutí vodou nebo tekutinu necháme vsáknout do pilin</a:t>
            </a:r>
            <a:r>
              <a:rPr lang="cs-CZ" sz="2400" b="1" dirty="0" smtClean="0"/>
              <a:t>, hadrů</a:t>
            </a:r>
            <a:r>
              <a:rPr lang="cs-CZ" sz="2400" b="1" dirty="0" smtClean="0"/>
              <a:t>, apod</a:t>
            </a:r>
            <a:r>
              <a:rPr lang="cs-CZ" sz="2400" b="1" dirty="0" smtClean="0"/>
              <a:t>. </a:t>
            </a:r>
          </a:p>
          <a:p>
            <a:r>
              <a:rPr lang="cs-CZ" sz="2400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Při </a:t>
            </a:r>
            <a:r>
              <a:rPr lang="cs-CZ" sz="2400" b="1" dirty="0" smtClean="0"/>
              <a:t>asanaci je nutno dbát na to, aby se nezamořila příliš velká plocha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Rozlitá </a:t>
            </a:r>
            <a:r>
              <a:rPr lang="cs-CZ" sz="2400" b="1" dirty="0" smtClean="0"/>
              <a:t>kyselina chloristá se musí silně zředit vodou a k setření se použije </a:t>
            </a:r>
            <a:r>
              <a:rPr lang="cs-CZ" sz="2400" b="1" dirty="0" smtClean="0"/>
              <a:t>nehořlavý materiál</a:t>
            </a:r>
            <a:r>
              <a:rPr lang="cs-CZ" sz="2400" b="1" dirty="0" smtClean="0"/>
              <a:t>, nikdy ne bavlněný nebo celulózový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Materiál</a:t>
            </a:r>
            <a:r>
              <a:rPr lang="cs-CZ" sz="2400" b="1" dirty="0" smtClean="0"/>
              <a:t>, kterým byla kyselina </a:t>
            </a:r>
            <a:r>
              <a:rPr lang="cs-CZ" sz="2400" b="1" dirty="0" smtClean="0"/>
              <a:t>chloristá stírána</a:t>
            </a:r>
            <a:r>
              <a:rPr lang="cs-CZ" sz="2400" b="1" dirty="0" smtClean="0"/>
              <a:t>, je nutno ihned proprat v tekoucí vodě.</a:t>
            </a:r>
            <a:endParaRPr lang="cs-CZ" sz="2400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83671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Jakékoliv </a:t>
            </a:r>
            <a:r>
              <a:rPr lang="cs-CZ" sz="2400" b="1" dirty="0" smtClean="0"/>
              <a:t>manipulace s látkami dýmavými, dráždivými, zapáchajícími a </a:t>
            </a:r>
            <a:r>
              <a:rPr lang="cs-CZ" sz="2400" b="1" dirty="0" smtClean="0"/>
              <a:t>toxickými </a:t>
            </a:r>
            <a:r>
              <a:rPr lang="da-DK" sz="2400" b="1" dirty="0" smtClean="0"/>
              <a:t>plyny </a:t>
            </a:r>
            <a:r>
              <a:rPr lang="da-DK" sz="2400" b="1" dirty="0" smtClean="0"/>
              <a:t>se smějí provádět jedině v digestoři</a:t>
            </a:r>
            <a:r>
              <a:rPr lang="da-DK" sz="2400" b="1" dirty="0" smtClean="0"/>
              <a:t>.</a:t>
            </a:r>
            <a:endParaRPr lang="cs-CZ" sz="2400" b="1" dirty="0" smtClean="0"/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Tuhé </a:t>
            </a:r>
            <a:r>
              <a:rPr lang="cs-CZ" sz="2400" b="1" dirty="0" smtClean="0"/>
              <a:t>chemikálie (např. pevný oxid uhličitý) se nesmí nikdy brát nechráněnou rukou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Žíravé</a:t>
            </a:r>
            <a:r>
              <a:rPr lang="cs-CZ" sz="2400" b="1" dirty="0" smtClean="0"/>
              <a:t>, toxické a infekční kapaliny se smějí pipetovat jedině za použití </a:t>
            </a:r>
            <a:r>
              <a:rPr lang="cs-CZ" sz="2400" b="1" dirty="0" smtClean="0"/>
              <a:t>bezpečnostních pipet</a:t>
            </a:r>
            <a:r>
              <a:rPr lang="cs-CZ" sz="2400" b="1" dirty="0" smtClean="0"/>
              <a:t>, popř. sacího zařízení, které nedovolí vniknout kapalině do úst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Při </a:t>
            </a:r>
            <a:r>
              <a:rPr lang="cs-CZ" sz="2400" b="1" dirty="0" smtClean="0"/>
              <a:t>všech manipulacích s látkami ve zkumavkách a otevřených nádobách musí být </a:t>
            </a:r>
            <a:r>
              <a:rPr lang="cs-CZ" sz="2400" b="1" dirty="0" smtClean="0"/>
              <a:t>ústí nádob </a:t>
            </a:r>
            <a:r>
              <a:rPr lang="cs-CZ" sz="2400" b="1" dirty="0" smtClean="0"/>
              <a:t>odvrácené od pracovníků do volného prostoru.</a:t>
            </a:r>
            <a:endParaRPr lang="cs-CZ" sz="2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90872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Zátky </a:t>
            </a:r>
            <a:r>
              <a:rPr lang="cs-CZ" sz="2400" b="1" dirty="0" smtClean="0"/>
              <a:t>lahví se nesmějí pokládat potřísněnou plochou na desku stolu (snížení </a:t>
            </a:r>
            <a:r>
              <a:rPr lang="cs-CZ" sz="2400" b="1" dirty="0" smtClean="0"/>
              <a:t>možnosti poleptání</a:t>
            </a:r>
            <a:r>
              <a:rPr lang="cs-CZ" sz="2400" b="1" dirty="0" smtClean="0"/>
              <a:t>, otravy a kontaminace</a:t>
            </a:r>
            <a:r>
              <a:rPr lang="cs-CZ" sz="2400" b="1" dirty="0" smtClean="0"/>
              <a:t>).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Spalování, popř. žíhání látek se musí provádět jen v digestoři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Rovněž i </a:t>
            </a:r>
            <a:r>
              <a:rPr lang="cs-CZ" sz="2400" b="1" dirty="0" smtClean="0"/>
              <a:t>vyvíjení sirovodíku</a:t>
            </a:r>
            <a:r>
              <a:rPr lang="cs-CZ" sz="2400" b="1" dirty="0" smtClean="0"/>
              <a:t>, který je prudce jedovatý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Kyselinu chloristou je nutno uchovávat v lahvích se zabroušeným hrdlem a odděleně </a:t>
            </a:r>
            <a:r>
              <a:rPr lang="cs-CZ" sz="2400" b="1" dirty="0" smtClean="0"/>
              <a:t>od ostatních </a:t>
            </a:r>
            <a:r>
              <a:rPr lang="cs-CZ" sz="2400" b="1" dirty="0" smtClean="0"/>
              <a:t>chemikálií, zejména organických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 </a:t>
            </a:r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08720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Lahve </a:t>
            </a:r>
            <a:r>
              <a:rPr lang="cs-CZ" sz="2400" b="1" dirty="0" smtClean="0"/>
              <a:t>s kyselinou chloristou se nesmějí pokládat na dřevěné regály, nýbrž na skleněné, porcelánové, keramické nebo jiné ohnivzdorné a jiné neabsorbující podložky, aby se stopy po rozlití mohly snadno odstranit</a:t>
            </a:r>
            <a:r>
              <a:rPr lang="cs-CZ" sz="2400" b="1" dirty="0" smtClean="0"/>
              <a:t>.</a:t>
            </a:r>
          </a:p>
          <a:p>
            <a:pPr>
              <a:buBlip>
                <a:blip r:embed="rId2"/>
              </a:buBlip>
            </a:pP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Pro práci se rtutí platí oborová norma OPE 34 3689 (hladká pracovní plocha </a:t>
            </a:r>
            <a:r>
              <a:rPr lang="cs-CZ" sz="2400" b="1" dirty="0" smtClean="0"/>
              <a:t>beze spár </a:t>
            </a:r>
            <a:r>
              <a:rPr lang="cs-CZ" sz="2400" b="1" dirty="0" smtClean="0"/>
              <a:t>se zvýšeným okrajem, vaničky nebo misky mají být i pod přístrojem se rtutí). </a:t>
            </a:r>
            <a:endParaRPr lang="cs-CZ" sz="2400" b="1" dirty="0" smtClean="0"/>
          </a:p>
          <a:p>
            <a:pPr>
              <a:buBlip>
                <a:blip r:embed="rId2"/>
              </a:buBlip>
            </a:pP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Rtuť se </a:t>
            </a:r>
            <a:r>
              <a:rPr lang="cs-CZ" sz="2400" b="1" dirty="0" smtClean="0"/>
              <a:t>nesmí splachovat do odpadu, ale musí být pečlivě sesbírána a její zbytky </a:t>
            </a:r>
            <a:r>
              <a:rPr lang="cs-CZ" sz="2400" b="1" dirty="0" smtClean="0"/>
              <a:t>likvidovány zinkem </a:t>
            </a:r>
            <a:r>
              <a:rPr lang="cs-CZ" sz="2400" b="1" dirty="0" smtClean="0"/>
              <a:t>nebo sírou</a:t>
            </a:r>
            <a:r>
              <a:rPr lang="cs-CZ" sz="2400" b="1" dirty="0" smtClean="0"/>
              <a:t>.</a:t>
            </a:r>
          </a:p>
          <a:p>
            <a:pPr>
              <a:buBlip>
                <a:blip r:embed="rId2"/>
              </a:buBlip>
            </a:pPr>
            <a:endParaRPr lang="cs-CZ" sz="2400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05273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Chemické </a:t>
            </a:r>
            <a:r>
              <a:rPr lang="cs-CZ" sz="2400" b="1" dirty="0" smtClean="0"/>
              <a:t>nádobí, které bylo použito pro práci s toxickými látkami nebo žíravinami, </a:t>
            </a:r>
            <a:r>
              <a:rPr lang="cs-CZ" sz="2400" b="1" dirty="0" smtClean="0"/>
              <a:t>je nutné </a:t>
            </a:r>
            <a:r>
              <a:rPr lang="cs-CZ" sz="2400" b="1" dirty="0" smtClean="0"/>
              <a:t>před dalším použitím dokonale vypláchnout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 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Obdobně </a:t>
            </a:r>
            <a:r>
              <a:rPr lang="cs-CZ" sz="2400" b="1" dirty="0" smtClean="0"/>
              <a:t>musí být všechny lahve </a:t>
            </a:r>
            <a:r>
              <a:rPr lang="cs-CZ" sz="2400" b="1" dirty="0" smtClean="0"/>
              <a:t>od toxických </a:t>
            </a:r>
            <a:r>
              <a:rPr lang="cs-CZ" sz="2400" b="1" dirty="0" smtClean="0"/>
              <a:t>látek před jejich likvidací zbaveny zbytku obsahu.</a:t>
            </a:r>
            <a:endParaRPr lang="cs-CZ" sz="2400" b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08719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LIKVIDACE ODPADŮ PŘI PRÁCI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S NEBEZPEČNÝMI LÁTKAMI A </a:t>
            </a:r>
            <a:r>
              <a:rPr lang="cs-CZ" sz="2800" b="1" dirty="0" smtClean="0">
                <a:solidFill>
                  <a:srgbClr val="C00000"/>
                </a:solidFill>
              </a:rPr>
              <a:t>PŘÍPRAVKY</a:t>
            </a:r>
          </a:p>
          <a:p>
            <a:pPr algn="ctr"/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Likvidace </a:t>
            </a:r>
            <a:r>
              <a:rPr lang="cs-CZ" sz="2400" b="1" dirty="0" smtClean="0"/>
              <a:t>nebezpečných látek a přípravků se smí provádět pouze postupy, </a:t>
            </a:r>
            <a:r>
              <a:rPr lang="cs-CZ" sz="2400" b="1" dirty="0" smtClean="0"/>
              <a:t>které převádějí </a:t>
            </a:r>
            <a:r>
              <a:rPr lang="cs-CZ" sz="2400" b="1" dirty="0" smtClean="0"/>
              <a:t>hodnoty těchto látek na netoxické, nebo ředěním, po kterém </a:t>
            </a:r>
            <a:r>
              <a:rPr lang="cs-CZ" sz="2400" b="1" dirty="0" smtClean="0"/>
              <a:t>neodporují </a:t>
            </a:r>
            <a:r>
              <a:rPr lang="pl-PL" sz="2400" b="1" dirty="0" smtClean="0"/>
              <a:t>ČSN </a:t>
            </a:r>
            <a:r>
              <a:rPr lang="pl-PL" sz="2400" b="1" dirty="0" smtClean="0"/>
              <a:t>73 01 31: Domovní kanalizace</a:t>
            </a:r>
            <a:r>
              <a:rPr lang="pl-PL" sz="2400" b="1" dirty="0" smtClean="0"/>
              <a:t>.</a:t>
            </a:r>
          </a:p>
          <a:p>
            <a:endParaRPr lang="pl-PL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Do výlevky lze vylévat jen zbytky toxických látek mísitelných s </a:t>
            </a:r>
            <a:r>
              <a:rPr lang="cs-CZ" sz="2400" b="1" dirty="0" smtClean="0"/>
              <a:t>vodou v </a:t>
            </a:r>
            <a:r>
              <a:rPr lang="cs-CZ" sz="2400" b="1" dirty="0" smtClean="0"/>
              <a:t>množství neohrožujícím vodní toky, dále ve vodě rozpustná rozpouštědla </a:t>
            </a:r>
            <a:r>
              <a:rPr lang="cs-CZ" sz="2400" b="1" dirty="0" smtClean="0"/>
              <a:t>do 0,5 </a:t>
            </a:r>
            <a:r>
              <a:rPr lang="cs-CZ" sz="2400" b="1" dirty="0" smtClean="0"/>
              <a:t>l (nejméně 10krát zředěná), kyseliny a hydroxidy (30krát zředěné).</a:t>
            </a:r>
          </a:p>
          <a:p>
            <a:r>
              <a:rPr lang="cs-CZ" sz="2400" b="1" dirty="0" smtClean="0"/>
              <a:t> </a:t>
            </a:r>
            <a:endParaRPr lang="cs-CZ" sz="2400" b="1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90872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Do výlevky nelze vylévat rozpouštědla nemísitelná s vodou, toxické, hořlavé </a:t>
            </a:r>
            <a:r>
              <a:rPr lang="cs-CZ" sz="2400" b="1" dirty="0" smtClean="0"/>
              <a:t>a výbušné </a:t>
            </a:r>
            <a:r>
              <a:rPr lang="cs-CZ" sz="2400" b="1" dirty="0" smtClean="0"/>
              <a:t>látky, koncentrované kyseliny a hydroxidy a sloučeniny uvolňující toxické</a:t>
            </a:r>
          </a:p>
          <a:p>
            <a:r>
              <a:rPr lang="cs-CZ" sz="2400" b="1" dirty="0" smtClean="0"/>
              <a:t>nebo dráždivé látky při styku s vodou, kyselinami nebo zásadami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Do hygienických odpadů (umývadla, klosety) se nesmí vylévat chemikálie </a:t>
            </a:r>
            <a:r>
              <a:rPr lang="cs-CZ" sz="2400" b="1" dirty="0" smtClean="0"/>
              <a:t>ani odpady </a:t>
            </a:r>
            <a:r>
              <a:rPr lang="cs-CZ" sz="2400" b="1" dirty="0" smtClean="0"/>
              <a:t>po chemických reakcích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Do odpadních vod se nesmí vypouštět vody teplejší než 40 °C</a:t>
            </a:r>
            <a:r>
              <a:rPr lang="cs-CZ" sz="2400" b="1" dirty="0" smtClean="0"/>
              <a:t>.</a:t>
            </a:r>
          </a:p>
          <a:p>
            <a:endParaRPr lang="cs-CZ" sz="2400" dirty="0" smtClean="0"/>
          </a:p>
          <a:p>
            <a:pPr>
              <a:buBlip>
                <a:blip r:embed="rId2"/>
              </a:buBlip>
            </a:pPr>
            <a:r>
              <a:rPr lang="cs-CZ" sz="2400" dirty="0" smtClean="0"/>
              <a:t> </a:t>
            </a:r>
            <a:r>
              <a:rPr lang="cs-CZ" sz="2400" b="1" dirty="0" smtClean="0"/>
              <a:t>Žíraviny</a:t>
            </a:r>
            <a:r>
              <a:rPr lang="cs-CZ" sz="2400" b="1" dirty="0" smtClean="0"/>
              <a:t>, kyseliny a hydroxidy se v menším množství mohou vylévat jen do </a:t>
            </a:r>
            <a:r>
              <a:rPr lang="cs-CZ" sz="2400" b="1" dirty="0" smtClean="0"/>
              <a:t>výlevky, do </a:t>
            </a:r>
            <a:r>
              <a:rPr lang="cs-CZ" sz="2400" b="1" dirty="0" smtClean="0"/>
              <a:t>které teče současně i voda, pH se musí pohybovat v rozmezí 6,5 – 8,5. </a:t>
            </a:r>
            <a:r>
              <a:rPr lang="cs-CZ" sz="2400" b="1" dirty="0" smtClean="0"/>
              <a:t>(Tímto</a:t>
            </a:r>
            <a:endParaRPr lang="cs-CZ" sz="2400" b="1" dirty="0" smtClean="0"/>
          </a:p>
          <a:p>
            <a:r>
              <a:rPr lang="cs-CZ" sz="2400" b="1" dirty="0" smtClean="0"/>
              <a:t>způsobem zředěné roztoky nepoškozují odpadní potrubí</a:t>
            </a:r>
            <a:r>
              <a:rPr lang="cs-CZ" sz="2400" b="1" dirty="0" smtClean="0"/>
              <a:t>.)</a:t>
            </a:r>
            <a:endParaRPr lang="cs-CZ" sz="2400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028343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400" b="1" dirty="0" smtClean="0"/>
              <a:t> Použitá </a:t>
            </a:r>
            <a:r>
              <a:rPr lang="cs-CZ" sz="2400" b="1" dirty="0" smtClean="0"/>
              <a:t>a odpadní rozpouštědla (neutralizovaná a bez samozápalných látek) </a:t>
            </a:r>
            <a:r>
              <a:rPr lang="cs-CZ" sz="2400" b="1" dirty="0" smtClean="0"/>
              <a:t>se sbírají </a:t>
            </a:r>
            <a:r>
              <a:rPr lang="cs-CZ" sz="2400" b="1" dirty="0" smtClean="0"/>
              <a:t>v označených nádobách (ne plastových), jež se pravidelně vyprazdňují </a:t>
            </a:r>
            <a:r>
              <a:rPr lang="cs-CZ" sz="2400" b="1" dirty="0" smtClean="0"/>
              <a:t>a obsah zneškodňuje, </a:t>
            </a:r>
            <a:r>
              <a:rPr lang="cs-CZ" sz="2400" b="1" dirty="0" smtClean="0"/>
              <a:t>příp. likviduje odvozem do centrálního úložiště</a:t>
            </a:r>
            <a:r>
              <a:rPr lang="cs-CZ" sz="2400" b="1" dirty="0" smtClean="0"/>
              <a:t>. 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Do </a:t>
            </a:r>
            <a:r>
              <a:rPr lang="cs-CZ" sz="2400" b="1" dirty="0" smtClean="0"/>
              <a:t>nádob na odpadky se nesmí dát látky požárně nebezpečné</a:t>
            </a:r>
            <a:r>
              <a:rPr lang="cs-CZ" sz="2400" b="1" dirty="0" smtClean="0"/>
              <a:t>.</a:t>
            </a:r>
          </a:p>
          <a:p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Střepy a odpad s ostrými hranami se ukládají pouze do nádob k </a:t>
            </a:r>
            <a:r>
              <a:rPr lang="cs-CZ" sz="2400" b="1" dirty="0" smtClean="0"/>
              <a:t>tomu určených.</a:t>
            </a:r>
          </a:p>
          <a:p>
            <a:pPr>
              <a:buBlip>
                <a:blip r:embed="rId2"/>
              </a:buBlip>
            </a:pPr>
            <a:endParaRPr lang="cs-CZ" sz="2400" b="1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</a:t>
            </a:r>
            <a:r>
              <a:rPr lang="cs-CZ" sz="2400" b="1" dirty="0" smtClean="0"/>
              <a:t>Sypké, neškodné materiály (např. chromatografické nosiče) se do odpadních </a:t>
            </a:r>
            <a:r>
              <a:rPr lang="cs-CZ" sz="2400" b="1" dirty="0" smtClean="0"/>
              <a:t>košů ukládají </a:t>
            </a:r>
            <a:r>
              <a:rPr lang="cs-CZ" sz="2400" b="1" dirty="0" smtClean="0"/>
              <a:t>pouze zabalené v papíře nebo sáčku.</a:t>
            </a:r>
            <a:endParaRPr lang="cs-CZ" sz="2400" b="1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052736"/>
            <a:ext cx="87849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LIKVIDACE ZBYTKŮ NEBEZPEČNÝCH CHEMICKÝCH LÁTEK</a:t>
            </a:r>
          </a:p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A CHEMICKÝCH </a:t>
            </a:r>
            <a:r>
              <a:rPr lang="cs-CZ" sz="2800" b="1" dirty="0" smtClean="0">
                <a:solidFill>
                  <a:srgbClr val="C00000"/>
                </a:solidFill>
              </a:rPr>
              <a:t>PŘÍPRAVKŮ</a:t>
            </a:r>
          </a:p>
          <a:p>
            <a:pPr algn="ctr"/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Likvidace </a:t>
            </a:r>
            <a:r>
              <a:rPr lang="cs-CZ" sz="2400" b="1" dirty="0" smtClean="0"/>
              <a:t>všech nebezpečných chemických látek a přípravků se </a:t>
            </a:r>
            <a:r>
              <a:rPr lang="cs-CZ" sz="2400" b="1" dirty="0" smtClean="0"/>
              <a:t>provádí na </a:t>
            </a:r>
            <a:r>
              <a:rPr lang="cs-CZ" sz="2400" b="1" dirty="0" smtClean="0"/>
              <a:t>základě domluvy s bezpečnostním a požárním technikem.</a:t>
            </a:r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FF"/>
                </a:solidFill>
              </a:rPr>
              <a:t> Zákon 356/ 2003 Sb. se vztahuje na:</a:t>
            </a:r>
          </a:p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FF"/>
                </a:solidFill>
              </a:rPr>
              <a:t> Běžně obchodovatelné látky a přípravky,</a:t>
            </a:r>
          </a:p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FF"/>
                </a:solidFill>
              </a:rPr>
              <a:t> které nakupují instituce pro svůj provoz,</a:t>
            </a:r>
          </a:p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FF"/>
                </a:solidFill>
              </a:rPr>
              <a:t> dnes je jich evidováno cca 110 tisíc</a:t>
            </a:r>
          </a:p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FF"/>
                </a:solidFill>
              </a:rPr>
              <a:t> (pro MU jde o chemikálie pro syntézu,</a:t>
            </a:r>
          </a:p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FF"/>
                </a:solidFill>
              </a:rPr>
              <a:t> analytická stanovení, rozpouštědla apod.)</a:t>
            </a:r>
            <a:endParaRPr lang="cs-CZ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052736"/>
            <a:ext cx="8784976" cy="534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C00000"/>
                </a:solidFill>
              </a:rPr>
              <a:t>UKLÁDÁNÍ CHEMICKÝCH LÁTEK A PŘÍPRAVKŮ</a:t>
            </a:r>
          </a:p>
          <a:p>
            <a:endParaRPr lang="cs-CZ" dirty="0" smtClean="0"/>
          </a:p>
          <a:p>
            <a:pPr>
              <a:buBlip>
                <a:blip r:embed="rId2"/>
              </a:buBlip>
            </a:pPr>
            <a:r>
              <a:rPr lang="cs-CZ" sz="2400" b="1" dirty="0" smtClean="0"/>
              <a:t> Pokud </a:t>
            </a:r>
            <a:r>
              <a:rPr lang="cs-CZ" sz="2400" b="1" dirty="0" smtClean="0"/>
              <a:t>nejsou uchovávány chemické látky a přípravky v originálním balení, </a:t>
            </a:r>
            <a:r>
              <a:rPr lang="cs-CZ" sz="2400" b="1" dirty="0" smtClean="0"/>
              <a:t>řídíme se </a:t>
            </a:r>
            <a:r>
              <a:rPr lang="cs-CZ" sz="2400" b="1" dirty="0" smtClean="0"/>
              <a:t>následujícími pravidly</a:t>
            </a:r>
            <a:r>
              <a:rPr lang="cs-CZ" sz="2400" b="1" dirty="0" smtClean="0"/>
              <a:t>:</a:t>
            </a:r>
          </a:p>
          <a:p>
            <a:endParaRPr lang="cs-CZ" sz="2400" b="1" dirty="0" smtClean="0"/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 látky reagující se sklem (kyselina fluorovodíková, peroxid vodíku – rozklad) se </a:t>
            </a:r>
            <a:r>
              <a:rPr lang="cs-CZ" sz="2400" b="1" dirty="0" smtClean="0"/>
              <a:t>uchovávají v </a:t>
            </a:r>
            <a:r>
              <a:rPr lang="cs-CZ" sz="2400" b="1" dirty="0" smtClean="0"/>
              <a:t>nádobách z plastů, vhodného kovu nebo ve vyparafinovaných </a:t>
            </a:r>
            <a:r>
              <a:rPr lang="cs-CZ" sz="2400" b="1" dirty="0" smtClean="0"/>
              <a:t>lahvích.</a:t>
            </a:r>
          </a:p>
          <a:p>
            <a:pPr>
              <a:buClr>
                <a:srgbClr val="0000FF"/>
              </a:buClr>
            </a:pPr>
            <a:endParaRPr lang="cs-CZ" sz="2400" b="1" dirty="0" smtClean="0"/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 látky citlivé na světlo se uchovávají v tmavých nebo neprůhledných </a:t>
            </a:r>
            <a:r>
              <a:rPr lang="cs-CZ" sz="2400" b="1" dirty="0" smtClean="0"/>
              <a:t>lahvích.</a:t>
            </a:r>
          </a:p>
          <a:p>
            <a:pPr>
              <a:buClr>
                <a:srgbClr val="0000FF"/>
              </a:buClr>
            </a:pPr>
            <a:endParaRPr lang="cs-CZ" sz="2400" b="1" dirty="0" smtClean="0"/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 alkalické kovy se ukládají pod interní </a:t>
            </a:r>
            <a:r>
              <a:rPr lang="cs-CZ" sz="2400" b="1" dirty="0" err="1" smtClean="0"/>
              <a:t>vysokovroucí</a:t>
            </a:r>
            <a:r>
              <a:rPr lang="cs-CZ" sz="2400" b="1" dirty="0" smtClean="0"/>
              <a:t> kapalinou (petrolej, parafinový olej</a:t>
            </a:r>
            <a:r>
              <a:rPr lang="cs-CZ" sz="2400" b="1" dirty="0" smtClean="0"/>
              <a:t>), bílý </a:t>
            </a:r>
            <a:r>
              <a:rPr lang="cs-CZ" sz="2400" b="1" dirty="0" smtClean="0"/>
              <a:t>fosfor pod </a:t>
            </a:r>
            <a:r>
              <a:rPr lang="cs-CZ" sz="2400" b="1" dirty="0" smtClean="0"/>
              <a:t>vodou.</a:t>
            </a:r>
            <a:endParaRPr lang="cs-CZ" sz="2400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34076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 alkalické </a:t>
            </a:r>
            <a:r>
              <a:rPr lang="cs-CZ" sz="2400" b="1" dirty="0" smtClean="0"/>
              <a:t>kovy a jejich hydridy se ukládají do kovové skříně mimo laboratoř, na </a:t>
            </a:r>
            <a:r>
              <a:rPr lang="cs-CZ" sz="2400" b="1" dirty="0" smtClean="0"/>
              <a:t>požárně bezpečném </a:t>
            </a:r>
            <a:r>
              <a:rPr lang="cs-CZ" sz="2400" b="1" dirty="0" smtClean="0"/>
              <a:t>místě s označením „Nehasit vodou</a:t>
            </a:r>
            <a:r>
              <a:rPr lang="cs-CZ" sz="2400" b="1" dirty="0" smtClean="0"/>
              <a:t>“.</a:t>
            </a:r>
          </a:p>
          <a:p>
            <a:pPr>
              <a:buClr>
                <a:srgbClr val="0000FF"/>
              </a:buClr>
            </a:pPr>
            <a:endParaRPr lang="cs-CZ" sz="2400" b="1" dirty="0" smtClean="0"/>
          </a:p>
          <a:p>
            <a:pPr>
              <a:buClr>
                <a:srgbClr val="0000FF"/>
              </a:buClr>
              <a:buFont typeface="Wingdings" pitchFamily="2" charset="2"/>
              <a:buChar char="Ø"/>
            </a:pPr>
            <a:r>
              <a:rPr lang="cs-CZ" sz="2400" b="1" dirty="0" smtClean="0"/>
              <a:t> samozápalné látky ve skleněných lahvích se uloží v nerozbitném obalu, v němž by po </a:t>
            </a:r>
            <a:r>
              <a:rPr lang="cs-CZ" sz="2400" b="1" dirty="0" smtClean="0"/>
              <a:t>rozbití skleněné </a:t>
            </a:r>
            <a:r>
              <a:rPr lang="cs-CZ" sz="2400" b="1" dirty="0" smtClean="0"/>
              <a:t>nádoby zůstala látka pod ochrannou </a:t>
            </a:r>
            <a:r>
              <a:rPr lang="cs-CZ" sz="2400" b="1" dirty="0" smtClean="0"/>
              <a:t>kapalinou.</a:t>
            </a:r>
            <a:endParaRPr lang="cs-CZ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3200" dirty="0" smtClean="0">
                <a:solidFill>
                  <a:srgbClr val="0000FF"/>
                </a:solidFill>
              </a:rPr>
              <a:t> </a:t>
            </a:r>
            <a:r>
              <a:rPr lang="cs-CZ" sz="2000" b="1" dirty="0" smtClean="0">
                <a:solidFill>
                  <a:srgbClr val="0000FF"/>
                </a:solidFill>
              </a:rPr>
              <a:t>Nebezpečné látky a přípravky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výbušné</a:t>
            </a:r>
            <a:r>
              <a:rPr lang="cs-CZ" sz="2000" b="1" dirty="0" smtClean="0">
                <a:solidFill>
                  <a:srgbClr val="0000FF"/>
                </a:solidFill>
              </a:rPr>
              <a:t>, které mohou exotermně reagovat i bez přístupu kyslíku za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rychlého vývinu plynu nebo u nich dochází při definovaných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zkušebních podmínkách k detonaci a prudkému shoření, nebo které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při zahřátí vybuchují, jsou-li umístěny v částečně uzavřené nádobě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oxidující</a:t>
            </a:r>
            <a:r>
              <a:rPr lang="cs-CZ" sz="2000" b="1" dirty="0" smtClean="0">
                <a:solidFill>
                  <a:srgbClr val="0000FF"/>
                </a:solidFill>
              </a:rPr>
              <a:t>, které při styku s jinými látkami, zejména hořlavými,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vyvolávají vysoce exotermní reakci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extrémně hořlavé</a:t>
            </a:r>
            <a:r>
              <a:rPr lang="cs-CZ" sz="2000" b="1" dirty="0" smtClean="0">
                <a:solidFill>
                  <a:srgbClr val="0000FF"/>
                </a:solidFill>
              </a:rPr>
              <a:t>, které v kapalném stavu mají bod vzplanutí nižší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než 0°C a bod varu nižší než 35°C nebo které v plynném stavu jsou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vznětlivé při styku se vzduchem za normální (pokojové) teploty a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normálního (atmosférického) tlaku a bez přívodu energie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vysoce </a:t>
            </a:r>
            <a:r>
              <a:rPr lang="cs-CZ" sz="2400" b="1" dirty="0" smtClean="0">
                <a:solidFill>
                  <a:srgbClr val="C00000"/>
                </a:solidFill>
              </a:rPr>
              <a:t>hořlavé, které: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FF"/>
                </a:solidFill>
              </a:rPr>
              <a:t>se </a:t>
            </a:r>
            <a:r>
              <a:rPr lang="cs-CZ" sz="2400" b="1" dirty="0" smtClean="0">
                <a:solidFill>
                  <a:srgbClr val="0000FF"/>
                </a:solidFill>
              </a:rPr>
              <a:t>mohou samovolně zahřívat a poté vznítit při styku se</a:t>
            </a:r>
          </a:p>
          <a:p>
            <a:pPr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vzduchem za normální (pokojové) teploty a </a:t>
            </a:r>
            <a:r>
              <a:rPr lang="cs-CZ" sz="2400" b="1" dirty="0" smtClean="0">
                <a:solidFill>
                  <a:srgbClr val="0000FF"/>
                </a:solidFill>
              </a:rPr>
              <a:t>normálního (atmosférického</a:t>
            </a:r>
            <a:r>
              <a:rPr lang="cs-CZ" sz="2400" b="1" dirty="0" smtClean="0">
                <a:solidFill>
                  <a:srgbClr val="0000FF"/>
                </a:solidFill>
              </a:rPr>
              <a:t>) tlaku a bez přívodu </a:t>
            </a:r>
            <a:r>
              <a:rPr lang="cs-CZ" sz="2400" b="1" dirty="0" smtClean="0">
                <a:solidFill>
                  <a:srgbClr val="0000FF"/>
                </a:solidFill>
              </a:rPr>
              <a:t>energie.</a:t>
            </a: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FF"/>
                </a:solidFill>
              </a:rPr>
              <a:t>se </a:t>
            </a:r>
            <a:r>
              <a:rPr lang="cs-CZ" sz="2400" b="1" dirty="0" smtClean="0">
                <a:solidFill>
                  <a:srgbClr val="0000FF"/>
                </a:solidFill>
              </a:rPr>
              <a:t>mohou v pevném stavu snadno vznítit po krátkém styku </a:t>
            </a:r>
            <a:r>
              <a:rPr lang="cs-CZ" sz="2400" b="1" dirty="0" smtClean="0">
                <a:solidFill>
                  <a:srgbClr val="0000FF"/>
                </a:solidFill>
              </a:rPr>
              <a:t>se zápalným </a:t>
            </a:r>
            <a:r>
              <a:rPr lang="cs-CZ" sz="2400" b="1" dirty="0" smtClean="0">
                <a:solidFill>
                  <a:srgbClr val="0000FF"/>
                </a:solidFill>
              </a:rPr>
              <a:t>zdrojem a po odstranění zápalného zdroje dále </a:t>
            </a:r>
            <a:r>
              <a:rPr lang="cs-CZ" sz="2400" b="1" dirty="0" smtClean="0">
                <a:solidFill>
                  <a:srgbClr val="0000FF"/>
                </a:solidFill>
              </a:rPr>
              <a:t>hoří nebo doutnají.</a:t>
            </a: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FF"/>
                </a:solidFill>
              </a:rPr>
              <a:t>mají </a:t>
            </a:r>
            <a:r>
              <a:rPr lang="cs-CZ" sz="2400" b="1" dirty="0" smtClean="0">
                <a:solidFill>
                  <a:srgbClr val="0000FF"/>
                </a:solidFill>
              </a:rPr>
              <a:t>v kapalném stavu bod vzplanutí nižší než 21°C a </a:t>
            </a:r>
            <a:r>
              <a:rPr lang="cs-CZ" sz="2400" b="1" dirty="0" smtClean="0">
                <a:solidFill>
                  <a:srgbClr val="0000FF"/>
                </a:solidFill>
              </a:rPr>
              <a:t>nejsou extrémně hořlavé.</a:t>
            </a:r>
            <a:endParaRPr lang="cs-CZ" sz="2400" b="1" dirty="0" smtClean="0">
              <a:solidFill>
                <a:srgbClr val="0000FF"/>
              </a:solidFill>
            </a:endParaRP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0000FF"/>
                </a:solidFill>
              </a:rPr>
              <a:t>při </a:t>
            </a:r>
            <a:r>
              <a:rPr lang="cs-CZ" sz="2400" b="1" dirty="0" smtClean="0">
                <a:solidFill>
                  <a:srgbClr val="0000FF"/>
                </a:solidFill>
              </a:rPr>
              <a:t>styku s vodou nebo s vlhkým vzduchem uvolňují </a:t>
            </a:r>
            <a:r>
              <a:rPr lang="cs-CZ" sz="2400" b="1" dirty="0" smtClean="0">
                <a:solidFill>
                  <a:srgbClr val="0000FF"/>
                </a:solidFill>
              </a:rPr>
              <a:t>vysoce hořlavé </a:t>
            </a:r>
            <a:r>
              <a:rPr lang="cs-CZ" sz="2400" b="1" dirty="0" smtClean="0">
                <a:solidFill>
                  <a:srgbClr val="0000FF"/>
                </a:solidFill>
              </a:rPr>
              <a:t>plyny v množství nejméně 1 litr.kg–1. h–1</a:t>
            </a:r>
          </a:p>
          <a:p>
            <a:pPr>
              <a:buBlip>
                <a:blip r:embed="rId2"/>
              </a:buBlip>
            </a:pPr>
            <a:r>
              <a:rPr lang="cs-CZ" sz="2400" b="1" dirty="0" smtClean="0">
                <a:solidFill>
                  <a:srgbClr val="C00000"/>
                </a:solidFill>
              </a:rPr>
              <a:t>hořlavé</a:t>
            </a:r>
            <a:r>
              <a:rPr lang="cs-CZ" sz="2400" b="1" dirty="0" smtClean="0">
                <a:solidFill>
                  <a:srgbClr val="0000FF"/>
                </a:solidFill>
              </a:rPr>
              <a:t>, které mají bod vzplanutí v rozmezí od 21°C do 55 °</a:t>
            </a:r>
            <a:r>
              <a:rPr lang="cs-CZ" sz="2400" b="1" dirty="0" smtClean="0">
                <a:solidFill>
                  <a:srgbClr val="0000FF"/>
                </a:solidFill>
              </a:rPr>
              <a:t>C.</a:t>
            </a:r>
            <a:endParaRPr lang="cs-CZ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76664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 vysoce toxické</a:t>
            </a:r>
            <a:r>
              <a:rPr lang="cs-CZ" sz="2000" b="1" dirty="0" smtClean="0">
                <a:solidFill>
                  <a:srgbClr val="0000FF"/>
                </a:solidFill>
              </a:rPr>
              <a:t>, které po vdechnutí, požití nebo proniknutí do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kůže mohou i ve velmi malém množství způsobit akutní nebo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chronické poškození zdraví nebo smrt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toxické</a:t>
            </a:r>
            <a:r>
              <a:rPr lang="cs-CZ" sz="2000" b="1" dirty="0" smtClean="0">
                <a:solidFill>
                  <a:srgbClr val="0000FF"/>
                </a:solidFill>
              </a:rPr>
              <a:t>, které po vdechnutí, požití nebo proniknutí do kůže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mohou i v malém množství způsobit akutní nebo chronické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poškození zdraví nebo smrt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zdraví škodlivé</a:t>
            </a:r>
            <a:r>
              <a:rPr lang="cs-CZ" sz="2000" b="1" dirty="0" smtClean="0">
                <a:solidFill>
                  <a:srgbClr val="0000FF"/>
                </a:solidFill>
              </a:rPr>
              <a:t>, které po vdechnutí nebo proniknutí do kůže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mohou způsobit akutní nebo chronické poškození zdraví nebo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smrt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žíravé</a:t>
            </a:r>
            <a:r>
              <a:rPr lang="cs-CZ" sz="2000" b="1" dirty="0" smtClean="0">
                <a:solidFill>
                  <a:srgbClr val="0000FF"/>
                </a:solidFill>
              </a:rPr>
              <a:t>, které při styku s živou tkání mohou způsobit její zničení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C00000"/>
                </a:solidFill>
              </a:rPr>
              <a:t>• dráždivé</a:t>
            </a:r>
            <a:r>
              <a:rPr lang="cs-CZ" sz="2000" b="1" dirty="0" smtClean="0">
                <a:solidFill>
                  <a:srgbClr val="0000FF"/>
                </a:solidFill>
              </a:rPr>
              <a:t>, které nemají vlastnosti žíravin, ale při přímém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dlouhodobém nebo opakovaném styku s kůží nebo sliznicí mohou</a:t>
            </a:r>
          </a:p>
          <a:p>
            <a:pPr>
              <a:buBlip>
                <a:blip r:embed="rId2"/>
              </a:buBlip>
            </a:pPr>
            <a:r>
              <a:rPr lang="cs-CZ" sz="2000" b="1" dirty="0" smtClean="0">
                <a:solidFill>
                  <a:srgbClr val="0000FF"/>
                </a:solidFill>
              </a:rPr>
              <a:t>vyvolat zánět</a:t>
            </a:r>
            <a:endParaRPr lang="cs-CZ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</TotalTime>
  <Words>3269</Words>
  <Application>Microsoft Office PowerPoint</Application>
  <PresentationFormat>Předvádění na obrazovce (4:3)</PresentationFormat>
  <Paragraphs>370</Paragraphs>
  <Slides>61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Tok</vt:lpstr>
      <vt:lpstr>Správná laboratorní praxe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Správná laboratorní praxe</dc:title>
  <dc:creator>Ptacek</dc:creator>
  <cp:lastModifiedBy>Ptacek</cp:lastModifiedBy>
  <cp:revision>23</cp:revision>
  <dcterms:created xsi:type="dcterms:W3CDTF">2012-11-01T06:34:26Z</dcterms:created>
  <dcterms:modified xsi:type="dcterms:W3CDTF">2014-10-14T10:58:43Z</dcterms:modified>
</cp:coreProperties>
</file>