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82" r:id="rId3"/>
    <p:sldId id="285" r:id="rId4"/>
    <p:sldId id="286" r:id="rId5"/>
    <p:sldId id="287" r:id="rId6"/>
    <p:sldId id="288" r:id="rId7"/>
    <p:sldId id="289" r:id="rId8"/>
    <p:sldId id="291" r:id="rId9"/>
    <p:sldId id="273" r:id="rId10"/>
    <p:sldId id="290" r:id="rId11"/>
    <p:sldId id="274" r:id="rId12"/>
    <p:sldId id="279" r:id="rId13"/>
    <p:sldId id="292" r:id="rId14"/>
    <p:sldId id="275" r:id="rId1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22.10.2014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908720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Pro artikulační bázi češtiny je charakteristická</a:t>
            </a:r>
            <a:r>
              <a:rPr lang="cs-CZ" sz="24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menší činnost rtů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soustředění artikulace k alveolám (dásním)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charakteristické </a:t>
            </a:r>
            <a:r>
              <a:rPr lang="cs-CZ" sz="2400" dirty="0">
                <a:latin typeface="Calibri" panose="020F0502020204030204" pitchFamily="34" charset="0"/>
              </a:rPr>
              <a:t>hlásky </a:t>
            </a:r>
            <a:r>
              <a:rPr lang="cs-CZ" sz="2400" i="1" dirty="0">
                <a:latin typeface="Calibri" panose="020F0502020204030204" pitchFamily="34" charset="0"/>
              </a:rPr>
              <a:t>ř </a:t>
            </a:r>
            <a:r>
              <a:rPr lang="cs-CZ" sz="2400" dirty="0">
                <a:latin typeface="Calibri" panose="020F0502020204030204" pitchFamily="34" charset="0"/>
              </a:rPr>
              <a:t>a znělé </a:t>
            </a:r>
            <a:r>
              <a:rPr lang="cs-CZ" sz="2400" i="1" dirty="0">
                <a:latin typeface="Calibri" panose="020F0502020204030204" pitchFamily="34" charset="0"/>
              </a:rPr>
              <a:t>h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kratší sestupné takty (přízvuk na první slabice, při více slabikách také uplatnění </a:t>
            </a:r>
            <a:r>
              <a:rPr lang="cs-CZ" sz="2400" dirty="0" smtClean="0">
                <a:latin typeface="Calibri" panose="020F0502020204030204" pitchFamily="34" charset="0"/>
              </a:rPr>
              <a:t>vedlejšího </a:t>
            </a:r>
            <a:r>
              <a:rPr lang="cs-CZ" sz="2400" dirty="0">
                <a:latin typeface="Calibri" panose="020F0502020204030204" pitchFamily="34" charset="0"/>
              </a:rPr>
              <a:t>přízvuku)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méně </a:t>
            </a:r>
            <a:r>
              <a:rPr lang="cs-CZ" sz="2400" dirty="0">
                <a:latin typeface="Calibri" panose="020F0502020204030204" pitchFamily="34" charset="0"/>
              </a:rPr>
              <a:t>spojitá </a:t>
            </a:r>
            <a:r>
              <a:rPr lang="cs-CZ" sz="2400" dirty="0" smtClean="0">
                <a:latin typeface="Calibri" panose="020F0502020204030204" pitchFamily="34" charset="0"/>
              </a:rPr>
              <a:t>výslovnost </a:t>
            </a:r>
            <a:r>
              <a:rPr lang="cs-CZ" sz="2400" dirty="0">
                <a:latin typeface="Calibri" panose="020F0502020204030204" pitchFamily="34" charset="0"/>
              </a:rPr>
              <a:t>mezi slovy</a:t>
            </a:r>
          </a:p>
        </p:txBody>
      </p:sp>
    </p:spTree>
    <p:extLst>
      <p:ext uri="{BB962C8B-B14F-4D97-AF65-F5344CB8AC3E}">
        <p14:creationId xmlns:p14="http://schemas.microsoft.com/office/powerpoint/2010/main" xmlns="" val="1208128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8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8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8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8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548680"/>
            <a:ext cx="741682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Vady výslovnosti (</a:t>
            </a:r>
            <a:r>
              <a:rPr lang="cs-CZ" sz="2800" b="1" dirty="0" err="1" smtClean="0">
                <a:latin typeface="Calibri" panose="020F0502020204030204" pitchFamily="34" charset="0"/>
              </a:rPr>
              <a:t>dyslálie</a:t>
            </a:r>
            <a:r>
              <a:rPr lang="cs-CZ" sz="28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sigmatismus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nesprávná výslovnost sykavek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rotacismus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nesprávná realizace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fonému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rotacismus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bohemicus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nesprávná realizace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ř</a:t>
            </a:r>
            <a:endParaRPr lang="cs-CZ" sz="2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Řečové </a:t>
            </a:r>
            <a:r>
              <a:rPr lang="cs-CZ" sz="2800" b="1" dirty="0" smtClean="0">
                <a:latin typeface="Calibri" panose="020F0502020204030204" pitchFamily="34" charset="0"/>
              </a:rPr>
              <a:t>neurózy </a:t>
            </a:r>
            <a:r>
              <a:rPr lang="cs-CZ" sz="2800" dirty="0" smtClean="0">
                <a:latin typeface="Calibri" panose="020F0502020204030204" pitchFamily="34" charset="0"/>
              </a:rPr>
              <a:t>(související zejména s poruchami mozkových center)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afázie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motorická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(neschopnost tvořit řeč)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 senzorická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(postižení schopnosti porozumění)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koktavost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křeče mluvních orgánů narušují výslovnost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breptavost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narušení obvyklého tempa řeči, které může vést až k nesrozumitelnosti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afektivní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oněmění (mutismus)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Ad Znělost x neznělost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souhlásky </a:t>
            </a:r>
            <a:r>
              <a:rPr lang="cs-CZ" sz="2000" b="1" dirty="0" smtClean="0">
                <a:latin typeface="Calibri" panose="020F0502020204030204" pitchFamily="34" charset="0"/>
              </a:rPr>
              <a:t>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b, d, ď, g, v, z, ž, h, </a:t>
            </a:r>
            <a:r>
              <a:rPr lang="cs-CZ" sz="2000" i="1" dirty="0">
                <a:latin typeface="Calibri" panose="020F0502020204030204" pitchFamily="34" charset="0"/>
              </a:rPr>
              <a:t>Ȝ, </a:t>
            </a:r>
            <a:r>
              <a:rPr lang="cs-CZ" sz="2000" i="1" dirty="0" smtClean="0">
                <a:latin typeface="Calibri" panose="020F0502020204030204" pitchFamily="34" charset="0"/>
              </a:rPr>
              <a:t>ǯ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</a:t>
            </a:r>
            <a:r>
              <a:rPr lang="cs-CZ" sz="2000" dirty="0">
                <a:latin typeface="Calibri" panose="020F0502020204030204" pitchFamily="34" charset="0"/>
              </a:rPr>
              <a:t>souhlásky </a:t>
            </a:r>
            <a:r>
              <a:rPr lang="cs-CZ" sz="2000" b="1" dirty="0" smtClean="0">
                <a:latin typeface="Calibri" panose="020F0502020204030204" pitchFamily="34" charset="0"/>
              </a:rPr>
              <a:t>neznělé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p, t, ť, k, f, s, š, ch, c, č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setkají-li se párové souhlásky znělé a neznělé, dochází ke spodobě (asimilaci) znělosti, tj. jedna (obvykle přecházející) se přizpůsobí souhlásce druhé (obvykle následující): prosba [</a:t>
            </a:r>
            <a:r>
              <a:rPr lang="cs-CZ" sz="2000" dirty="0" err="1" smtClean="0">
                <a:latin typeface="Calibri" panose="020F0502020204030204" pitchFamily="34" charset="0"/>
              </a:rPr>
              <a:t>prozba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!!! ke spodobě znělosti dochází jako k jediné změně i na hranici slov: plot zahrady [plod zahrady]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okud se setkají více něž 2 souhlásky, znělost celé skupiny se připodobňuje souhlásce poslední: dát sbohem [</a:t>
            </a:r>
            <a:r>
              <a:rPr lang="cs-CZ" sz="2000" dirty="0" err="1" smtClean="0">
                <a:latin typeface="Calibri" panose="020F0502020204030204" pitchFamily="34" charset="0"/>
              </a:rPr>
              <a:t>dád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</a:rPr>
              <a:t>zbohem</a:t>
            </a:r>
            <a:r>
              <a:rPr lang="cs-CZ" sz="2000" dirty="0" smtClean="0">
                <a:latin typeface="Calibri" panose="020F0502020204030204" pitchFamily="34" charset="0"/>
              </a:rPr>
              <a:t>]; 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na konci slova a před pauzou mění na neznělou dub [dup]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Calibri" panose="020F0502020204030204" pitchFamily="34" charset="0"/>
              </a:rPr>
              <a:t>n</a:t>
            </a:r>
            <a:r>
              <a:rPr lang="cs-CZ" sz="2000" b="1" dirty="0" smtClean="0">
                <a:latin typeface="Calibri" panose="020F0502020204030204" pitchFamily="34" charset="0"/>
              </a:rPr>
              <a:t>epárové</a:t>
            </a:r>
            <a:r>
              <a:rPr lang="cs-CZ" sz="2000" dirty="0" smtClean="0">
                <a:latin typeface="Calibri" panose="020F0502020204030204" pitchFamily="34" charset="0"/>
              </a:rPr>
              <a:t> (jedinečné) souhlásky </a:t>
            </a:r>
            <a:r>
              <a:rPr lang="cs-CZ" sz="2000" i="1" dirty="0" smtClean="0">
                <a:latin typeface="Calibri" panose="020F0502020204030204" pitchFamily="34" charset="0"/>
              </a:rPr>
              <a:t>m, n, ň, l, j, r </a:t>
            </a:r>
            <a:r>
              <a:rPr lang="cs-CZ" sz="2000" dirty="0" smtClean="0">
                <a:latin typeface="Calibri" panose="020F0502020204030204" pitchFamily="34" charset="0"/>
              </a:rPr>
              <a:t>se nepřipodobňují souhlásce sousedící ani nezpůsobují změnu: k jaru [k jaru]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Organogenetická (artikulační) fonetika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rganogenetická fonetika se zabývá mechanismem tvorby zvuků a jejich </a:t>
            </a:r>
            <a:r>
              <a:rPr lang="cs-CZ" sz="2400" dirty="0" smtClean="0">
                <a:latin typeface="Calibri" panose="020F0502020204030204" pitchFamily="34" charset="0"/>
              </a:rPr>
              <a:t>skupin (má blízko k fyziologii); </a:t>
            </a:r>
            <a:r>
              <a:rPr lang="cs-CZ" sz="2400" dirty="0" smtClean="0">
                <a:latin typeface="Calibri" panose="020F0502020204030204" pitchFamily="34" charset="0"/>
              </a:rPr>
              <a:t>tj. zabývá se </a:t>
            </a:r>
            <a:r>
              <a:rPr lang="cs-CZ" sz="2400" dirty="0" smtClean="0">
                <a:latin typeface="Calibri" panose="020F0502020204030204" pitchFamily="34" charset="0"/>
              </a:rPr>
              <a:t>procesem </a:t>
            </a:r>
            <a:r>
              <a:rPr lang="cs-CZ" sz="2400" dirty="0" smtClean="0">
                <a:latin typeface="Calibri" panose="020F0502020204030204" pitchFamily="34" charset="0"/>
              </a:rPr>
              <a:t>tvoření řeči, který má 3 základní složky: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respirace (dechová složka)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fonace (hlasová složka)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artikulace (hláskování)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73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92696"/>
            <a:ext cx="73448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Dechové (respirační) ústrojí 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obecně: řeč se převážně tvoří při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exspiraci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(výdechu), v některých jiných jazycích se můžeme setkat s tvořením řeči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inspirací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(vdechem)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dýchání je automatická, reflexivní činnost; při produkci řeči dochází k dýchání uvědomělému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klidovém dýchání se délka fáze vdechové a výdechové  příliš neliší (asi 2:3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mluvení se trvání výdechové fáze značně prodlouží (asi 1:7 až 1:13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fyziologické pauzy se umísťují na místa (i významově) vhodná z hlediska výstavby větných úseků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15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764704"/>
            <a:ext cx="712879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Hlasové (fonační) </a:t>
            </a:r>
            <a:r>
              <a:rPr lang="cs-CZ" sz="2800" b="1" dirty="0">
                <a:latin typeface="Calibri" panose="020F0502020204030204" pitchFamily="34" charset="0"/>
              </a:rPr>
              <a:t>ústrojí 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základem hlasového ústrojí jsou </a:t>
            </a:r>
            <a:r>
              <a:rPr lang="cs-CZ" sz="2400" b="1" dirty="0" smtClean="0">
                <a:latin typeface="Calibri" panose="020F0502020204030204" pitchFamily="34" charset="0"/>
              </a:rPr>
              <a:t>hlasivky</a:t>
            </a:r>
            <a:r>
              <a:rPr lang="cs-CZ" sz="2400" dirty="0" smtClean="0">
                <a:latin typeface="Calibri" panose="020F0502020204030204" pitchFamily="34" charset="0"/>
              </a:rPr>
              <a:t> umístěné v hrtanu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ezi hlasovými chrupavkami se vytváří </a:t>
            </a:r>
            <a:r>
              <a:rPr lang="cs-CZ" sz="2400" b="1" dirty="0" smtClean="0">
                <a:latin typeface="Calibri" panose="020F0502020204030204" pitchFamily="34" charset="0"/>
              </a:rPr>
              <a:t>hlasivková štěrbina</a:t>
            </a:r>
            <a:r>
              <a:rPr lang="cs-CZ" sz="2400" dirty="0" smtClean="0">
                <a:latin typeface="Calibri" panose="020F0502020204030204" pitchFamily="34" charset="0"/>
              </a:rPr>
              <a:t> (glottis); kmitáním hlasivek vzniká hlas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256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Kvalita a vlastnosti hlasu závisí na několika faktorech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výška hlasu</a:t>
            </a:r>
            <a:r>
              <a:rPr lang="cs-CZ" sz="2400" dirty="0" smtClean="0">
                <a:latin typeface="Calibri" panose="020F0502020204030204" pitchFamily="34" charset="0"/>
              </a:rPr>
              <a:t> – závisí na frekvenci kmitání hlasivek; sama o sobě není významotvorná, avšak střídání výšky hlasu je základem intonace</a:t>
            </a: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síla hlasu </a:t>
            </a:r>
            <a:r>
              <a:rPr lang="cs-CZ" sz="2400" dirty="0" smtClean="0">
                <a:latin typeface="Calibri" panose="020F0502020204030204" pitchFamily="34" charset="0"/>
              </a:rPr>
              <a:t>– závisí na rozšíření hlasivkové štěrbiny; je důležitá pro přízvuk, zdůrazňování jednotlivých slov a slabik</a:t>
            </a: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barva hlasu </a:t>
            </a:r>
            <a:r>
              <a:rPr lang="cs-CZ" sz="2400" dirty="0" smtClean="0">
                <a:latin typeface="Calibri" panose="020F0502020204030204" pitchFamily="34" charset="0"/>
              </a:rPr>
              <a:t>– vzniká průchodem nadhrtanovými prostorami a třením o některé další orgány; barva je charakteristická a individuální pro každého jedince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42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899592" y="908720"/>
            <a:ext cx="69847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Ústrojí modifikující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artikulace v užším smyslu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uloženo nad hrtanem, přičemž rozlišujeme tři základní dutiny (tzv. </a:t>
            </a:r>
            <a:r>
              <a:rPr lang="cs-CZ" sz="2400" b="1" dirty="0" smtClean="0">
                <a:latin typeface="Calibri" panose="020F0502020204030204" pitchFamily="34" charset="0"/>
              </a:rPr>
              <a:t>rezonátory</a:t>
            </a:r>
            <a:r>
              <a:rPr lang="cs-CZ" sz="2400" dirty="0" smtClean="0">
                <a:latin typeface="Calibri" panose="020F0502020204030204" pitchFamily="34" charset="0"/>
              </a:rPr>
              <a:t>):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dutina hrdelní (laryngální)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dutina ústní (orální)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c</a:t>
            </a:r>
            <a:r>
              <a:rPr lang="cs-CZ" sz="2400" dirty="0" smtClean="0">
                <a:latin typeface="Calibri" panose="020F0502020204030204" pitchFamily="34" charset="0"/>
              </a:rPr>
              <a:t>) dutina nosní (nazální)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51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9"/>
            <a:ext cx="7560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Artikulační orgány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lphaUcParenR"/>
            </a:pPr>
            <a:r>
              <a:rPr lang="cs-CZ" sz="2400" dirty="0" smtClean="0">
                <a:latin typeface="Calibri" panose="020F0502020204030204" pitchFamily="34" charset="0"/>
              </a:rPr>
              <a:t>AKTIVNÍ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rty</a:t>
            </a:r>
            <a:r>
              <a:rPr lang="cs-CZ" sz="2400" dirty="0" smtClean="0">
                <a:latin typeface="Calibri" panose="020F0502020204030204" pitchFamily="34" charset="0"/>
              </a:rPr>
              <a:t> (labia)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dolní čelist </a:t>
            </a:r>
            <a:r>
              <a:rPr lang="cs-CZ" sz="2400" dirty="0" smtClean="0">
                <a:latin typeface="Calibri" panose="020F0502020204030204" pitchFamily="34" charset="0"/>
              </a:rPr>
              <a:t>(mandibula)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měkké patro </a:t>
            </a:r>
            <a:r>
              <a:rPr lang="cs-CZ" sz="2400" dirty="0" smtClean="0">
                <a:latin typeface="Calibri" panose="020F0502020204030204" pitchFamily="34" charset="0"/>
              </a:rPr>
              <a:t>(velum)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jazyk</a:t>
            </a:r>
            <a:r>
              <a:rPr lang="cs-CZ" sz="2400" dirty="0" smtClean="0">
                <a:latin typeface="Calibri" panose="020F0502020204030204" pitchFamily="34" charset="0"/>
              </a:rPr>
              <a:t> (lingua)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hlasivky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glottály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B) PASIVNÍ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rty</a:t>
            </a:r>
            <a:r>
              <a:rPr lang="cs-CZ" sz="2400" dirty="0" smtClean="0">
                <a:latin typeface="Calibri" panose="020F0502020204030204" pitchFamily="34" charset="0"/>
              </a:rPr>
              <a:t> (labia)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zuby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dentes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dásně</a:t>
            </a:r>
            <a:r>
              <a:rPr lang="cs-CZ" sz="2400" dirty="0" smtClean="0">
                <a:latin typeface="Calibri" panose="020F0502020204030204" pitchFamily="34" charset="0"/>
              </a:rPr>
              <a:t> (alveoly)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tvrdé patro </a:t>
            </a:r>
            <a:r>
              <a:rPr lang="cs-CZ" sz="2400" dirty="0" smtClean="0">
                <a:latin typeface="Calibri" panose="020F0502020204030204" pitchFamily="34" charset="0"/>
              </a:rPr>
              <a:t>(palatum)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měkké patro </a:t>
            </a:r>
            <a:r>
              <a:rPr lang="cs-CZ" sz="2400" dirty="0" smtClean="0">
                <a:latin typeface="Calibri" panose="020F0502020204030204" pitchFamily="34" charset="0"/>
              </a:rPr>
              <a:t>(velum)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hrtan </a:t>
            </a:r>
            <a:r>
              <a:rPr lang="cs-CZ" sz="2400" dirty="0" smtClean="0">
                <a:latin typeface="Calibri" panose="020F0502020204030204" pitchFamily="34" charset="0"/>
              </a:rPr>
              <a:t>(larynx)</a:t>
            </a:r>
          </a:p>
        </p:txBody>
      </p:sp>
    </p:spTree>
    <p:extLst>
      <p:ext uri="{BB962C8B-B14F-4D97-AF65-F5344CB8AC3E}">
        <p14:creationId xmlns:p14="http://schemas.microsoft.com/office/powerpoint/2010/main" xmlns="" val="3804284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47664" y="816553"/>
            <a:ext cx="6120680" cy="528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8385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Artikulační báze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pecifický způsob koordinace artikulační práce (každý jazyk má své příznačné prvky); zahrnuje: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základní artikulaci hlásek</a:t>
            </a:r>
            <a:r>
              <a:rPr lang="cs-CZ" sz="2400" dirty="0" smtClean="0">
                <a:latin typeface="Calibri" panose="020F0502020204030204" pitchFamily="34" charset="0"/>
              </a:rPr>
              <a:t>, tj. místo a způsob jejich tvoření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doplňkovou artikulaci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způsob výslovnosti přechodu mezi hláskami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intonaci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3063</TotalTime>
  <Words>766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588</cp:revision>
  <dcterms:created xsi:type="dcterms:W3CDTF">2013-04-13T14:50:58Z</dcterms:created>
  <dcterms:modified xsi:type="dcterms:W3CDTF">2014-10-22T09:11:53Z</dcterms:modified>
</cp:coreProperties>
</file>