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DB523-8814-462A-BC96-3D3A3E277347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92364-EEDF-4E34-A4C0-2BD200A3A1E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387EFC-5F44-4DE7-B5D9-49CA7928D6BB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2861C-2093-4815-9F6C-136382CA0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387EFC-5F44-4DE7-B5D9-49CA7928D6BB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2861C-2093-4815-9F6C-136382CA0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387EFC-5F44-4DE7-B5D9-49CA7928D6BB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2861C-2093-4815-9F6C-136382CA0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387EFC-5F44-4DE7-B5D9-49CA7928D6BB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2861C-2093-4815-9F6C-136382CA0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387EFC-5F44-4DE7-B5D9-49CA7928D6BB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2861C-2093-4815-9F6C-136382CA0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387EFC-5F44-4DE7-B5D9-49CA7928D6BB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2861C-2093-4815-9F6C-136382CA0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387EFC-5F44-4DE7-B5D9-49CA7928D6BB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2861C-2093-4815-9F6C-136382CA0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387EFC-5F44-4DE7-B5D9-49CA7928D6BB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2861C-2093-4815-9F6C-136382CA0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387EFC-5F44-4DE7-B5D9-49CA7928D6BB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2861C-2093-4815-9F6C-136382CA0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387EFC-5F44-4DE7-B5D9-49CA7928D6BB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2861C-2093-4815-9F6C-136382CA0F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387EFC-5F44-4DE7-B5D9-49CA7928D6BB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92861C-2093-4815-9F6C-136382CA0F7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0387EFC-5F44-4DE7-B5D9-49CA7928D6BB}" type="datetimeFigureOut">
              <a:rPr lang="cs-CZ" smtClean="0"/>
              <a:t>17.10.2013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A92861C-2093-4815-9F6C-136382CA0F7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evin.ceskehory.cz/mapa/" TargetMode="External"/><Relationship Id="rId2" Type="http://schemas.openxmlformats.org/officeDocument/2006/relationships/hyperlink" Target="http://www.sakralnipamatky.cz/41-kostel-povyseni-sv-krize-levin-u-usteka.html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980728"/>
            <a:ext cx="7772400" cy="259228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OBECNÁ CHARAKTERISTIKA SLOVANSKÝCH JAZYKŮ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2376" y="4149080"/>
            <a:ext cx="7772400" cy="1296144"/>
          </a:xfrm>
        </p:spPr>
        <p:txBody>
          <a:bodyPr/>
          <a:lstStyle/>
          <a:p>
            <a:pPr algn="ctr"/>
            <a:r>
              <a:rPr lang="cs-CZ" dirty="0" smtClean="0"/>
              <a:t>	</a:t>
            </a:r>
            <a:r>
              <a:rPr lang="cs-CZ" sz="3600" b="1" dirty="0" smtClean="0"/>
              <a:t>Západoslovanské jazyky</a:t>
            </a:r>
            <a:endParaRPr lang="cs-CZ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Západoslovanské jazyky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836712"/>
            <a:ext cx="8183880" cy="4176464"/>
          </a:xfrm>
        </p:spPr>
        <p:txBody>
          <a:bodyPr>
            <a:normAutofit/>
          </a:bodyPr>
          <a:lstStyle/>
          <a:p>
            <a:r>
              <a:rPr lang="cs-CZ" dirty="0" smtClean="0"/>
              <a:t>1. čeština</a:t>
            </a:r>
          </a:p>
          <a:p>
            <a:pPr>
              <a:buNone/>
            </a:pPr>
            <a:r>
              <a:rPr lang="cs-CZ" dirty="0" smtClean="0"/>
              <a:t>	česká</a:t>
            </a:r>
            <a:r>
              <a:rPr lang="cs-CZ" dirty="0" smtClean="0"/>
              <a:t>, středomoravská (hanácká), slezská, východomoravská nářeční </a:t>
            </a:r>
            <a:r>
              <a:rPr lang="cs-CZ" dirty="0" smtClean="0"/>
              <a:t>skupina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2. slovenština:</a:t>
            </a:r>
          </a:p>
          <a:p>
            <a:pPr>
              <a:buNone/>
            </a:pPr>
            <a:r>
              <a:rPr lang="cs-CZ" dirty="0" smtClean="0"/>
              <a:t>	spisovný </a:t>
            </a:r>
            <a:r>
              <a:rPr lang="cs-CZ" dirty="0" smtClean="0"/>
              <a:t>jazyk z let 1843-1844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západosloven</a:t>
            </a:r>
            <a:r>
              <a:rPr lang="cs-CZ" dirty="0" smtClean="0"/>
              <a:t>., </a:t>
            </a:r>
            <a:r>
              <a:rPr lang="cs-CZ" dirty="0" err="1" smtClean="0"/>
              <a:t>středosloven</a:t>
            </a:r>
            <a:r>
              <a:rPr lang="cs-CZ" dirty="0" smtClean="0"/>
              <a:t>., </a:t>
            </a:r>
            <a:r>
              <a:rPr lang="cs-CZ" dirty="0" err="1" smtClean="0"/>
              <a:t>východosloven</a:t>
            </a:r>
            <a:r>
              <a:rPr lang="cs-CZ" dirty="0" smtClean="0"/>
              <a:t>. nářeční skupina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Západoslovanské jazyky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484784"/>
            <a:ext cx="8183880" cy="36724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3. </a:t>
            </a:r>
            <a:r>
              <a:rPr lang="cs-CZ" dirty="0" smtClean="0"/>
              <a:t>polština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	spisovná </a:t>
            </a:r>
            <a:r>
              <a:rPr lang="cs-CZ" dirty="0" smtClean="0"/>
              <a:t>od 14. </a:t>
            </a:r>
            <a:r>
              <a:rPr lang="cs-CZ" dirty="0" smtClean="0"/>
              <a:t>století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hlavní </a:t>
            </a:r>
            <a:r>
              <a:rPr lang="cs-CZ" dirty="0" smtClean="0"/>
              <a:t>nářeční skupiny: velkopolská n., </a:t>
            </a:r>
            <a:r>
              <a:rPr lang="cs-CZ" dirty="0" smtClean="0"/>
              <a:t>	malopolská </a:t>
            </a:r>
            <a:r>
              <a:rPr lang="cs-CZ" dirty="0" smtClean="0"/>
              <a:t>n., slezská n., </a:t>
            </a:r>
            <a:r>
              <a:rPr lang="cs-CZ" dirty="0" err="1" smtClean="0"/>
              <a:t>mazovská</a:t>
            </a:r>
            <a:r>
              <a:rPr lang="cs-CZ" dirty="0" smtClean="0"/>
              <a:t> n. 	(jádrem Varšava), kašubská n. (SZ od </a:t>
            </a:r>
            <a:r>
              <a:rPr lang="cs-CZ" dirty="0" smtClean="0"/>
              <a:t>	</a:t>
            </a:r>
            <a:r>
              <a:rPr lang="cs-CZ" dirty="0" err="1" smtClean="0"/>
              <a:t>Gdaňska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Západoslovanské jazyky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628800"/>
            <a:ext cx="8183880" cy="3240360"/>
          </a:xfrm>
        </p:spPr>
        <p:txBody>
          <a:bodyPr/>
          <a:lstStyle/>
          <a:p>
            <a:r>
              <a:rPr lang="cs-CZ" dirty="0" smtClean="0"/>
              <a:t>4. lužická srbština</a:t>
            </a:r>
          </a:p>
          <a:p>
            <a:pPr lvl="0">
              <a:buNone/>
            </a:pPr>
            <a:r>
              <a:rPr lang="cs-CZ" dirty="0" smtClean="0"/>
              <a:t>		2 </a:t>
            </a:r>
            <a:r>
              <a:rPr lang="cs-CZ" dirty="0" smtClean="0"/>
              <a:t>spisovné jazyky: </a:t>
            </a:r>
            <a:r>
              <a:rPr lang="cs-CZ" dirty="0" err="1" smtClean="0"/>
              <a:t>hornolužičtina</a:t>
            </a:r>
            <a:r>
              <a:rPr lang="cs-CZ" dirty="0" smtClean="0"/>
              <a:t> , </a:t>
            </a:r>
            <a:r>
              <a:rPr lang="cs-CZ" dirty="0" smtClean="0"/>
              <a:t>	</a:t>
            </a:r>
            <a:r>
              <a:rPr lang="cs-CZ" dirty="0" err="1" smtClean="0"/>
              <a:t>dolnolužičtina</a:t>
            </a:r>
            <a:r>
              <a:rPr lang="cs-CZ" dirty="0" smtClean="0"/>
              <a:t> </a:t>
            </a:r>
          </a:p>
          <a:p>
            <a:pPr lvl="0">
              <a:buNone/>
            </a:pPr>
            <a:endParaRPr lang="cs-CZ" dirty="0" smtClean="0"/>
          </a:p>
          <a:p>
            <a:r>
              <a:rPr lang="cs-CZ" dirty="0" smtClean="0"/>
              <a:t>5. polabština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Levínský</a:t>
            </a:r>
            <a:r>
              <a:rPr lang="cs-CZ" dirty="0" smtClean="0"/>
              <a:t> nápis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Kostel Povýšení sv. Kříže v </a:t>
            </a:r>
            <a:r>
              <a:rPr lang="cs-CZ" dirty="0" err="1" smtClean="0"/>
              <a:t>Levíně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 kostele </a:t>
            </a:r>
            <a:r>
              <a:rPr lang="cs-CZ" dirty="0" smtClean="0"/>
              <a:t>zde: </a:t>
            </a:r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sakralnipamatky.cz</a:t>
            </a:r>
            <a:r>
              <a:rPr lang="cs-CZ" u="sng" dirty="0" smtClean="0">
                <a:hlinkClick r:id="rId2"/>
              </a:rPr>
              <a:t>/41-kostel-</a:t>
            </a:r>
            <a:r>
              <a:rPr lang="cs-CZ" u="sng" dirty="0" err="1" smtClean="0">
                <a:hlinkClick r:id="rId2"/>
              </a:rPr>
              <a:t>povyseni</a:t>
            </a:r>
            <a:r>
              <a:rPr lang="cs-CZ" u="sng" dirty="0" smtClean="0">
                <a:hlinkClick r:id="rId2"/>
              </a:rPr>
              <a:t>-</a:t>
            </a:r>
            <a:r>
              <a:rPr lang="cs-CZ" u="sng" dirty="0" err="1" smtClean="0">
                <a:hlinkClick r:id="rId2"/>
              </a:rPr>
              <a:t>sv</a:t>
            </a:r>
            <a:r>
              <a:rPr lang="cs-CZ" u="sng" dirty="0" smtClean="0">
                <a:hlinkClick r:id="rId2"/>
              </a:rPr>
              <a:t>-krize-</a:t>
            </a:r>
            <a:r>
              <a:rPr lang="cs-CZ" u="sng" dirty="0" err="1" smtClean="0">
                <a:hlinkClick r:id="rId2"/>
              </a:rPr>
              <a:t>levin</a:t>
            </a:r>
            <a:r>
              <a:rPr lang="cs-CZ" u="sng" dirty="0" smtClean="0">
                <a:hlinkClick r:id="rId2"/>
              </a:rPr>
              <a:t>-u-</a:t>
            </a:r>
            <a:r>
              <a:rPr lang="cs-CZ" u="sng" dirty="0" err="1" smtClean="0">
                <a:hlinkClick r:id="rId2"/>
              </a:rPr>
              <a:t>usteka.html</a:t>
            </a:r>
            <a:endParaRPr lang="cs-CZ" dirty="0" smtClean="0"/>
          </a:p>
          <a:p>
            <a:r>
              <a:rPr lang="cs-CZ" u="sng" dirty="0" smtClean="0">
                <a:hlinkClick r:id="rId3"/>
              </a:rPr>
              <a:t>http://levin.ceskehory.cz/mapa/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5" name="Zástupný symbol pro obrázek 4" descr="levínský nápis.jpg"/>
          <p:cNvPicPr>
            <a:picLocks noGrp="1" noChangeAspect="1"/>
          </p:cNvPicPr>
          <p:nvPr>
            <p:ph type="pic" idx="1"/>
          </p:nvPr>
        </p:nvPicPr>
        <p:blipFill>
          <a:blip r:embed="rId4" cstate="print"/>
          <a:srcRect l="4719" r="4719"/>
          <a:stretch>
            <a:fillRect/>
          </a:stretch>
        </p:blipFill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Levínský</a:t>
            </a:r>
            <a:r>
              <a:rPr lang="cs-CZ" dirty="0" smtClean="0"/>
              <a:t> nápis – detail obrázku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rázek 4" descr="levinsky_kocour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9750" b="9750"/>
          <a:stretch>
            <a:fillRect/>
          </a:stretch>
        </p:blipFill>
        <p:spPr/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Levínský</a:t>
            </a:r>
            <a:r>
              <a:rPr lang="cs-CZ" dirty="0" smtClean="0"/>
              <a:t> nápis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462712" y="548680"/>
            <a:ext cx="2240280" cy="4608512"/>
          </a:xfrm>
        </p:spPr>
        <p:txBody>
          <a:bodyPr>
            <a:noAutofit/>
          </a:bodyPr>
          <a:lstStyle/>
          <a:p>
            <a:pPr lvl="0"/>
            <a:r>
              <a:rPr lang="cs-CZ" sz="1600" b="1" dirty="0" smtClean="0"/>
              <a:t>Zkratky:</a:t>
            </a:r>
            <a:r>
              <a:rPr lang="cs-CZ" sz="1600" dirty="0" smtClean="0"/>
              <a:t>  </a:t>
            </a:r>
            <a:endParaRPr lang="cs-CZ" sz="1600" dirty="0" smtClean="0"/>
          </a:p>
          <a:p>
            <a:pPr lvl="0"/>
            <a:endParaRPr lang="cs-CZ" sz="1600" dirty="0" smtClean="0"/>
          </a:p>
          <a:p>
            <a:pPr lvl="0"/>
            <a:r>
              <a:rPr lang="cs-CZ" sz="1600" i="1" dirty="0" err="1" smtClean="0"/>
              <a:t>Christos</a:t>
            </a:r>
            <a:r>
              <a:rPr lang="cs-CZ" sz="1600" i="1" dirty="0" smtClean="0"/>
              <a:t> </a:t>
            </a:r>
            <a:r>
              <a:rPr lang="cs-CZ" sz="1600" i="1" dirty="0" smtClean="0"/>
              <a:t>ni&lt;</a:t>
            </a:r>
            <a:r>
              <a:rPr lang="cs-CZ" sz="1600" i="1" dirty="0" err="1" smtClean="0"/>
              <a:t>ka</a:t>
            </a:r>
            <a:r>
              <a:rPr lang="cs-CZ" sz="1600" i="1" dirty="0" smtClean="0"/>
              <a:t>&gt;</a:t>
            </a:r>
            <a:r>
              <a:rPr lang="cs-CZ" sz="1600" dirty="0" smtClean="0"/>
              <a:t> = „vítězí“ </a:t>
            </a:r>
          </a:p>
          <a:p>
            <a:pPr lvl="0"/>
            <a:r>
              <a:rPr lang="cs-CZ" sz="1600" dirty="0" err="1" smtClean="0"/>
              <a:t>Stsl</a:t>
            </a:r>
            <a:r>
              <a:rPr lang="cs-CZ" sz="1600" dirty="0" smtClean="0"/>
              <a:t>. </a:t>
            </a:r>
            <a:r>
              <a:rPr lang="cs-CZ" sz="1600" dirty="0" smtClean="0"/>
              <a:t>překlad: </a:t>
            </a:r>
            <a:r>
              <a:rPr lang="cs-CZ" sz="1600" i="1" dirty="0" err="1" smtClean="0"/>
              <a:t>vitęz</a:t>
            </a:r>
            <a:endParaRPr lang="cs-CZ" sz="1600" dirty="0" smtClean="0"/>
          </a:p>
          <a:p>
            <a:pPr lvl="0"/>
            <a:endParaRPr lang="cs-CZ" sz="1600" dirty="0" smtClean="0"/>
          </a:p>
          <a:p>
            <a:pPr lvl="0"/>
            <a:endParaRPr lang="cs-CZ" sz="1600" dirty="0" smtClean="0"/>
          </a:p>
          <a:p>
            <a:r>
              <a:rPr lang="cs-CZ" sz="1600" b="1" dirty="0" smtClean="0"/>
              <a:t>Význam:</a:t>
            </a:r>
          </a:p>
          <a:p>
            <a:endParaRPr lang="cs-CZ" sz="1600" dirty="0" smtClean="0"/>
          </a:p>
          <a:p>
            <a:r>
              <a:rPr lang="cs-CZ" sz="1600" dirty="0" smtClean="0"/>
              <a:t>„</a:t>
            </a:r>
            <a:r>
              <a:rPr lang="cs-CZ" sz="1600" dirty="0" smtClean="0"/>
              <a:t>vítěz“ – čeština, slovenština. </a:t>
            </a:r>
          </a:p>
          <a:p>
            <a:r>
              <a:rPr lang="cs-CZ" sz="1600" dirty="0" smtClean="0"/>
              <a:t>		  „hrdina, rytíř, válečník“ - </a:t>
            </a:r>
            <a:r>
              <a:rPr lang="cs-CZ" sz="1600" dirty="0" smtClean="0"/>
              <a:t>ostatní </a:t>
            </a:r>
            <a:r>
              <a:rPr lang="cs-CZ" sz="1600" dirty="0" smtClean="0"/>
              <a:t>slovanské jazyky </a:t>
            </a:r>
            <a:endParaRPr lang="cs-CZ" sz="1600" dirty="0"/>
          </a:p>
        </p:txBody>
      </p:sp>
      <p:pic>
        <p:nvPicPr>
          <p:cNvPr id="5" name="Zástupný symbol pro obrázek 4" descr="levinsky_kocour_nacrt_dle_sedlack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4037" r="4037"/>
          <a:stretch>
            <a:fillRect/>
          </a:stretch>
        </p:blipFill>
        <p:spPr>
          <a:xfrm>
            <a:off x="421480" y="435768"/>
            <a:ext cx="5925312" cy="464941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lev </a:t>
            </a:r>
            <a:r>
              <a:rPr lang="cs-CZ" dirty="0" smtClean="0"/>
              <a:t>– symbol vítězného Krista (také v Bibli, Apokalypsa 5,5</a:t>
            </a:r>
            <a:r>
              <a:rPr lang="cs-CZ" dirty="0" smtClean="0"/>
              <a:t>)</a:t>
            </a:r>
          </a:p>
          <a:p>
            <a:pPr lvl="0"/>
            <a:endParaRPr lang="cs-CZ" dirty="0" smtClean="0"/>
          </a:p>
          <a:p>
            <a:r>
              <a:rPr lang="cs-CZ" dirty="0" smtClean="0"/>
              <a:t>stáří nápisu (</a:t>
            </a:r>
            <a:r>
              <a:rPr lang="cs-CZ" dirty="0" smtClean="0"/>
              <a:t>podle původního kostela) - </a:t>
            </a:r>
            <a:r>
              <a:rPr lang="cs-CZ" dirty="0" smtClean="0"/>
              <a:t>konec </a:t>
            </a:r>
            <a:r>
              <a:rPr lang="cs-CZ" dirty="0" smtClean="0"/>
              <a:t>13. </a:t>
            </a:r>
            <a:r>
              <a:rPr lang="cs-CZ" dirty="0" smtClean="0"/>
              <a:t>století</a:t>
            </a:r>
          </a:p>
          <a:p>
            <a:endParaRPr lang="cs-CZ" dirty="0" smtClean="0"/>
          </a:p>
          <a:p>
            <a:pPr lvl="0"/>
            <a:r>
              <a:rPr lang="cs-CZ" dirty="0" smtClean="0"/>
              <a:t>prolínání </a:t>
            </a:r>
            <a:r>
              <a:rPr lang="cs-CZ" dirty="0" smtClean="0"/>
              <a:t>dvou křesťanských kulturních tradic – ruské a západní (</a:t>
            </a:r>
            <a:r>
              <a:rPr lang="cs-CZ" smtClean="0"/>
              <a:t>české</a:t>
            </a:r>
            <a:r>
              <a:rPr lang="cs-CZ" smtClean="0"/>
              <a:t>)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nepřímé </a:t>
            </a:r>
            <a:r>
              <a:rPr lang="cs-CZ" dirty="0" smtClean="0"/>
              <a:t>svědectví o pěstování </a:t>
            </a:r>
            <a:r>
              <a:rPr lang="cs-CZ" dirty="0" err="1" smtClean="0"/>
              <a:t>stsl</a:t>
            </a:r>
            <a:r>
              <a:rPr lang="cs-CZ" dirty="0" smtClean="0"/>
              <a:t>. kultury u nás i v pozdější době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</TotalTime>
  <Words>79</Words>
  <Application>Microsoft Office PowerPoint</Application>
  <PresentationFormat>Předvádění na obrazovce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Aspekt</vt:lpstr>
      <vt:lpstr>OBECNÁ CHARAKTERISTIKA SLOVANSKÝCH JAZYKŮ</vt:lpstr>
      <vt:lpstr>Západoslovanské jazyky</vt:lpstr>
      <vt:lpstr>Západoslovanské jazyky</vt:lpstr>
      <vt:lpstr>Západoslovanské jazyky</vt:lpstr>
      <vt:lpstr>Levínský nápis</vt:lpstr>
      <vt:lpstr>Levínský nápis – detail obrázku</vt:lpstr>
      <vt:lpstr>Levínský nápis</vt:lpstr>
      <vt:lpstr>Snímek 8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OBECNÁ CHARAKTERISTIKA SLOVANSKÝCH JAZYKŮ</dc:title>
  <dc:creator>borovska</dc:creator>
  <cp:lastModifiedBy>borovska</cp:lastModifiedBy>
  <cp:revision>3</cp:revision>
  <dcterms:created xsi:type="dcterms:W3CDTF">2013-10-17T09:37:45Z</dcterms:created>
  <dcterms:modified xsi:type="dcterms:W3CDTF">2013-10-17T10:05:13Z</dcterms:modified>
</cp:coreProperties>
</file>