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4" r:id="rId7"/>
    <p:sldId id="265" r:id="rId8"/>
    <p:sldId id="260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4660"/>
  </p:normalViewPr>
  <p:slideViewPr>
    <p:cSldViewPr>
      <p:cViewPr varScale="1">
        <p:scale>
          <a:sx n="65" d="100"/>
          <a:sy n="65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719D-FBBD-4F8A-9B52-58C77FD9B03B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5B304-3E1E-4933-AB09-58778CF785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1.bp.blogspot.com/-waCB9xOoMWY/UDoP1ujqdbI/AAAAAAAALYY/wiGg736cLSM/s1600/1+HOLC%CC%8CIC%CC%8CKA+A+DE%CC%81S%CC%8CT'+(1974)+Jan+Kudla%CC%81c%CC%8Cek+AVK+fl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http://1.bp.blogspot.com/-waCB9xOoMWY/UDoP1ujqdbI/AAAAAAAALYY/wiGg736cLSM/s640/1+HOLC%CC%8CIC%CC%8CKA+A+DE%CC%81S%CC%8CT'+(1974)+Jan+Kudla%CC%81c%CC%8Cek+AVK+fl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357554" y="285728"/>
            <a:ext cx="5214974" cy="13573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+mj-lt"/>
              </a:rPr>
              <a:t>Autorská pohádka</a:t>
            </a:r>
            <a:endParaRPr lang="cs-CZ" sz="4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034" y="1428736"/>
            <a:ext cx="8215370" cy="48577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Autorská pohádka ve světě</a:t>
            </a: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  <a:ln>
            <a:noFill/>
          </a:ln>
        </p:spPr>
        <p:txBody>
          <a:bodyPr/>
          <a:lstStyle/>
          <a:p>
            <a:r>
              <a:rPr lang="cs-CZ" dirty="0" smtClean="0"/>
              <a:t>Jakob a </a:t>
            </a:r>
            <a:r>
              <a:rPr lang="cs-CZ" dirty="0" err="1" smtClean="0"/>
              <a:t>Wilhelm</a:t>
            </a:r>
            <a:r>
              <a:rPr lang="cs-CZ" dirty="0" smtClean="0"/>
              <a:t> </a:t>
            </a:r>
            <a:r>
              <a:rPr lang="cs-CZ" dirty="0" err="1" smtClean="0"/>
              <a:t>Grimmové</a:t>
            </a:r>
            <a:endParaRPr lang="cs-CZ" dirty="0" smtClean="0"/>
          </a:p>
          <a:p>
            <a:r>
              <a:rPr lang="cs-CZ" dirty="0" smtClean="0"/>
              <a:t>Ernst Theodor Amadeus Hoffmann</a:t>
            </a:r>
          </a:p>
          <a:p>
            <a:r>
              <a:rPr lang="cs-CZ" dirty="0" err="1" smtClean="0"/>
              <a:t>Wilhelm</a:t>
            </a:r>
            <a:r>
              <a:rPr lang="cs-CZ" dirty="0" smtClean="0"/>
              <a:t> </a:t>
            </a:r>
            <a:r>
              <a:rPr lang="cs-CZ" dirty="0" err="1" smtClean="0"/>
              <a:t>Hauff</a:t>
            </a:r>
            <a:endParaRPr lang="cs-CZ" dirty="0" smtClean="0"/>
          </a:p>
          <a:p>
            <a:r>
              <a:rPr lang="cs-CZ" dirty="0" smtClean="0"/>
              <a:t>Hans Christian Andersen</a:t>
            </a:r>
          </a:p>
          <a:p>
            <a:r>
              <a:rPr lang="cs-CZ" dirty="0" smtClean="0"/>
              <a:t>Oscar </a:t>
            </a:r>
            <a:r>
              <a:rPr lang="cs-CZ" dirty="0" err="1" smtClean="0"/>
              <a:t>Wilde</a:t>
            </a:r>
            <a:endParaRPr lang="cs-CZ" dirty="0" smtClean="0"/>
          </a:p>
          <a:p>
            <a:r>
              <a:rPr lang="cs-CZ" dirty="0" err="1" smtClean="0"/>
              <a:t>Carlo</a:t>
            </a:r>
            <a:r>
              <a:rPr lang="cs-CZ" dirty="0" smtClean="0"/>
              <a:t> </a:t>
            </a:r>
            <a:r>
              <a:rPr lang="cs-CZ" dirty="0" err="1" smtClean="0"/>
              <a:t>Collodi</a:t>
            </a:r>
            <a:endParaRPr lang="cs-CZ" dirty="0"/>
          </a:p>
        </p:txBody>
      </p:sp>
      <p:pic>
        <p:nvPicPr>
          <p:cNvPr id="5" name="Obrázek 4" descr="http://upload.wikimedia.org/wikipedia/commons/thumb/6/65/Pinocchio.jpg/200px-Pinocchi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496"/>
            <a:ext cx="2857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00034" y="1643050"/>
            <a:ext cx="8215370" cy="45005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AP od počátků do 50. let 20. století</a:t>
            </a: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Jan Karafiát – Broučci (1876)</a:t>
            </a:r>
          </a:p>
          <a:p>
            <a:r>
              <a:rPr lang="cs-CZ" dirty="0" smtClean="0"/>
              <a:t>Bratři Čapkové</a:t>
            </a:r>
          </a:p>
          <a:p>
            <a:r>
              <a:rPr lang="cs-CZ" dirty="0" smtClean="0"/>
              <a:t>Jiří </a:t>
            </a:r>
            <a:r>
              <a:rPr lang="cs-CZ" dirty="0" err="1" smtClean="0"/>
              <a:t>Mahen</a:t>
            </a:r>
            <a:r>
              <a:rPr lang="cs-CZ" dirty="0" smtClean="0"/>
              <a:t> </a:t>
            </a:r>
          </a:p>
          <a:p>
            <a:r>
              <a:rPr lang="cs-CZ" dirty="0" smtClean="0"/>
              <a:t>Ondřej </a:t>
            </a:r>
            <a:r>
              <a:rPr lang="cs-CZ" dirty="0" err="1" smtClean="0"/>
              <a:t>Sekora</a:t>
            </a:r>
            <a:endParaRPr lang="cs-CZ" dirty="0" smtClean="0"/>
          </a:p>
          <a:p>
            <a:r>
              <a:rPr lang="cs-CZ" dirty="0" smtClean="0"/>
              <a:t>Karel Poláček</a:t>
            </a:r>
          </a:p>
          <a:p>
            <a:r>
              <a:rPr lang="cs-CZ" dirty="0" smtClean="0"/>
              <a:t>Vladislav Vančura</a:t>
            </a:r>
          </a:p>
          <a:p>
            <a:r>
              <a:rPr lang="cs-CZ" dirty="0" smtClean="0"/>
              <a:t>Josef Lada</a:t>
            </a:r>
          </a:p>
          <a:p>
            <a:r>
              <a:rPr lang="cs-CZ" dirty="0" smtClean="0"/>
              <a:t>Vítězslav Nezval</a:t>
            </a:r>
          </a:p>
          <a:p>
            <a:r>
              <a:rPr lang="cs-CZ" dirty="0" smtClean="0"/>
              <a:t>Jiří Wolker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 descr="http://www.hrackyladvi.cz/fotky19915/fotos/_vyr_16019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500307"/>
            <a:ext cx="48577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8596" y="1500174"/>
            <a:ext cx="8286808" cy="47863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AP 60. let 20.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Průnik humoru, satiry, parodie</a:t>
            </a:r>
          </a:p>
          <a:p>
            <a:r>
              <a:rPr lang="cs-CZ" dirty="0" smtClean="0"/>
              <a:t>Jan Werich</a:t>
            </a:r>
          </a:p>
          <a:p>
            <a:r>
              <a:rPr lang="cs-CZ" dirty="0" smtClean="0"/>
              <a:t>Ludvík </a:t>
            </a:r>
            <a:r>
              <a:rPr lang="cs-CZ" dirty="0" err="1" smtClean="0"/>
              <a:t>Aškenazy</a:t>
            </a:r>
            <a:endParaRPr lang="cs-CZ" dirty="0" smtClean="0"/>
          </a:p>
          <a:p>
            <a:r>
              <a:rPr lang="cs-CZ" b="1" dirty="0" smtClean="0"/>
              <a:t>Nonsens</a:t>
            </a:r>
          </a:p>
          <a:p>
            <a:r>
              <a:rPr lang="cs-CZ" i="1" dirty="0" smtClean="0"/>
              <a:t>John </a:t>
            </a:r>
            <a:r>
              <a:rPr lang="cs-CZ" i="1" dirty="0" err="1" smtClean="0"/>
              <a:t>Newberry</a:t>
            </a:r>
            <a:r>
              <a:rPr lang="cs-CZ" i="1" dirty="0" smtClean="0"/>
              <a:t>: Matka husa (1760-1765)</a:t>
            </a:r>
          </a:p>
          <a:p>
            <a:r>
              <a:rPr lang="cs-CZ" dirty="0" smtClean="0"/>
              <a:t>Olga </a:t>
            </a:r>
            <a:r>
              <a:rPr lang="cs-CZ" dirty="0" err="1" smtClean="0"/>
              <a:t>Hejná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Daisy</a:t>
            </a:r>
            <a:r>
              <a:rPr lang="cs-CZ" dirty="0" smtClean="0"/>
              <a:t> Mrázková</a:t>
            </a:r>
          </a:p>
          <a:p>
            <a:r>
              <a:rPr lang="cs-CZ" dirty="0" smtClean="0"/>
              <a:t>Alois Mikulka, Miloš Macourek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7158" y="1571612"/>
            <a:ext cx="8286808" cy="4572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AP 70. a 80. let 20. století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Václav Čtvrtek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Ota Hofman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František Nepil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Eduard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Petiška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Zdeněk Svěrák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Karel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Šiktanc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Miloš Macourek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Obrázek 6" descr="http://www.e-color.cz/image/big/kremilek_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85926"/>
            <a:ext cx="420085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8596" y="1571612"/>
            <a:ext cx="8215370" cy="4572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Typologie AP od 90. let 20. stol.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Imitativně-inovační typ </a:t>
            </a:r>
          </a:p>
          <a:p>
            <a:pPr>
              <a:buNone/>
            </a:pPr>
            <a:r>
              <a:rPr lang="cs-CZ" dirty="0" smtClean="0"/>
              <a:t>	Emil </a:t>
            </a:r>
            <a:r>
              <a:rPr lang="cs-CZ" dirty="0" err="1" smtClean="0"/>
              <a:t>Šaloun</a:t>
            </a:r>
            <a:r>
              <a:rPr lang="cs-CZ" dirty="0" smtClean="0"/>
              <a:t>, Jaromír Kincl, Marie Kubátová</a:t>
            </a:r>
          </a:p>
          <a:p>
            <a:r>
              <a:rPr lang="cs-CZ" b="1" dirty="0" err="1" smtClean="0">
                <a:solidFill>
                  <a:schemeClr val="bg2">
                    <a:lumMod val="25000"/>
                  </a:schemeClr>
                </a:solidFill>
              </a:rPr>
              <a:t>Nonsensově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-parodický typ</a:t>
            </a:r>
          </a:p>
          <a:p>
            <a:pPr>
              <a:buNone/>
            </a:pPr>
            <a:r>
              <a:rPr lang="cs-CZ" dirty="0" smtClean="0"/>
              <a:t>	Alois Mikulka, Patrik Ouředník, Jiří </a:t>
            </a:r>
            <a:r>
              <a:rPr lang="cs-CZ" dirty="0" err="1" smtClean="0"/>
              <a:t>Kahoun</a:t>
            </a:r>
            <a:r>
              <a:rPr lang="cs-CZ" dirty="0" smtClean="0"/>
              <a:t>, Arnošt </a:t>
            </a:r>
            <a:r>
              <a:rPr lang="cs-CZ" dirty="0" err="1" smtClean="0"/>
              <a:t>Goldflam</a:t>
            </a:r>
            <a:r>
              <a:rPr lang="cs-CZ" dirty="0" smtClean="0"/>
              <a:t>, Zdeněk Svěrák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Imaginativní typ </a:t>
            </a:r>
          </a:p>
          <a:p>
            <a:pPr>
              <a:buNone/>
            </a:pPr>
            <a:r>
              <a:rPr lang="cs-CZ" dirty="0" smtClean="0"/>
              <a:t>	Karel </a:t>
            </a:r>
            <a:r>
              <a:rPr lang="cs-CZ" dirty="0" err="1" smtClean="0"/>
              <a:t>Šiktanc</a:t>
            </a:r>
            <a:r>
              <a:rPr lang="cs-CZ" dirty="0" smtClean="0"/>
              <a:t>, Daniela Fischerová, Jiří Stránský, Petr Nikl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8596" y="1428736"/>
            <a:ext cx="8286808" cy="47863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Adaptace pohádek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exty na pomezí pohádky a pověsti</a:t>
            </a:r>
            <a:r>
              <a:rPr lang="cs-CZ" dirty="0" smtClean="0"/>
              <a:t>: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Vladimír </a:t>
            </a:r>
            <a:r>
              <a:rPr lang="cs-CZ" b="1" dirty="0" err="1" smtClean="0">
                <a:solidFill>
                  <a:schemeClr val="bg2">
                    <a:lumMod val="25000"/>
                  </a:schemeClr>
                </a:solidFill>
              </a:rPr>
              <a:t>Hulpach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Pohádkové vandrování po Čechách</a:t>
            </a:r>
          </a:p>
          <a:p>
            <a:pPr>
              <a:buNone/>
            </a:pPr>
            <a:r>
              <a:rPr lang="cs-CZ" i="1" dirty="0" smtClean="0"/>
              <a:t>	</a:t>
            </a:r>
            <a:r>
              <a:rPr lang="cs-CZ" i="1" dirty="0" smtClean="0"/>
              <a:t>Pohádkové vandrování Moravou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Hana Doskočilová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O mamě </a:t>
            </a:r>
            <a:r>
              <a:rPr lang="cs-CZ" i="1" dirty="0" err="1" smtClean="0"/>
              <a:t>Romě</a:t>
            </a:r>
            <a:r>
              <a:rPr lang="cs-CZ" i="1" dirty="0" smtClean="0"/>
              <a:t> a romském Pámbíčkovi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Leo </a:t>
            </a:r>
            <a:r>
              <a:rPr lang="cs-CZ" b="1" dirty="0" err="1" smtClean="0">
                <a:solidFill>
                  <a:schemeClr val="bg2">
                    <a:lumMod val="25000"/>
                  </a:schemeClr>
                </a:solidFill>
              </a:rPr>
              <a:t>Pavlát</a:t>
            </a:r>
            <a:endParaRPr lang="cs-CZ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Osm světel </a:t>
            </a:r>
            <a:endParaRPr lang="cs-CZ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ttp://www.eshop-rychle.cz/fotky10186/fotos/_vyrd11_16010-097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643438" y="5357826"/>
            <a:ext cx="4143404" cy="10001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57752" y="5500703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Děkuji za pozornost.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142</Words>
  <Application>Microsoft Office PowerPoint</Application>
  <PresentationFormat>Předvádění na obrazovce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Autorská pohádka ve světě</vt:lpstr>
      <vt:lpstr>AP od počátků do 50. let 20. století</vt:lpstr>
      <vt:lpstr>AP 60. let 20. století</vt:lpstr>
      <vt:lpstr>AP 70. a 80. let 20. století</vt:lpstr>
      <vt:lpstr>Typologie AP od 90. let 20. stol.</vt:lpstr>
      <vt:lpstr>Adaptace pohádek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oem</dc:creator>
  <cp:lastModifiedBy>oem</cp:lastModifiedBy>
  <cp:revision>13</cp:revision>
  <dcterms:created xsi:type="dcterms:W3CDTF">2012-11-26T18:58:38Z</dcterms:created>
  <dcterms:modified xsi:type="dcterms:W3CDTF">2012-12-04T10:34:26Z</dcterms:modified>
</cp:coreProperties>
</file>