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8"/>
  </p:notesMasterIdLst>
  <p:sldIdLst>
    <p:sldId id="256" r:id="rId2"/>
    <p:sldId id="286" r:id="rId3"/>
    <p:sldId id="287" r:id="rId4"/>
    <p:sldId id="314" r:id="rId5"/>
    <p:sldId id="313" r:id="rId6"/>
    <p:sldId id="285" r:id="rId7"/>
    <p:sldId id="307" r:id="rId8"/>
    <p:sldId id="308" r:id="rId9"/>
    <p:sldId id="309" r:id="rId10"/>
    <p:sldId id="310" r:id="rId11"/>
    <p:sldId id="311" r:id="rId12"/>
    <p:sldId id="312" r:id="rId13"/>
    <p:sldId id="274" r:id="rId14"/>
    <p:sldId id="284" r:id="rId15"/>
    <p:sldId id="279" r:id="rId16"/>
    <p:sldId id="283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8" d="100"/>
          <a:sy n="88" d="100"/>
        </p:scale>
        <p:origin x="-121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LfFhdcXJhA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r.cz/s/2013/08/stropnicky.jpg" TargetMode="External"/><Relationship Id="rId2" Type="http://schemas.openxmlformats.org/officeDocument/2006/relationships/hyperlink" Target="http://eurozpravy.cz/pictures/photo/2014/09/05/bm0o0055_resize-1409939356-6cd07f46_660x371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dia.novinky.cz/578/395785-top_foto1-0foup.jpg?1381262406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mg.ihned.cz/attachment.php/740/52568740/hqo9j2A3G487wByaLCRWNgTHQO1IuFnM/1114SPORT_FOTBAL_PRIPRAVA_CR_SLOVENSKO_7_378.jpg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VWgVvY5f0E" TargetMode="External"/><Relationship Id="rId2" Type="http://schemas.openxmlformats.org/officeDocument/2006/relationships/hyperlink" Target="http://www.youtube.com/watch?v=xf2ykDPw3r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Mediální kultura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PRVKY A FUNKCE KOMUNIKACE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referenční → poskytování informací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expresivní → vyjádření pocitů či emocí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konativní → ovlivňování chování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fatická </a:t>
            </a:r>
            <a:r>
              <a:rPr lang="cs-CZ" sz="2400" dirty="0" smtClean="0">
                <a:latin typeface="Calibri" panose="020F0502020204030204" pitchFamily="34" charset="0"/>
              </a:rPr>
              <a:t>→ vytváření nebo udržování sociálních vztahů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metajazyková </a:t>
            </a:r>
            <a:r>
              <a:rPr lang="cs-CZ" sz="2400" dirty="0" smtClean="0">
                <a:latin typeface="Calibri" panose="020F0502020204030204" pitchFamily="34" charset="0"/>
              </a:rPr>
              <a:t>→ dotýká se podstaty interakce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poetická </a:t>
            </a:r>
            <a:r>
              <a:rPr lang="cs-CZ" sz="2400" dirty="0" smtClean="0">
                <a:latin typeface="Calibri" panose="020F0502020204030204" pitchFamily="34" charset="0"/>
              </a:rPr>
              <a:t>→ zvýraznění textových charakteristik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64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Calibri" panose="020F0502020204030204" pitchFamily="34" charset="0"/>
              </a:rPr>
              <a:t>ZNAK</a:t>
            </a:r>
          </a:p>
          <a:p>
            <a:r>
              <a:rPr lang="cs-CZ" sz="2400" dirty="0">
                <a:latin typeface="Calibri" panose="020F0502020204030204" pitchFamily="34" charset="0"/>
              </a:rPr>
              <a:t>	     </a:t>
            </a:r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</a:rPr>
              <a:t>De </a:t>
            </a:r>
            <a:r>
              <a:rPr lang="cs-CZ" sz="2400" b="1" dirty="0" err="1" smtClean="0">
                <a:latin typeface="Calibri" panose="020F0502020204030204" pitchFamily="34" charset="0"/>
              </a:rPr>
              <a:t>Saussure</a:t>
            </a:r>
            <a:r>
              <a:rPr lang="cs-CZ" sz="2400" dirty="0" smtClean="0">
                <a:latin typeface="Calibri" panose="020F0502020204030204" pitchFamily="34" charset="0"/>
              </a:rPr>
              <a:t>: 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OZNAČOVANÉ (pojem)/OZNAČUJÍCÍ („zvukový obraz“)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</a:rPr>
              <a:t>Ch. </a:t>
            </a:r>
            <a:r>
              <a:rPr lang="cs-CZ" sz="2400" b="1" dirty="0" err="1" smtClean="0">
                <a:latin typeface="Calibri" panose="020F0502020204030204" pitchFamily="34" charset="0"/>
              </a:rPr>
              <a:t>Sanders</a:t>
            </a:r>
            <a:r>
              <a:rPr lang="cs-CZ" sz="2400" b="1" dirty="0" smtClean="0">
                <a:latin typeface="Calibri" panose="020F0502020204030204" pitchFamily="34" charset="0"/>
              </a:rPr>
              <a:t> </a:t>
            </a:r>
            <a:r>
              <a:rPr lang="cs-CZ" sz="2400" b="1" dirty="0" err="1" smtClean="0">
                <a:latin typeface="Calibri" panose="020F0502020204030204" pitchFamily="34" charset="0"/>
              </a:rPr>
              <a:t>Peirce</a:t>
            </a:r>
            <a:r>
              <a:rPr lang="cs-CZ" sz="2400" dirty="0" smtClean="0">
                <a:latin typeface="Calibri" panose="020F0502020204030204" pitchFamily="34" charset="0"/>
              </a:rPr>
              <a:t>: Znak zastupuje něco jiného vzhledem k něčemu dalšímu.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-index</a:t>
            </a:r>
          </a:p>
          <a:p>
            <a:r>
              <a:rPr lang="cs-CZ" sz="2400" dirty="0">
                <a:latin typeface="Calibri" panose="020F0502020204030204" pitchFamily="34" charset="0"/>
              </a:rPr>
              <a:t>-</a:t>
            </a:r>
            <a:r>
              <a:rPr lang="cs-CZ" sz="2400" dirty="0" smtClean="0">
                <a:latin typeface="Calibri" panose="020F0502020204030204" pitchFamily="34" charset="0"/>
              </a:rPr>
              <a:t>ikon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-</a:t>
            </a:r>
            <a:r>
              <a:rPr lang="cs-CZ" sz="2400" dirty="0" smtClean="0">
                <a:latin typeface="Calibri" panose="020F0502020204030204" pitchFamily="34" charset="0"/>
              </a:rPr>
              <a:t>symbol</a:t>
            </a:r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</a:rPr>
              <a:t>   </a:t>
            </a:r>
          </a:p>
          <a:p>
            <a:r>
              <a:rPr lang="cs-CZ" sz="2400" dirty="0">
                <a:latin typeface="Calibri" panose="020F0502020204030204" pitchFamily="34" charset="0"/>
              </a:rPr>
              <a:t> </a:t>
            </a:r>
          </a:p>
          <a:p>
            <a:r>
              <a:rPr lang="cs-CZ" sz="2400" dirty="0"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4379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446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b="1" dirty="0" smtClean="0">
                <a:latin typeface="Calibri" panose="020F0502020204030204" pitchFamily="34" charset="0"/>
              </a:rPr>
              <a:t>Lidská komunikace</a:t>
            </a:r>
          </a:p>
          <a:p>
            <a:pPr>
              <a:lnSpc>
                <a:spcPct val="90000"/>
              </a:lnSpc>
              <a:defRPr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 smtClean="0">
                <a:latin typeface="Calibri" panose="020F0502020204030204" pitchFamily="34" charset="0"/>
              </a:rPr>
              <a:t>1/ </a:t>
            </a:r>
            <a:r>
              <a:rPr lang="cs-CZ" sz="2400" b="1" dirty="0">
                <a:latin typeface="Calibri" panose="020F0502020204030204" pitchFamily="34" charset="0"/>
              </a:rPr>
              <a:t>SYMBOLICKÁ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>
                <a:latin typeface="Calibri" panose="020F0502020204030204" pitchFamily="34" charset="0"/>
              </a:rPr>
              <a:t>SYMBOL je každý fenomén/znak, který podle specifické, výslovné nebo implicitní konvence nahrazuje a představuje jiný fenomén. 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sz="2400" b="1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latin typeface="Calibri" panose="020F0502020204030204" pitchFamily="34" charset="0"/>
                <a:hlinkClick r:id="rId2"/>
              </a:rPr>
              <a:t>http://www.youtube.com/watch?v=MLfFhdcXJhA</a:t>
            </a:r>
            <a:endParaRPr lang="cs-CZ" sz="2400" b="1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sz="2400" b="1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latin typeface="Calibri" panose="020F0502020204030204" pitchFamily="34" charset="0"/>
              </a:rPr>
              <a:t>2/ KÓDOVANÁ </a:t>
            </a: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dirty="0">
                <a:latin typeface="Calibri" panose="020F0502020204030204" pitchFamily="34" charset="0"/>
              </a:rPr>
              <a:t>jazyk formuje naši zkušenost. Jazyk např. odráží </a:t>
            </a:r>
            <a:r>
              <a:rPr lang="cs-CZ" sz="2400" dirty="0" smtClean="0">
                <a:latin typeface="Calibri" panose="020F0502020204030204" pitchFamily="34" charset="0"/>
              </a:rPr>
              <a:t>dominanci </a:t>
            </a:r>
            <a:r>
              <a:rPr lang="cs-CZ" sz="2400" dirty="0">
                <a:latin typeface="Calibri" panose="020F0502020204030204" pitchFamily="34" charset="0"/>
              </a:rPr>
              <a:t>jednoho rodu nad druhým. V angličtině je lidstvo </a:t>
            </a:r>
            <a:r>
              <a:rPr lang="cs-CZ" sz="2400" b="1" dirty="0">
                <a:latin typeface="Calibri" panose="020F0502020204030204" pitchFamily="34" charset="0"/>
              </a:rPr>
              <a:t>MANKIND </a:t>
            </a:r>
            <a:r>
              <a:rPr lang="cs-CZ" sz="2400" dirty="0">
                <a:latin typeface="Calibri" panose="020F0502020204030204" pitchFamily="34" charset="0"/>
              </a:rPr>
              <a:t>(MAN), </a:t>
            </a:r>
            <a:r>
              <a:rPr lang="cs-CZ" sz="2400" dirty="0" smtClean="0">
                <a:latin typeface="Calibri" panose="020F0502020204030204" pitchFamily="34" charset="0"/>
              </a:rPr>
              <a:t>vdaná </a:t>
            </a:r>
            <a:r>
              <a:rPr lang="cs-CZ" sz="2400" dirty="0">
                <a:latin typeface="Calibri" panose="020F0502020204030204" pitchFamily="34" charset="0"/>
              </a:rPr>
              <a:t>žena </a:t>
            </a:r>
            <a:r>
              <a:rPr lang="cs-CZ" sz="2400" b="1" dirty="0">
                <a:latin typeface="Calibri" panose="020F0502020204030204" pitchFamily="34" charset="0"/>
              </a:rPr>
              <a:t>MRS</a:t>
            </a:r>
            <a:r>
              <a:rPr lang="cs-CZ" sz="2400" dirty="0">
                <a:latin typeface="Calibri" panose="020F0502020204030204" pitchFamily="34" charset="0"/>
              </a:rPr>
              <a:t> (jako odvozenina od MR).</a:t>
            </a:r>
            <a:endParaRPr 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78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Způsoby studia médií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obsahová analýza</a:t>
            </a:r>
          </a:p>
          <a:p>
            <a:pPr marL="285750" indent="-28575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obrazová </a:t>
            </a:r>
            <a:r>
              <a:rPr lang="cs-CZ" sz="2600" dirty="0">
                <a:latin typeface="Calibri" panose="020F0502020204030204" pitchFamily="34" charset="0"/>
              </a:rPr>
              <a:t>analýza (</a:t>
            </a:r>
            <a:r>
              <a:rPr lang="cs-CZ" sz="26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600" dirty="0" smtClean="0">
                <a:latin typeface="Calibri" panose="020F0502020204030204" pitchFamily="34" charset="0"/>
                <a:hlinkClick r:id="rId2"/>
              </a:rPr>
              <a:t>eurozpravy.cz/</a:t>
            </a:r>
            <a:r>
              <a:rPr lang="cs-CZ" sz="2600" dirty="0" err="1" smtClean="0">
                <a:latin typeface="Calibri" panose="020F0502020204030204" pitchFamily="34" charset="0"/>
                <a:hlinkClick r:id="rId2"/>
              </a:rPr>
              <a:t>pictures</a:t>
            </a:r>
            <a:r>
              <a:rPr lang="cs-CZ" sz="26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cs-CZ" sz="2600" dirty="0" err="1" smtClean="0">
                <a:latin typeface="Calibri" panose="020F0502020204030204" pitchFamily="34" charset="0"/>
                <a:hlinkClick r:id="rId2"/>
              </a:rPr>
              <a:t>photo</a:t>
            </a:r>
            <a:r>
              <a:rPr lang="cs-CZ" sz="2600" dirty="0" smtClean="0">
                <a:latin typeface="Calibri" panose="020F0502020204030204" pitchFamily="34" charset="0"/>
                <a:hlinkClick r:id="rId2"/>
              </a:rPr>
              <a:t>/2014/09/05/bm0o0055_resize-1409939356-6cd07f46_660x371.jpg</a:t>
            </a:r>
            <a:r>
              <a:rPr lang="cs-CZ" sz="2600" dirty="0">
                <a:latin typeface="Calibri" panose="020F0502020204030204" pitchFamily="34" charset="0"/>
              </a:rPr>
              <a:t>; </a:t>
            </a:r>
            <a:r>
              <a:rPr lang="cs-CZ" sz="2600" dirty="0">
                <a:latin typeface="Calibri" panose="020F0502020204030204" pitchFamily="34" charset="0"/>
                <a:hlinkClick r:id="rId3"/>
              </a:rPr>
              <a:t>http://</a:t>
            </a:r>
            <a:r>
              <a:rPr lang="cs-CZ" sz="2600" dirty="0" smtClean="0">
                <a:latin typeface="Calibri" panose="020F0502020204030204" pitchFamily="34" charset="0"/>
                <a:hlinkClick r:id="rId3"/>
              </a:rPr>
              <a:t>www.mediar.cz/s/2013/08/stropnicky.jpg</a:t>
            </a:r>
            <a:r>
              <a:rPr lang="cs-CZ" sz="2600" dirty="0">
                <a:latin typeface="Calibri" panose="020F0502020204030204" pitchFamily="34" charset="0"/>
              </a:rPr>
              <a:t>; </a:t>
            </a:r>
            <a:r>
              <a:rPr lang="cs-CZ" sz="26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cs-CZ" sz="2600" dirty="0" smtClean="0">
                <a:latin typeface="Calibri" panose="020F0502020204030204" pitchFamily="34" charset="0"/>
                <a:hlinkClick r:id="rId4"/>
              </a:rPr>
              <a:t>media.novinky.cz/578/395785-top_foto1-0foup.jpg?1381262406</a:t>
            </a:r>
            <a:r>
              <a:rPr lang="cs-CZ" sz="2600" dirty="0" smtClean="0"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další (sekundární zdroje informací)</a:t>
            </a:r>
          </a:p>
          <a:p>
            <a:pPr marL="285750" indent="-28575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zkoumání reakcí příjemců (zkoumání zpětné vazby)</a:t>
            </a: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03228" y="764704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textová analýza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sémiotická analýza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strukturní analýza – sleduje organizační principy, podle nichž je text uspořádán; jedná se spíše o zjišťování, </a:t>
            </a:r>
            <a:r>
              <a:rPr lang="cs-CZ" sz="2400" i="1" dirty="0">
                <a:latin typeface="Calibri" panose="020F0502020204030204" pitchFamily="34" charset="0"/>
              </a:rPr>
              <a:t>jak</a:t>
            </a:r>
            <a:r>
              <a:rPr lang="cs-CZ" sz="2400" dirty="0">
                <a:latin typeface="Calibri" panose="020F0502020204030204" pitchFamily="34" charset="0"/>
              </a:rPr>
              <a:t> je význam do textu vkládán, nikoli o </a:t>
            </a:r>
            <a:r>
              <a:rPr lang="cs-CZ" sz="2400" i="1" dirty="0">
                <a:latin typeface="Calibri" panose="020F0502020204030204" pitchFamily="34" charset="0"/>
              </a:rPr>
              <a:t>jaký</a:t>
            </a:r>
            <a:r>
              <a:rPr lang="cs-CZ" sz="2400" dirty="0">
                <a:latin typeface="Calibri" panose="020F0502020204030204" pitchFamily="34" charset="0"/>
              </a:rPr>
              <a:t> význam jde</a:t>
            </a:r>
          </a:p>
        </p:txBody>
      </p:sp>
    </p:spTree>
    <p:extLst>
      <p:ext uri="{BB962C8B-B14F-4D97-AF65-F5344CB8AC3E}">
        <p14:creationId xmlns:p14="http://schemas.microsoft.com/office/powerpoint/2010/main" xmlns="" val="129933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Binární opozice</a:t>
            </a:r>
          </a:p>
          <a:p>
            <a:endParaRPr lang="cs-CZ" sz="2400" b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protikladné </a:t>
            </a:r>
            <a:r>
              <a:rPr lang="cs-CZ" sz="2400" dirty="0" smtClean="0">
                <a:latin typeface="Calibri" panose="020F0502020204030204" pitchFamily="34" charset="0"/>
              </a:rPr>
              <a:t>pojmy či koncepty, které lze vyčíst z textu (obvykle </a:t>
            </a:r>
            <a:r>
              <a:rPr lang="cs-CZ" sz="2400" dirty="0" smtClean="0">
                <a:latin typeface="Calibri" panose="020F0502020204030204" pitchFamily="34" charset="0"/>
              </a:rPr>
              <a:t>kontrastní, </a:t>
            </a:r>
            <a:r>
              <a:rPr lang="cs-CZ" sz="2400" dirty="0" err="1" smtClean="0">
                <a:latin typeface="Calibri" panose="020F0502020204030204" pitchFamily="34" charset="0"/>
              </a:rPr>
              <a:t>konflitní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např. střet dobra a zla, mužského a ženského principu apod.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latin typeface="Calibri" panose="020F0502020204030204" pitchFamily="34" charset="0"/>
              </a:rPr>
              <a:t>asto navázány na stereotypy</a:t>
            </a: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/>
            <a:endParaRPr lang="cs-CZ" sz="2400" i="1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i="1" dirty="0" smtClean="0">
                <a:latin typeface="Calibri" panose="020F0502020204030204" pitchFamily="34" charset="0"/>
                <a:hlinkClick r:id="rId2"/>
              </a:rPr>
              <a:t>http://img.ihned.cz/attachment.php/740/52568740/hqo9j2A3G487wByaLCRWNgTHQO1IuFnM/1114SPORT_FOTBAL_PRIPRAVA_CR_SLOVENSKO_7_378.jpg</a:t>
            </a:r>
            <a:endParaRPr lang="cs-CZ" sz="2400" i="1" dirty="0" smtClean="0">
              <a:latin typeface="Calibri" panose="020F0502020204030204" pitchFamily="34" charset="0"/>
            </a:endParaRPr>
          </a:p>
          <a:p>
            <a:pPr marL="285750" indent="-285750"/>
            <a:endParaRPr lang="cs-CZ" i="1" dirty="0" smtClean="0"/>
          </a:p>
          <a:p>
            <a:pPr marL="285750" indent="-285750"/>
            <a:endParaRPr lang="cs-CZ" i="1" dirty="0" smtClean="0">
              <a:latin typeface="Calibri" panose="020F0502020204030204" pitchFamily="34" charset="0"/>
            </a:endParaRPr>
          </a:p>
          <a:p>
            <a:pPr marL="285750" indent="-285750"/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8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56084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Narativní struktura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(</a:t>
            </a:r>
            <a:r>
              <a:rPr lang="cs-CZ" sz="2400" dirty="0" err="1" smtClean="0">
                <a:latin typeface="Calibri" panose="020F0502020204030204" pitchFamily="34" charset="0"/>
              </a:rPr>
              <a:t>narace</a:t>
            </a:r>
            <a:r>
              <a:rPr lang="cs-CZ" sz="2400" dirty="0" smtClean="0">
                <a:latin typeface="Calibri" panose="020F0502020204030204" pitchFamily="34" charset="0"/>
              </a:rPr>
              <a:t> = vyprávění; dějová linie, příběh, drama)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nejen CO se vypráví, ale i JAK se vypráví → nejen pochopení toho, co text znamená, ale co „má“ znamenat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Zpravodajství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specifický typ mediálních sdělení s vysokou mírou předvídatelnosti, pravidelnosti, stereotypnosti a ustálenosti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významný zdroj informací o světě; publikum má obecně sklon vnímat zprávy jako dosti věrný obraz skutečnosti, ne-li přímo jako její zrcadlový obraz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nutnost </a:t>
            </a:r>
            <a:r>
              <a:rPr lang="cs-CZ" sz="2400" b="1" dirty="0" smtClean="0">
                <a:latin typeface="Calibri" panose="020F0502020204030204" pitchFamily="34" charset="0"/>
              </a:rPr>
              <a:t>„</a:t>
            </a:r>
            <a:r>
              <a:rPr lang="cs-CZ" sz="2400" b="1" dirty="0" err="1" smtClean="0">
                <a:latin typeface="Calibri" panose="020F0502020204030204" pitchFamily="34" charset="0"/>
              </a:rPr>
              <a:t>demýtizace</a:t>
            </a:r>
            <a:r>
              <a:rPr lang="cs-CZ" sz="2400" b="1" dirty="0" smtClean="0">
                <a:latin typeface="Calibri" panose="020F0502020204030204" pitchFamily="34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</a:rPr>
              <a:t>zpráv“</a:t>
            </a:r>
          </a:p>
          <a:p>
            <a:pPr marL="342900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20688"/>
            <a:ext cx="763284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Sběr zpráv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zprávy jsou druh obsahů, jež jsou vždy umělé – jsou vytvářené (konstruované)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výběr událostí a způsob jejich zpracování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etnocentrická povaha zpravodajství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co je to dobře sestavená zpráva? – zažitá představa, že má obsahovat sdělení o tom, </a:t>
            </a:r>
            <a:r>
              <a:rPr lang="cs-CZ" sz="2400" b="1" dirty="0" smtClean="0">
                <a:latin typeface="Calibri" panose="020F0502020204030204" pitchFamily="34" charset="0"/>
              </a:rPr>
              <a:t>kdo</a:t>
            </a:r>
            <a:r>
              <a:rPr lang="cs-CZ" sz="2400" dirty="0" smtClean="0">
                <a:latin typeface="Calibri" panose="020F0502020204030204" pitchFamily="34" charset="0"/>
              </a:rPr>
              <a:t>, udělal </a:t>
            </a:r>
            <a:r>
              <a:rPr lang="cs-CZ" sz="2400" b="1" dirty="0" smtClean="0">
                <a:latin typeface="Calibri" panose="020F0502020204030204" pitchFamily="34" charset="0"/>
              </a:rPr>
              <a:t>co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kdy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kde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jak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b="1" dirty="0" smtClean="0">
                <a:latin typeface="Calibri" panose="020F0502020204030204" pitchFamily="34" charset="0"/>
              </a:rPr>
              <a:t>s jakým výsledkem</a:t>
            </a:r>
            <a:r>
              <a:rPr lang="cs-CZ" sz="2400" dirty="0" smtClean="0">
                <a:latin typeface="Calibri" panose="020F0502020204030204" pitchFamily="34" charset="0"/>
              </a:rPr>
              <a:t>, případně </a:t>
            </a:r>
            <a:r>
              <a:rPr lang="cs-CZ" sz="2400" b="1" dirty="0" smtClean="0">
                <a:latin typeface="Calibri" panose="020F0502020204030204" pitchFamily="34" charset="0"/>
              </a:rPr>
              <a:t>proč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b="1" dirty="0" smtClean="0">
                <a:latin typeface="Calibri" panose="020F0502020204030204" pitchFamily="34" charset="0"/>
              </a:rPr>
              <a:t>za jakých okolností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významný </a:t>
            </a:r>
            <a:r>
              <a:rPr lang="cs-CZ" sz="2400" dirty="0">
                <a:latin typeface="Calibri" panose="020F0502020204030204" pitchFamily="34" charset="0"/>
              </a:rPr>
              <a:t>zdroj informací o světě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980728"/>
            <a:ext cx="741682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Nastolování agendy a výběr zpráv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témata, ze kterých se skládá zpravodajství, nastolují zpravodajské organizace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 (resp. jejich editoři, vedoucí vydání, redaktoři aj.) zprávy třídí a vybírají a tím, že je vybírají, vybírají také agendu témat, jež se dostanou do zorného pole příjemců, a vzbuzují tak dojem, že jsou – aktuálně – nejdůležitější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třídění zpráv podle „důležitosti“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25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Požadavky na zakončení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u="sng" dirty="0">
                <a:latin typeface="Calibri" panose="020F0502020204030204" pitchFamily="34" charset="0"/>
              </a:rPr>
              <a:t>Podmínky zápočtu:</a:t>
            </a:r>
            <a:r>
              <a:rPr lang="cs-CZ" sz="2400" dirty="0">
                <a:latin typeface="Calibri" panose="020F0502020204030204" pitchFamily="34" charset="0"/>
              </a:rPr>
              <a:t> Vypracování zápočtové práce podle předem </a:t>
            </a:r>
            <a:r>
              <a:rPr lang="cs-CZ" sz="2400" dirty="0" smtClean="0">
                <a:latin typeface="Calibri" panose="020F0502020204030204" pitchFamily="34" charset="0"/>
              </a:rPr>
              <a:t>vypsaných </a:t>
            </a:r>
            <a:r>
              <a:rPr lang="cs-CZ" sz="2400" dirty="0">
                <a:latin typeface="Calibri" panose="020F0502020204030204" pitchFamily="34" charset="0"/>
              </a:rPr>
              <a:t>témat nebo </a:t>
            </a:r>
            <a:r>
              <a:rPr lang="cs-CZ" sz="2400" u="sng" dirty="0">
                <a:latin typeface="Calibri" panose="020F0502020204030204" pitchFamily="34" charset="0"/>
              </a:rPr>
              <a:t>podle vlastního výběru</a:t>
            </a:r>
            <a:r>
              <a:rPr lang="cs-CZ" sz="2400" dirty="0">
                <a:latin typeface="Calibri" panose="020F0502020204030204" pitchFamily="34" charset="0"/>
              </a:rPr>
              <a:t>, její úspěšné zvládnutí a odevzdání ve stanoveném termínu. Půjde o krátkou výzkumnou zprávu </a:t>
            </a:r>
            <a:r>
              <a:rPr lang="cs-CZ" sz="2400" dirty="0" smtClean="0">
                <a:latin typeface="Calibri" panose="020F0502020204030204" pitchFamily="34" charset="0"/>
              </a:rPr>
              <a:t>(resp. obsahovou analýzu) v</a:t>
            </a:r>
            <a:r>
              <a:rPr lang="cs-CZ" sz="2400" dirty="0">
                <a:latin typeface="Calibri" panose="020F0502020204030204" pitchFamily="34" charset="0"/>
              </a:rPr>
              <a:t> rozsahu cca 5 </a:t>
            </a:r>
            <a:r>
              <a:rPr lang="cs-CZ" sz="2400" dirty="0" smtClean="0">
                <a:latin typeface="Calibri" panose="020F0502020204030204" pitchFamily="34" charset="0"/>
              </a:rPr>
              <a:t>normostran </a:t>
            </a:r>
            <a:r>
              <a:rPr lang="cs-CZ" sz="2400" dirty="0">
                <a:latin typeface="Calibri" panose="020F0502020204030204" pitchFamily="34" charset="0"/>
              </a:rPr>
              <a:t>v editoru Word při jednoduchém řádkování, která bude odpovídat na konkrétní problémovou otázku, např. Které pořady pro děti ve víkendovém vysílání veřejnoprávní televize lze označit za nejkvalitnější a proč? Které pořady ve vysílání Českého rozhlasu lze doporučit žákům? Jak vypadá aktuální žánrová skladba vámi sledovaného odborného časopisu? apod.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980728"/>
            <a:ext cx="698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Zpravodajské hodnoty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soubor kritérií, jimiž média poměřují </a:t>
            </a:r>
            <a:r>
              <a:rPr lang="cs-CZ" sz="2400" b="1" dirty="0" smtClean="0">
                <a:latin typeface="Calibri" panose="020F0502020204030204" pitchFamily="34" charset="0"/>
              </a:rPr>
              <a:t>zpravodajskou přijatelnost událostí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b="1" dirty="0" smtClean="0">
                <a:latin typeface="Calibri" panose="020F0502020204030204" pitchFamily="34" charset="0"/>
              </a:rPr>
              <a:t>zpravodajskou vhodnost jejich zpracování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zpravidla velmi stabilní, předvídatelný charakter, konvenční struktura témat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„práh pozornosti“ médií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to, co si médium vybere jako událost hodnou pozoru, je podmíněno kulturou, v níž médium operuje a organizací práce v samotném médiu</a:t>
            </a:r>
          </a:p>
          <a:p>
            <a:pPr marL="342900" indent="-342900"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22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34481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Obecné zpravodajské </a:t>
            </a:r>
            <a:r>
              <a:rPr lang="cs-CZ" sz="2400" b="1" dirty="0">
                <a:latin typeface="Calibri" panose="020F0502020204030204" pitchFamily="34" charset="0"/>
              </a:rPr>
              <a:t>hodnoty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výskyt (frekvence)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blízkost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jasnost (jednoznačnost)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jednoduchost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smysluplnost („kulturní blízkost“)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novost</a:t>
            </a:r>
          </a:p>
          <a:p>
            <a:pPr marL="342900" indent="-342900">
              <a:buFontTx/>
              <a:buChar char="-"/>
            </a:pPr>
            <a:r>
              <a:rPr lang="cs-CZ" dirty="0" err="1" smtClean="0">
                <a:latin typeface="Calibri" panose="020F0502020204030204" pitchFamily="34" charset="0"/>
              </a:rPr>
              <a:t>průběžnost</a:t>
            </a:r>
            <a:r>
              <a:rPr lang="cs-CZ" dirty="0" smtClean="0">
                <a:latin typeface="Calibri" panose="020F0502020204030204" pitchFamily="34" charset="0"/>
              </a:rPr>
              <a:t> (kontinuita)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možnost dalšího vývoje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vztah k elitním národům či státům a vztah k elitním osobám či celebritám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personalizace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negativita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souznění („očekávatelnost“)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překvapení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předvídatelnost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variace</a:t>
            </a:r>
          </a:p>
          <a:p>
            <a:pPr marL="342900" indent="-342900">
              <a:buFontTx/>
              <a:buChar char="-"/>
            </a:pPr>
            <a:endParaRPr lang="cs-CZ" b="1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46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836712"/>
            <a:ext cx="7344816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Zpracovatelské hodnoty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pokud nějaká událost nabízí určité možnosti zpracování, má větší naději stát se předmětem zájmu médií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možnost zjednodušení, negativita…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+ obrazový materiál, dramatizace, konflikt, příběh o jedinečném lidském osudu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9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70485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Hodnocení informační kvality zpravodajství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relevance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pravdivost – zejm. věcná správnost, nestrannost, věcnost, vyváženost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srozumitelnost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84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27280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Důvěryhodnost zpravodajství a autorita média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důvěryhodnost  → moc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seriózní x bulvární média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snaha o autenticitu, realističnost, bezprostřednost a „objektivitu“ zpravodajství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621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748883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Názor, hodnocení a soulad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nikdy nelze být zcela hodnotově neutrální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implicitní hodnocení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výběr a řazení zpráv (tvorba kontextu)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zpracování zprávy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volba výrazových prostředků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volba pojmenování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→ interpretace, „preferovaná čtení“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059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400" dirty="0" smtClean="0">
                <a:latin typeface="Calibri" panose="020F0502020204030204" pitchFamily="34" charset="0"/>
                <a:hlinkClick r:id="rId2"/>
              </a:rPr>
              <a:t>www.youtube.com/watch?v=xf2ykDPw3rU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sz="2400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dirty="0">
                <a:latin typeface="Calibri" panose="020F0502020204030204" pitchFamily="34" charset="0"/>
                <a:hlinkClick r:id="rId3"/>
              </a:rPr>
              <a:t>http://</a:t>
            </a:r>
            <a:r>
              <a:rPr lang="cs-CZ" sz="2400" dirty="0" smtClean="0">
                <a:latin typeface="Calibri" panose="020F0502020204030204" pitchFamily="34" charset="0"/>
                <a:hlinkClick r:id="rId3"/>
              </a:rPr>
              <a:t>www.</a:t>
            </a:r>
            <a:r>
              <a:rPr lang="cs-CZ" sz="2400" dirty="0" err="1" smtClean="0">
                <a:latin typeface="Calibri" panose="020F0502020204030204" pitchFamily="34" charset="0"/>
                <a:hlinkClick r:id="rId3"/>
              </a:rPr>
              <a:t>youtube.com</a:t>
            </a:r>
            <a:r>
              <a:rPr lang="cs-CZ" sz="2400" dirty="0" smtClean="0">
                <a:latin typeface="Calibri" panose="020F0502020204030204" pitchFamily="34" charset="0"/>
                <a:hlinkClick r:id="rId3"/>
              </a:rPr>
              <a:t>/</a:t>
            </a:r>
            <a:r>
              <a:rPr lang="cs-CZ" sz="2400" dirty="0" err="1" smtClean="0">
                <a:latin typeface="Calibri" panose="020F0502020204030204" pitchFamily="34" charset="0"/>
                <a:hlinkClick r:id="rId3"/>
              </a:rPr>
              <a:t>watch</a:t>
            </a:r>
            <a:r>
              <a:rPr lang="cs-CZ" sz="2400" dirty="0" smtClean="0">
                <a:latin typeface="Calibri" panose="020F0502020204030204" pitchFamily="34" charset="0"/>
                <a:hlinkClick r:id="rId3"/>
              </a:rPr>
              <a:t>?v=BVWgVvY5f0E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Závazné termíny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 </a:t>
            </a:r>
            <a:r>
              <a:rPr lang="cs-CZ" sz="2400" b="1" dirty="0" smtClean="0">
                <a:latin typeface="Calibri" panose="020F0502020204030204" pitchFamily="34" charset="0"/>
              </a:rPr>
              <a:t>5.12.2014</a:t>
            </a:r>
            <a:r>
              <a:rPr lang="cs-CZ" sz="2400" dirty="0" smtClean="0">
                <a:latin typeface="Calibri" panose="020F0502020204030204" pitchFamily="34" charset="0"/>
              </a:rPr>
              <a:t> zaslat návrh </a:t>
            </a:r>
            <a:r>
              <a:rPr lang="cs-CZ" sz="2400" dirty="0" smtClean="0">
                <a:latin typeface="Calibri" panose="020F0502020204030204" pitchFamily="34" charset="0"/>
              </a:rPr>
              <a:t>problémové otázky výzkumné </a:t>
            </a:r>
            <a:r>
              <a:rPr lang="cs-CZ" sz="2400" dirty="0" smtClean="0">
                <a:latin typeface="Calibri" panose="020F0502020204030204" pitchFamily="34" charset="0"/>
              </a:rPr>
              <a:t>zprávy </a:t>
            </a:r>
            <a:r>
              <a:rPr lang="cs-CZ" sz="2400" dirty="0" smtClean="0">
                <a:latin typeface="Calibri" panose="020F0502020204030204" pitchFamily="34" charset="0"/>
              </a:rPr>
              <a:t>(</a:t>
            </a:r>
            <a:r>
              <a:rPr lang="cs-CZ" sz="2400" dirty="0" smtClean="0">
                <a:latin typeface="Calibri" panose="020F0502020204030204" pitchFamily="34" charset="0"/>
              </a:rPr>
              <a:t>tématu </a:t>
            </a:r>
            <a:r>
              <a:rPr lang="cs-CZ" sz="2400" dirty="0" smtClean="0">
                <a:latin typeface="Calibri" panose="020F0502020204030204" pitchFamily="34" charset="0"/>
              </a:rPr>
              <a:t>obsahové </a:t>
            </a:r>
            <a:r>
              <a:rPr lang="cs-CZ" sz="2400" dirty="0" smtClean="0">
                <a:latin typeface="Calibri" panose="020F0502020204030204" pitchFamily="34" charset="0"/>
              </a:rPr>
              <a:t>analýzy) na adresu 134815@mail.</a:t>
            </a:r>
            <a:r>
              <a:rPr lang="cs-CZ" sz="2400" dirty="0" err="1" smtClean="0">
                <a:latin typeface="Calibri" panose="020F0502020204030204" pitchFamily="34" charset="0"/>
              </a:rPr>
              <a:t>muni.cz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→ do týdne potvrzení, popřípadě komentář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d</a:t>
            </a:r>
            <a:r>
              <a:rPr lang="cs-CZ" sz="2400" dirty="0" smtClean="0">
                <a:latin typeface="Calibri" panose="020F0502020204030204" pitchFamily="34" charset="0"/>
              </a:rPr>
              <a:t>o </a:t>
            </a:r>
            <a:r>
              <a:rPr lang="cs-CZ" sz="2400" b="1" dirty="0" smtClean="0">
                <a:latin typeface="Calibri" panose="020F0502020204030204" pitchFamily="34" charset="0"/>
              </a:rPr>
              <a:t>15.1.2015</a:t>
            </a:r>
            <a:r>
              <a:rPr lang="cs-CZ" sz="2400" dirty="0" smtClean="0">
                <a:latin typeface="Calibri" panose="020F0502020204030204" pitchFamily="34" charset="0"/>
              </a:rPr>
              <a:t> odevzdat závěrečnou zprávu prostřednictvím </a:t>
            </a:r>
            <a:r>
              <a:rPr lang="cs-CZ" sz="2400" dirty="0" err="1" smtClean="0">
                <a:latin typeface="Calibri" panose="020F0502020204030204" pitchFamily="34" charset="0"/>
              </a:rPr>
              <a:t>odevzdávárny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předmětu </a:t>
            </a:r>
            <a:r>
              <a:rPr lang="cs-CZ" sz="2400" dirty="0" smtClean="0">
                <a:latin typeface="Calibri" panose="020F0502020204030204" pitchFamily="34" charset="0"/>
              </a:rPr>
              <a:t>v </a:t>
            </a:r>
            <a:r>
              <a:rPr lang="cs-CZ" sz="2400" dirty="0" err="1" smtClean="0">
                <a:latin typeface="Calibri" panose="020F0502020204030204" pitchFamily="34" charset="0"/>
              </a:rPr>
              <a:t>Isu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smtClean="0">
                <a:latin typeface="Calibri" panose="020F0502020204030204" pitchFamily="34" charset="0"/>
              </a:rPr>
              <a:t>název </a:t>
            </a:r>
            <a:r>
              <a:rPr lang="cs-CZ" sz="2400" dirty="0" err="1" smtClean="0">
                <a:latin typeface="Calibri" panose="020F0502020204030204" pitchFamily="34" charset="0"/>
              </a:rPr>
              <a:t>odevzdávárny</a:t>
            </a:r>
            <a:r>
              <a:rPr lang="cs-CZ" sz="2400" dirty="0" smtClean="0">
                <a:latin typeface="Calibri" panose="020F0502020204030204" pitchFamily="34" charset="0"/>
              </a:rPr>
              <a:t> „Výzkumné zprávy, obsahové analýzy</a:t>
            </a:r>
            <a:r>
              <a:rPr lang="cs-CZ" sz="2400" dirty="0" smtClean="0">
                <a:latin typeface="Calibri" panose="020F0502020204030204" pitchFamily="34" charset="0"/>
              </a:rPr>
              <a:t>“)</a:t>
            </a: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BURTON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</a:rPr>
              <a:t>Graeme</a:t>
            </a:r>
            <a:r>
              <a:rPr lang="cs-CZ" sz="2400" dirty="0">
                <a:latin typeface="Calibri" panose="020F0502020204030204" pitchFamily="34" charset="0"/>
              </a:rPr>
              <a:t> - JIRÁK, Jan. Úvod do studia médií. Brno: </a:t>
            </a:r>
            <a:r>
              <a:rPr lang="cs-CZ" sz="2400" dirty="0" err="1">
                <a:latin typeface="Calibri" panose="020F0502020204030204" pitchFamily="34" charset="0"/>
              </a:rPr>
              <a:t>Barrister</a:t>
            </a:r>
            <a:r>
              <a:rPr lang="cs-CZ" sz="2400" dirty="0">
                <a:latin typeface="Calibri" panose="020F0502020204030204" pitchFamily="34" charset="0"/>
              </a:rPr>
              <a:t> &amp; </a:t>
            </a:r>
            <a:r>
              <a:rPr lang="cs-CZ" sz="2400" dirty="0" err="1">
                <a:latin typeface="Calibri" panose="020F0502020204030204" pitchFamily="34" charset="0"/>
              </a:rPr>
              <a:t>Principal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</a:rPr>
              <a:t>2003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REIFOVÁ</a:t>
            </a:r>
            <a:r>
              <a:rPr lang="cs-CZ" sz="2400" dirty="0">
                <a:latin typeface="Calibri" panose="020F0502020204030204" pitchFamily="34" charset="0"/>
              </a:rPr>
              <a:t>, Irena a kol. Slovník mediální komunikace. Praha: Portál, </a:t>
            </a:r>
            <a:r>
              <a:rPr lang="cs-CZ" sz="2400" dirty="0" smtClean="0">
                <a:latin typeface="Calibri" panose="020F0502020204030204" pitchFamily="34" charset="0"/>
              </a:rPr>
              <a:t>2004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LABISCHOVÁ, Denisa. Didaktika mediální výchovy. Ostrava: Ostravská univerzita, 2011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DOKOUPIL</a:t>
            </a:r>
            <a:r>
              <a:rPr lang="cs-CZ" sz="2400" dirty="0">
                <a:latin typeface="Calibri" panose="020F0502020204030204" pitchFamily="34" charset="0"/>
              </a:rPr>
              <a:t>, Blahoslav a kol. Slovník literárních časopisů, periodických literárních sborníků a almanachů 1945-2000. Brno, Olomouc: Host, </a:t>
            </a:r>
            <a:r>
              <a:rPr lang="cs-CZ" sz="2400" dirty="0" err="1">
                <a:latin typeface="Calibri" panose="020F0502020204030204" pitchFamily="34" charset="0"/>
              </a:rPr>
              <a:t>Votobia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</a:rPr>
              <a:t>2002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OSVALDOVÁ</a:t>
            </a:r>
            <a:r>
              <a:rPr lang="cs-CZ" sz="2400" dirty="0">
                <a:latin typeface="Calibri" panose="020F0502020204030204" pitchFamily="34" charset="0"/>
              </a:rPr>
              <a:t>, Barbora a kol. Encyklopedie praktické žurnalistiky. Praha: Libri, </a:t>
            </a:r>
            <a:r>
              <a:rPr lang="cs-CZ" sz="2400" dirty="0" smtClean="0">
                <a:latin typeface="Calibri" panose="020F0502020204030204" pitchFamily="34" charset="0"/>
              </a:rPr>
              <a:t>1999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err="1" smtClean="0">
                <a:latin typeface="Calibri" panose="020F0502020204030204" pitchFamily="34" charset="0"/>
              </a:rPr>
              <a:t>Kurikulární</a:t>
            </a:r>
            <a:r>
              <a:rPr lang="cs-CZ" sz="2400" dirty="0" smtClean="0">
                <a:latin typeface="Calibri" panose="020F0502020204030204" pitchFamily="34" charset="0"/>
              </a:rPr>
              <a:t> dokumenty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0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1682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b="1" dirty="0" smtClean="0">
                <a:latin typeface="Calibri" panose="020F0502020204030204" pitchFamily="34" charset="0"/>
              </a:rPr>
              <a:t>Reálný vliv</a:t>
            </a:r>
            <a:r>
              <a:rPr lang="cs-CZ" sz="2400" dirty="0" smtClean="0">
                <a:latin typeface="Calibri" panose="020F0502020204030204" pitchFamily="34" charset="0"/>
              </a:rPr>
              <a:t>, který mají (mohou mít) média na společnost a na jedince:</a:t>
            </a:r>
          </a:p>
          <a:p>
            <a:pPr lvl="0"/>
            <a:endParaRPr lang="cs-CZ" sz="2400" dirty="0" smtClean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 se podílejí na organizaci a rytmu denního života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nabízejí reflexi, možnost přemýšlet o vlastním životě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 nabízejí vzory jednání a vzory sociálních rolí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jsou významným zdrojem naplňování volného času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posilují prožitek ztotožnění s nějakou skupinou, s nějakým celkem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jsou nositelem „symbolické moci“, tj. institucí, jež sděluje, jaké významy mají slova, obrazy, gesta nebo činy, které se používají v sociální praxi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84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Komunikační model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 komunikace jako dynamický proces</a:t>
            </a:r>
          </a:p>
          <a:p>
            <a:pPr lvl="1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speciální případ: modely komunikace prostřednictvím médií</a:t>
            </a:r>
          </a:p>
        </p:txBody>
      </p:sp>
    </p:spTree>
    <p:extLst>
      <p:ext uri="{BB962C8B-B14F-4D97-AF65-F5344CB8AC3E}">
        <p14:creationId xmlns:p14="http://schemas.microsoft.com/office/powerpoint/2010/main" xmlns="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 smtClean="0">
              <a:latin typeface="Calibri" panose="020F0502020204030204" pitchFamily="34" charset="0"/>
            </a:endParaRPr>
          </a:p>
          <a:p>
            <a:r>
              <a:rPr lang="cs-CZ" sz="2400" b="1" dirty="0" err="1" smtClean="0">
                <a:latin typeface="Calibri" panose="020F0502020204030204" pitchFamily="34" charset="0"/>
              </a:rPr>
              <a:t>Lasswellova</a:t>
            </a:r>
            <a:r>
              <a:rPr lang="cs-CZ" sz="2400" b="1" dirty="0" smtClean="0">
                <a:latin typeface="Calibri" panose="020F0502020204030204" pitchFamily="34" charset="0"/>
              </a:rPr>
              <a:t> formule ve vztahu k základním součástem komunikačního procesu  a oblastem komunikačního výzkumu – lineární komunikační model</a:t>
            </a:r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</a:rPr>
              <a:t>	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421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Sociální komunikace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kategorizujeme podle</a:t>
            </a:r>
          </a:p>
          <a:p>
            <a:pPr>
              <a:defRPr/>
            </a:pPr>
            <a:endParaRPr lang="cs-CZ" sz="24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2400" b="1" dirty="0">
                <a:latin typeface="Calibri" panose="020F0502020204030204" pitchFamily="34" charset="0"/>
              </a:rPr>
              <a:t>a/ prostředků, které jsou pro realizaci komunikace nezbytné </a:t>
            </a:r>
            <a:r>
              <a:rPr lang="cs-CZ" sz="2400" dirty="0">
                <a:latin typeface="Calibri" panose="020F0502020204030204" pitchFamily="34" charset="0"/>
              </a:rPr>
              <a:t>(např. verbální a neverbální) </a:t>
            </a:r>
          </a:p>
          <a:p>
            <a:pPr>
              <a:defRPr/>
            </a:pPr>
            <a:endParaRPr lang="cs-CZ" sz="24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2400" b="1" dirty="0">
                <a:latin typeface="Calibri" panose="020F0502020204030204" pitchFamily="34" charset="0"/>
              </a:rPr>
              <a:t>b/ účelu komunikace</a:t>
            </a:r>
            <a:r>
              <a:rPr lang="cs-CZ" sz="2400" dirty="0">
                <a:latin typeface="Calibri" panose="020F0502020204030204" pitchFamily="34" charset="0"/>
              </a:rPr>
              <a:t> (např. komunikace persvazivní</a:t>
            </a:r>
            <a:r>
              <a:rPr lang="cs-CZ" sz="2400" dirty="0" smtClean="0">
                <a:latin typeface="Calibri" panose="020F0502020204030204" pitchFamily="34" charset="0"/>
              </a:rPr>
              <a:t>) </a:t>
            </a:r>
            <a:endParaRPr lang="cs-CZ" sz="2400" b="1" dirty="0">
              <a:latin typeface="Calibri" panose="020F0502020204030204" pitchFamily="34" charset="0"/>
            </a:endParaRPr>
          </a:p>
          <a:p>
            <a:pPr>
              <a:defRPr/>
            </a:pPr>
            <a:endParaRPr lang="cs-CZ" sz="24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2400" b="1" dirty="0">
                <a:latin typeface="Calibri" panose="020F0502020204030204" pitchFamily="34" charset="0"/>
              </a:rPr>
              <a:t>c/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</a:rPr>
              <a:t>povahy vztahu mezi jejími účastníky</a:t>
            </a:r>
            <a:r>
              <a:rPr lang="cs-CZ" sz="2400" dirty="0">
                <a:latin typeface="Calibri" panose="020F0502020204030204" pitchFamily="34" charset="0"/>
              </a:rPr>
              <a:t> (komunikace intrapersonální, interpersonální, veřejná apod</a:t>
            </a:r>
            <a:r>
              <a:rPr lang="cs-CZ" sz="2400" dirty="0" smtClean="0">
                <a:latin typeface="Calibri" panose="020F0502020204030204" pitchFamily="34" charset="0"/>
              </a:rPr>
              <a:t>.)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46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03228" y="764704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TYPY SOCIÁLNÍ KOMUNIKACE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masová komunikace</a:t>
            </a: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mediální komunikace</a:t>
            </a: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veřejná komunikace				</a:t>
            </a: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skupinová komunikace	</a:t>
            </a: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interpersonální komunikace			</a:t>
            </a: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intrapersonální komunikace</a:t>
            </a:r>
          </a:p>
          <a:p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456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3086</TotalTime>
  <Words>936</Words>
  <Application>Microsoft Office PowerPoint</Application>
  <PresentationFormat>Předvádění na obrazovce (4:3)</PresentationFormat>
  <Paragraphs>172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Austin</vt:lpstr>
      <vt:lpstr>Mediální kultura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553</cp:revision>
  <dcterms:created xsi:type="dcterms:W3CDTF">2013-04-13T14:50:58Z</dcterms:created>
  <dcterms:modified xsi:type="dcterms:W3CDTF">2014-11-14T12:01:03Z</dcterms:modified>
</cp:coreProperties>
</file>