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6" r:id="rId6"/>
    <p:sldId id="264" r:id="rId7"/>
    <p:sldId id="265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129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EA92C-2EC1-4C23-B467-6122718279DD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CF63B09-0DE3-4FAB-A3B2-3190A6F007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EA92C-2EC1-4C23-B467-6122718279DD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3B09-0DE3-4FAB-A3B2-3190A6F007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EA92C-2EC1-4C23-B467-6122718279DD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3B09-0DE3-4FAB-A3B2-3190A6F007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EA92C-2EC1-4C23-B467-6122718279DD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CF63B09-0DE3-4FAB-A3B2-3190A6F007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EA92C-2EC1-4C23-B467-6122718279DD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3B09-0DE3-4FAB-A3B2-3190A6F007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EA92C-2EC1-4C23-B467-6122718279DD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3B09-0DE3-4FAB-A3B2-3190A6F007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EA92C-2EC1-4C23-B467-6122718279DD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CF63B09-0DE3-4FAB-A3B2-3190A6F007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EA92C-2EC1-4C23-B467-6122718279DD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3B09-0DE3-4FAB-A3B2-3190A6F007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EA92C-2EC1-4C23-B467-6122718279DD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3B09-0DE3-4FAB-A3B2-3190A6F007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EA92C-2EC1-4C23-B467-6122718279DD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3B09-0DE3-4FAB-A3B2-3190A6F007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EA92C-2EC1-4C23-B467-6122718279DD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3B09-0DE3-4FAB-A3B2-3190A6F007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10EA92C-2EC1-4C23-B467-6122718279DD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F63B09-0DE3-4FAB-A3B2-3190A6F007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www.google.cz/imgres?imgurl=http://upload.wikimedia.org/wikipedia/commons/6/68/Josef_Dobrovsky_Vilimek.jpg&amp;imgrefurl=http://cs.wikipedia.org/wiki/Soubor:Josef_Dobrovsky_Vilimek.jpg&amp;usg=__p9K836_ntmV6be5oqhrri4bjMlc=&amp;h=1527&amp;w=1251&amp;sz=574&amp;hl=cs&amp;start=1&amp;zoom=1&amp;tbnid=ooIAluRan1DYHM:&amp;tbnh=150&amp;tbnw=123&amp;ei=ZieFUKm6M8744QSBwoHICw&amp;prev=/search?q=Josef+Dobrovsk%C3%BD&amp;hl=cs&amp;gbv=2&amp;tbs=isz:l&amp;tbm=isch&amp;itbs=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z/imgres?imgurl=http://upload.wikimedia.org/wikipedia/commons/6/6e/Josef_Kajetan_Tyl_Litho.jpg&amp;imgrefurl=http://commons.wikimedia.org/wiki/File:Josef_Kajetan_Tyl_Litho.jpg&amp;usg=__SEyvcITFd181kWkR0XtsPXH3dAc=&amp;h=2500&amp;w=1667&amp;sz=607&amp;hl=cs&amp;start=2&amp;zoom=1&amp;tbnid=iTt3QjXqOs_wXM:&amp;tbnh=150&amp;tbnw=100&amp;ei=ryiFUPuTGNTS4QTsxYC4Bw&amp;prev=/search?q=Josef+Kajet%C3%A1n+Tyl&amp;hl=cs&amp;gbv=2&amp;tbs=isz:l&amp;tbm=isch&amp;itbs=1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z/imgres?imgurl=http://img.ahaonline.cz/img/18/full/753951-img-import-karel-hynek-macha.jpg&amp;imgrefurl=http://www.ahaonline.cz/clanek/laska-a-sex/35978/skandalni-odhaleni-macha-romantik-ne-chlipnik.html&amp;usg=__Zt9WQH2XJZw1ewgET3cIgxT1btE=&amp;h=999&amp;w=999&amp;sz=133&amp;hl=cs&amp;start=2&amp;zoom=1&amp;tbnid=jsvKdt7tmqIB8M:&amp;tbnh=149&amp;tbnw=149&amp;ei=1SeFUMmnCanE4gSQroG4Dw&amp;prev=/search?q=Karel+Hynek+M%C3%A1cha&amp;hl=cs&amp;gbv=2&amp;tbs=isz:l&amp;tbm=isch&amp;itbs=1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 err="1" smtClean="0">
                <a:solidFill>
                  <a:srgbClr val="C01292"/>
                </a:solidFill>
              </a:rPr>
              <a:t>PostavenÍ</a:t>
            </a:r>
            <a:r>
              <a:rPr lang="cs-CZ" b="1" dirty="0" smtClean="0">
                <a:solidFill>
                  <a:srgbClr val="C01292"/>
                </a:solidFill>
              </a:rPr>
              <a:t> LPM v kontextu národního obrození</a:t>
            </a:r>
            <a:endParaRPr lang="cs-CZ" b="1" dirty="0">
              <a:solidFill>
                <a:srgbClr val="C0129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714356"/>
            <a:ext cx="8458200" cy="4086244"/>
          </a:xfrm>
        </p:spPr>
        <p:txBody>
          <a:bodyPr/>
          <a:lstStyle/>
          <a:p>
            <a:r>
              <a:rPr lang="cs-CZ" dirty="0" smtClean="0"/>
              <a:t>                               </a:t>
            </a:r>
            <a:endParaRPr lang="cs-CZ" dirty="0"/>
          </a:p>
        </p:txBody>
      </p:sp>
      <p:pic>
        <p:nvPicPr>
          <p:cNvPr id="4" name="Obrázek 3" descr="http://t0.gstatic.com/images?q=tbn:ANd9GcTPxMrMLUt-qoIgdHwu-O8ikzA6jbvjR-4CaWkBc0YdT0yMRyoGUXQATV6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142984"/>
            <a:ext cx="2300299" cy="2928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http://t2.gstatic.com/images?q=tbn:ANd9GcRbpUxl3PFeYJW8uNRza0K-1uOCtoTBgcgA0jsuFVivaZo8kJ_ITUNCyV4F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1142984"/>
            <a:ext cx="2281249" cy="2995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http://t3.gstatic.com/images?q=tbn:ANd9GcQeqzReGdxV3a6cYFxS2uw-l2F10uLmgv0YxHX84I2N1j-NsqAcD5YxAPaY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15074" y="1142984"/>
            <a:ext cx="1928826" cy="2928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POHÁDKA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původu pohádek (mytologická, migrační, antropologická)</a:t>
            </a:r>
          </a:p>
          <a:p>
            <a:r>
              <a:rPr lang="cs-CZ" dirty="0" smtClean="0"/>
              <a:t>Typy pohádek (klasická adaptace, autorská adaptace, autorská pohádka)</a:t>
            </a:r>
          </a:p>
          <a:p>
            <a:r>
              <a:rPr lang="cs-CZ" dirty="0" smtClean="0"/>
              <a:t>Typy pohádek podle tematiky (kouzelná, démonická, mytologická, legendární, antropomorfizující, didaktická, alegorická, novelistická,…)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200" dirty="0" smtClean="0">
                <a:solidFill>
                  <a:srgbClr val="C01292"/>
                </a:solidFill>
              </a:rPr>
              <a:t>CHARAKTERISTICKÉ RYSY ČESKÉ KULTURY </a:t>
            </a:r>
            <a:endParaRPr lang="cs-CZ" sz="3200" dirty="0">
              <a:solidFill>
                <a:srgbClr val="C0129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 smtClean="0"/>
              <a:t>Synkterismus</a:t>
            </a:r>
            <a:endParaRPr lang="cs-CZ" sz="2800" dirty="0" smtClean="0"/>
          </a:p>
          <a:p>
            <a:pPr>
              <a:lnSpc>
                <a:spcPct val="150000"/>
              </a:lnSpc>
            </a:pPr>
            <a:r>
              <a:rPr lang="cs-CZ" sz="2800" dirty="0" smtClean="0"/>
              <a:t>Emancipační úsilí</a:t>
            </a:r>
          </a:p>
          <a:p>
            <a:pPr>
              <a:lnSpc>
                <a:spcPct val="150000"/>
              </a:lnSpc>
            </a:pPr>
            <a:r>
              <a:rPr lang="cs-CZ" sz="2800" dirty="0" err="1" smtClean="0"/>
              <a:t>Lingvocentrismus</a:t>
            </a:r>
            <a:endParaRPr lang="cs-CZ" sz="2800" dirty="0" smtClean="0"/>
          </a:p>
          <a:p>
            <a:pPr>
              <a:lnSpc>
                <a:spcPct val="150000"/>
              </a:lnSpc>
            </a:pPr>
            <a:r>
              <a:rPr lang="cs-CZ" sz="2800" dirty="0" err="1" smtClean="0"/>
              <a:t>Překladovost</a:t>
            </a:r>
            <a:endParaRPr lang="cs-CZ" sz="2800" dirty="0" smtClean="0"/>
          </a:p>
          <a:p>
            <a:pPr>
              <a:lnSpc>
                <a:spcPct val="150000"/>
              </a:lnSpc>
            </a:pPr>
            <a:r>
              <a:rPr lang="cs-CZ" sz="2800" dirty="0" smtClean="0"/>
              <a:t>Mystifikace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Specifická autorská a čtenářská základna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1292"/>
                </a:solidFill>
              </a:rPr>
              <a:t>Periodizace NÁRODNÍHO OBROZENÍ</a:t>
            </a:r>
            <a:endParaRPr lang="cs-CZ" dirty="0">
              <a:solidFill>
                <a:srgbClr val="C0129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>
                <a:solidFill>
                  <a:srgbClr val="C01292"/>
                </a:solidFill>
              </a:rPr>
              <a:t>1. etapa: 70. léta 18. stol – 1814</a:t>
            </a:r>
          </a:p>
          <a:p>
            <a:pPr>
              <a:buNone/>
            </a:pPr>
            <a:r>
              <a:rPr lang="cs-CZ" sz="2400" dirty="0" smtClean="0">
                <a:solidFill>
                  <a:srgbClr val="C01292"/>
                </a:solidFill>
              </a:rPr>
              <a:t>	</a:t>
            </a:r>
            <a:r>
              <a:rPr 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osvícenský klasicizmus, tereziánské a josefínské reformy, </a:t>
            </a:r>
            <a:r>
              <a:rPr lang="cs-CZ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Josef Dobrovský</a:t>
            </a:r>
            <a:r>
              <a:rPr 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kodifikace českého jazyka</a:t>
            </a:r>
          </a:p>
          <a:p>
            <a:r>
              <a:rPr lang="cs-CZ" sz="2400" dirty="0" smtClean="0">
                <a:solidFill>
                  <a:srgbClr val="C01292"/>
                </a:solidFill>
              </a:rPr>
              <a:t>2. etapa: 1815 – </a:t>
            </a:r>
            <a:r>
              <a:rPr lang="cs-CZ" sz="2400" dirty="0" err="1" smtClean="0">
                <a:solidFill>
                  <a:srgbClr val="C01292"/>
                </a:solidFill>
              </a:rPr>
              <a:t>poč</a:t>
            </a:r>
            <a:r>
              <a:rPr lang="cs-CZ" sz="2400" dirty="0" smtClean="0">
                <a:solidFill>
                  <a:srgbClr val="C01292"/>
                </a:solidFill>
              </a:rPr>
              <a:t>. 30. let 19. stol.</a:t>
            </a:r>
          </a:p>
          <a:p>
            <a:pPr>
              <a:buNone/>
            </a:pPr>
            <a:r>
              <a:rPr lang="cs-CZ" sz="2400" dirty="0" smtClean="0">
                <a:solidFill>
                  <a:srgbClr val="C01292"/>
                </a:solidFill>
              </a:rPr>
              <a:t>	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preromantizmus, úsilí o vyspělé národní umění, 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Josef </a:t>
            </a:r>
            <a:r>
              <a:rPr lang="cs-CZ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Jungmann</a:t>
            </a:r>
            <a:endParaRPr lang="cs-CZ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2400" dirty="0" smtClean="0">
                <a:solidFill>
                  <a:srgbClr val="C01292"/>
                </a:solidFill>
              </a:rPr>
              <a:t>3. etapa: 30. léta 19. stol. – 1847</a:t>
            </a:r>
          </a:p>
          <a:p>
            <a:pPr>
              <a:buNone/>
            </a:pPr>
            <a:r>
              <a:rPr lang="cs-CZ" sz="2400" dirty="0" smtClean="0">
                <a:solidFill>
                  <a:srgbClr val="C01292"/>
                </a:solidFill>
              </a:rPr>
              <a:t>	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romantizmus, přerůstání obrozeneckého programu do společnosti, 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Josef Kajetán Tyl</a:t>
            </a:r>
          </a:p>
          <a:p>
            <a:r>
              <a:rPr lang="cs-CZ" sz="2400" dirty="0" smtClean="0">
                <a:solidFill>
                  <a:srgbClr val="C01292"/>
                </a:solidFill>
              </a:rPr>
              <a:t>4. etapa: 1848 – sklonek 50. let 19. stol.</a:t>
            </a:r>
          </a:p>
          <a:p>
            <a:pPr>
              <a:buNone/>
            </a:pPr>
            <a:r>
              <a:rPr lang="cs-CZ" sz="2400" dirty="0" smtClean="0">
                <a:solidFill>
                  <a:srgbClr val="C01292"/>
                </a:solidFill>
              </a:rPr>
              <a:t>	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realizmus, politické ambice obrozeneckého programu, 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Karel Havlíček Borovský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s politickou ambicí práv Čechů</a:t>
            </a:r>
            <a:endParaRPr lang="cs-CZ" sz="2400" dirty="0">
              <a:solidFill>
                <a:srgbClr val="C0129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Česká EXPEDICE (1790)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oem\Pictures\kramerius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3857628"/>
            <a:ext cx="3929058" cy="2786082"/>
          </a:xfrm>
          <a:prstGeom prst="rect">
            <a:avLst/>
          </a:prstGeom>
          <a:noFill/>
        </p:spPr>
      </p:pic>
      <p:pic>
        <p:nvPicPr>
          <p:cNvPr id="1027" name="Picture 3" descr="C:\Users\oem\Pictures\česká expedice 2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357298"/>
            <a:ext cx="3929090" cy="2428878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4714876" y="1428736"/>
            <a:ext cx="38576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Václav Matěj Kramerius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zakladatel lidovýchovného proudu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 smtClean="0"/>
              <a:t>adaptace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Zrcadlo šlechetnosti pro mládež českou</a:t>
            </a:r>
          </a:p>
          <a:p>
            <a:endParaRPr lang="cs-CZ" dirty="0" smtClean="0"/>
          </a:p>
          <a:p>
            <a:r>
              <a:rPr lang="cs-CZ" b="1" dirty="0" smtClean="0"/>
              <a:t>Václav Rodomil Kramerius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Josef Dobrovský (1753-1829)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42672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Ausfürliches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Lehrgebaude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der b</a:t>
            </a:r>
            <a:r>
              <a:rPr lang="hu-H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őhmischen Sprache (1809)</a:t>
            </a:r>
          </a:p>
          <a:p>
            <a:pPr>
              <a:lnSpc>
                <a:spcPct val="150000"/>
              </a:lnSpc>
            </a:pPr>
            <a:r>
              <a:rPr lang="hu-H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Deustch-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</a:t>
            </a:r>
            <a:r>
              <a:rPr lang="hu-H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őhmisches Wőrterbuch (1802, 1821)</a:t>
            </a:r>
          </a:p>
          <a:p>
            <a:pPr>
              <a:lnSpc>
                <a:spcPct val="150000"/>
              </a:lnSpc>
            </a:pPr>
            <a:r>
              <a:rPr lang="hu-H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Institutiones linguae Slavicae dialecti veteris (1822)</a:t>
            </a: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050" name="Picture 2" descr="C:\Users\oem\Pictures\Josef_Dobrovsky_1753_18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643050"/>
            <a:ext cx="3557609" cy="44291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Podoba LITERATURY PRO DĚTI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57298"/>
            <a:ext cx="3981448" cy="521497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důrazněna </a:t>
            </a:r>
            <a:r>
              <a:rPr lang="cs-CZ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výchovná  funkce 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literatury na úkor zábavné a vzdělávací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ízká 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úroveň překladů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eexistuje 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mnoho původní literární tvorby, po níž kritika 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volala (J,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Jungmann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V. Zahradník, K. A. </a:t>
            </a:r>
            <a:r>
              <a:rPr lang="cs-CZ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Vinařický</a:t>
            </a: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endParaRPr lang="cs-CZ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cs-CZ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Suplování původní tvorby:</a:t>
            </a:r>
            <a:endParaRPr lang="cs-CZ" sz="2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Knížky lidového čtení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Ústní lidová slovesnost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Bible, návštěva kostela</a:t>
            </a: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74" name="Picture 2" descr="C:\Users\oem\Pictures\jarmareční písně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357298"/>
            <a:ext cx="4329133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Josef </a:t>
            </a:r>
            <a:r>
              <a:rPr lang="cs-CZ" dirty="0" err="1" smtClean="0">
                <a:solidFill>
                  <a:schemeClr val="tx1"/>
                </a:solidFill>
              </a:rPr>
              <a:t>Jungmann</a:t>
            </a:r>
            <a:r>
              <a:rPr lang="cs-CZ" dirty="0" smtClean="0">
                <a:solidFill>
                  <a:schemeClr val="tx1"/>
                </a:solidFill>
              </a:rPr>
              <a:t> (1773-1847)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57298"/>
            <a:ext cx="4195762" cy="47228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098" name="Picture 2" descr="C:\Users\oem\Pictures\Josef_Jungmann_1773_18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428736"/>
            <a:ext cx="3895749" cy="5000660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0" y="1285860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cs-CZ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http</a:t>
            </a:r>
            <a:r>
              <a:rPr lang="cs-CZ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://www.</a:t>
            </a:r>
            <a:r>
              <a:rPr lang="cs-CZ" sz="11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ceskatelevize.cz</a:t>
            </a:r>
            <a:r>
              <a:rPr lang="cs-CZ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/porady/10169539755-</a:t>
            </a:r>
            <a:r>
              <a:rPr lang="cs-CZ" sz="11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dvaasedmdesat</a:t>
            </a:r>
            <a:r>
              <a:rPr lang="cs-CZ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-jmen-</a:t>
            </a:r>
            <a:r>
              <a:rPr lang="cs-CZ" sz="11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ceske</a:t>
            </a:r>
            <a:r>
              <a:rPr lang="cs-CZ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-historie/209572232200017-</a:t>
            </a:r>
            <a:r>
              <a:rPr lang="cs-CZ" sz="11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josef</a:t>
            </a:r>
            <a:r>
              <a:rPr lang="cs-CZ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r>
              <a:rPr lang="cs-CZ" sz="11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jungmann</a:t>
            </a:r>
            <a:r>
              <a:rPr lang="cs-CZ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/</a:t>
            </a:r>
            <a:endParaRPr lang="cs-CZ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57158" y="1571612"/>
            <a:ext cx="428628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i="1" dirty="0" smtClean="0"/>
              <a:t>Rozmlouvání o jazyku </a:t>
            </a:r>
            <a:r>
              <a:rPr lang="cs-CZ" sz="2000" i="1" dirty="0" smtClean="0"/>
              <a:t>českém</a:t>
            </a:r>
            <a:r>
              <a:rPr lang="cs-CZ" sz="2000" i="1" dirty="0" smtClean="0"/>
              <a:t> </a:t>
            </a:r>
            <a:r>
              <a:rPr lang="cs-CZ" sz="2000" i="1" dirty="0" smtClean="0"/>
              <a:t>(</a:t>
            </a:r>
            <a:r>
              <a:rPr lang="cs-CZ" sz="2000" dirty="0" smtClean="0"/>
              <a:t>1806)</a:t>
            </a: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i="1" dirty="0" smtClean="0"/>
              <a:t>Slovesnost aneb nauka o výmluvnosti básnické i řečnické se sbírkou příkladů nevázané i vázané </a:t>
            </a:r>
            <a:r>
              <a:rPr lang="cs-CZ" sz="2000" i="1" dirty="0" smtClean="0"/>
              <a:t>řeči</a:t>
            </a:r>
            <a:r>
              <a:rPr lang="cs-CZ" sz="2000" i="1" dirty="0" smtClean="0"/>
              <a:t> </a:t>
            </a:r>
            <a:r>
              <a:rPr lang="cs-CZ" sz="2000" i="1" dirty="0" smtClean="0"/>
              <a:t>(</a:t>
            </a:r>
            <a:r>
              <a:rPr lang="cs-CZ" sz="2000" i="1" dirty="0" smtClean="0"/>
              <a:t>1</a:t>
            </a:r>
            <a:r>
              <a:rPr lang="cs-CZ" sz="2000" dirty="0" smtClean="0"/>
              <a:t>820</a:t>
            </a:r>
            <a:r>
              <a:rPr lang="cs-CZ" sz="20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sz="2000" i="1" dirty="0" smtClean="0"/>
              <a:t>Historie literatury české aneb soustavný přehled spisů českých s krátkou historií národu, osvícení a </a:t>
            </a:r>
            <a:r>
              <a:rPr lang="cs-CZ" sz="2000" i="1" dirty="0" smtClean="0"/>
              <a:t>jazyka</a:t>
            </a:r>
            <a:r>
              <a:rPr lang="cs-CZ" sz="2000" i="1" dirty="0" smtClean="0"/>
              <a:t> </a:t>
            </a:r>
            <a:r>
              <a:rPr lang="cs-CZ" sz="2000" i="1" dirty="0" smtClean="0"/>
              <a:t>(</a:t>
            </a:r>
            <a:r>
              <a:rPr lang="cs-CZ" sz="2000" dirty="0" smtClean="0"/>
              <a:t>1825</a:t>
            </a:r>
            <a:r>
              <a:rPr lang="cs-CZ" sz="20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sz="2000" i="1" dirty="0" smtClean="0"/>
              <a:t>O počátku a proměnách pravopisu českého</a:t>
            </a:r>
            <a:r>
              <a:rPr lang="cs-CZ" sz="2000" dirty="0" smtClean="0"/>
              <a:t> (spolu s V. </a:t>
            </a:r>
            <a:r>
              <a:rPr lang="cs-CZ" sz="2000" dirty="0" smtClean="0"/>
              <a:t>Hankou,1928)</a:t>
            </a: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i="1" dirty="0" smtClean="0"/>
              <a:t>Slovník česko-německý 1–5</a:t>
            </a:r>
            <a:r>
              <a:rPr lang="cs-CZ" sz="2000" dirty="0" smtClean="0"/>
              <a:t> </a:t>
            </a:r>
            <a:r>
              <a:rPr lang="cs-CZ" sz="2000" dirty="0" smtClean="0"/>
              <a:t>(1834–9)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Karel Jaromír Erben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gymnázium Hradec Králové, filozofie a práva UK</a:t>
            </a:r>
          </a:p>
          <a:p>
            <a:r>
              <a:rPr lang="cs-CZ" dirty="0" smtClean="0"/>
              <a:t>zájem o historii a národopis (Palacký) </a:t>
            </a:r>
          </a:p>
          <a:p>
            <a:r>
              <a:rPr lang="cs-CZ" dirty="0" smtClean="0"/>
              <a:t>České pohádky (</a:t>
            </a:r>
            <a:r>
              <a:rPr lang="cs-CZ" dirty="0" err="1" smtClean="0"/>
              <a:t>pův</a:t>
            </a:r>
            <a:r>
              <a:rPr lang="cs-CZ" dirty="0" smtClean="0"/>
              <a:t>. časopisecky)</a:t>
            </a:r>
          </a:p>
          <a:p>
            <a:r>
              <a:rPr lang="cs-CZ" dirty="0" smtClean="0"/>
              <a:t>klasická adaptace pohádkových látek</a:t>
            </a:r>
          </a:p>
          <a:p>
            <a:r>
              <a:rPr lang="cs-CZ" dirty="0" smtClean="0"/>
              <a:t>Kytice (1853)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BOŽENA NĚMCOVÁ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báchorky a pověsti (7 sešitů, vyšly v letech 1845 – 1847)</a:t>
            </a:r>
          </a:p>
          <a:p>
            <a:r>
              <a:rPr lang="cs-CZ" dirty="0" smtClean="0"/>
              <a:t>Slovenské pohádky (1857- 1858)</a:t>
            </a:r>
          </a:p>
          <a:p>
            <a:r>
              <a:rPr lang="cs-CZ" dirty="0" smtClean="0"/>
              <a:t>autorská adaptace pohádky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Vlastní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81</TotalTime>
  <Words>314</Words>
  <Application>Microsoft Office PowerPoint</Application>
  <PresentationFormat>Předvádění na obrazovce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Cesta</vt:lpstr>
      <vt:lpstr>PostavenÍ LPM v kontextu národního obrození</vt:lpstr>
      <vt:lpstr>CHARAKTERISTICKÉ RYSY ČESKÉ KULTURY </vt:lpstr>
      <vt:lpstr>Periodizace NÁRODNÍHO OBROZENÍ</vt:lpstr>
      <vt:lpstr>Česká EXPEDICE (1790)</vt:lpstr>
      <vt:lpstr>Josef Dobrovský (1753-1829)</vt:lpstr>
      <vt:lpstr>Podoba LITERATURY PRO DĚTI</vt:lpstr>
      <vt:lpstr>Josef Jungmann (1773-1847)</vt:lpstr>
      <vt:lpstr>Karel Jaromír Erben</vt:lpstr>
      <vt:lpstr>BOŽENA NĚMCOVÁ</vt:lpstr>
      <vt:lpstr>POHÁDKA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PostavenÍ LPM v kontextu národního obrození</dc:title>
  <dc:creator>oem</dc:creator>
  <cp:lastModifiedBy>oem</cp:lastModifiedBy>
  <cp:revision>10</cp:revision>
  <dcterms:created xsi:type="dcterms:W3CDTF">2012-10-22T10:47:24Z</dcterms:created>
  <dcterms:modified xsi:type="dcterms:W3CDTF">2014-03-03T19:40:43Z</dcterms:modified>
</cp:coreProperties>
</file>