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86" r:id="rId2"/>
    <p:sldId id="287" r:id="rId3"/>
    <p:sldId id="289" r:id="rId4"/>
    <p:sldId id="295" r:id="rId5"/>
    <p:sldId id="288" r:id="rId6"/>
    <p:sldId id="296" r:id="rId7"/>
    <p:sldId id="257" r:id="rId8"/>
    <p:sldId id="256" r:id="rId9"/>
    <p:sldId id="258" r:id="rId10"/>
    <p:sldId id="290" r:id="rId11"/>
    <p:sldId id="291" r:id="rId12"/>
    <p:sldId id="292" r:id="rId13"/>
    <p:sldId id="279" r:id="rId14"/>
    <p:sldId id="280" r:id="rId15"/>
    <p:sldId id="281" r:id="rId16"/>
    <p:sldId id="283" r:id="rId17"/>
    <p:sldId id="284" r:id="rId18"/>
    <p:sldId id="293" r:id="rId19"/>
    <p:sldId id="285" r:id="rId20"/>
    <p:sldId id="282" r:id="rId21"/>
    <p:sldId id="294" r:id="rId22"/>
  </p:sldIdLst>
  <p:sldSz cx="9144000" cy="6858000" type="screen4x3"/>
  <p:notesSz cx="6669088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0000"/>
    <a:srgbClr val="FFFF66"/>
    <a:srgbClr val="0066FF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88889" autoAdjust="0"/>
  </p:normalViewPr>
  <p:slideViewPr>
    <p:cSldViewPr>
      <p:cViewPr varScale="1">
        <p:scale>
          <a:sx n="70" d="100"/>
          <a:sy n="70" d="100"/>
        </p:scale>
        <p:origin x="-1170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C1F8F64E-B61B-42E8-A07C-A3AB99FF7400}" type="datetimeFigureOut">
              <a:rPr lang="cs-CZ"/>
              <a:pPr>
                <a:defRPr/>
              </a:pPr>
              <a:t>25.9.2014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F9277799-94CA-4D16-B9C6-F59DD5225F0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814527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778250" y="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E9848D66-FD7A-47D7-AC81-430729FBEED7}" type="datetimeFigureOut">
              <a:rPr lang="cs-CZ"/>
              <a:pPr>
                <a:defRPr/>
              </a:pPr>
              <a:t>25.9.2014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cs-CZ" noProof="0" smtClean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66750" y="4716463"/>
            <a:ext cx="5335588" cy="44672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 smtClean="0"/>
              <a:t>Kliknutím lze upravit styly předlohy textu.</a:t>
            </a:r>
          </a:p>
          <a:p>
            <a:pPr lvl="1"/>
            <a:r>
              <a:rPr lang="cs-CZ" noProof="0" smtClean="0"/>
              <a:t>Druhá úroveň</a:t>
            </a:r>
          </a:p>
          <a:p>
            <a:pPr lvl="2"/>
            <a:r>
              <a:rPr lang="cs-CZ" noProof="0" smtClean="0"/>
              <a:t>Třetí úroveň</a:t>
            </a:r>
          </a:p>
          <a:p>
            <a:pPr lvl="3"/>
            <a:r>
              <a:rPr lang="cs-CZ" noProof="0" smtClean="0"/>
              <a:t>Čtvrtá úroveň</a:t>
            </a:r>
          </a:p>
          <a:p>
            <a:pPr lvl="4"/>
            <a:r>
              <a:rPr lang="cs-CZ" noProof="0" smtClean="0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778250" y="9429750"/>
            <a:ext cx="288925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AA4AFE7-47E6-451D-858A-1A068352BA0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9161834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1F8885B-BB96-4019-9B6B-2D15A2E02EE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BBDE6AA-8D03-405A-84B1-60DF5EE79B9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0F899E-3098-4595-B263-28103DBA353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1037662-54B3-4EE1-876E-2FCE9A35FEB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7C6652D-718F-4219-8189-AD02AD3D6B3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8F63532-E591-4CAE-8172-B71E469D491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E281A86-E1D1-457A-A0E5-0D7B7C57542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00ED793-EB62-414F-88FE-3AC9533D96CE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3EE9D8-7B46-4E55-B23F-0898C0C7101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0A2BE7-C8D5-4D28-9255-906876FB6B4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2E4B4F7-4EA1-403A-A12D-F5E5280B78D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F2D5C2E8-7C47-4B4D-B09B-EA9A6BD7F18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ibrary.cornell.edu/research/citation/mla" TargetMode="External"/><Relationship Id="rId2" Type="http://schemas.openxmlformats.org/officeDocument/2006/relationships/hyperlink" Target="https://sites.google.com/site/novaiso690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ped.muni.cz/katedry-a-instituty/nemecky-jazyk-literatura/studium/zaverecne-prace" TargetMode="External"/><Relationship Id="rId4" Type="http://schemas.openxmlformats.org/officeDocument/2006/relationships/hyperlink" Target="https://www.library.cornell.edu/research/citation/apa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ped.muni.cz/studium/bc-a-mgr-studium/studijni-katalog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discovery.muni.cz" TargetMode="Externa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ÚVOD DO STUDIA, 2. přednáška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Dodatky k organizaci studia – strategie volby kurzů</a:t>
            </a:r>
          </a:p>
          <a:p>
            <a:r>
              <a:rPr lang="cs-CZ" dirty="0" smtClean="0"/>
              <a:t>2. Předmět studia – filologie s oborovou didaktikou</a:t>
            </a:r>
          </a:p>
          <a:p>
            <a:r>
              <a:rPr lang="cs-CZ" dirty="0" smtClean="0"/>
              <a:t>3. Seminární a závěrečné práce</a:t>
            </a:r>
          </a:p>
          <a:p>
            <a:r>
              <a:rPr lang="cs-CZ" dirty="0" smtClean="0"/>
              <a:t>4. Zdroje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2.2 LITERÁRNÍ VĚDA </a:t>
            </a:r>
            <a:r>
              <a:rPr lang="cs-CZ" i="1" dirty="0" smtClean="0"/>
              <a:t>(</a:t>
            </a:r>
            <a:r>
              <a:rPr lang="cs-CZ" i="1" dirty="0" err="1" smtClean="0"/>
              <a:t>Literaturwissenschaft</a:t>
            </a:r>
            <a:r>
              <a:rPr lang="cs-CZ" i="1" dirty="0" smtClean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součást humanitních věd (</a:t>
            </a:r>
            <a:r>
              <a:rPr lang="cs-CZ" i="1" dirty="0" err="1" smtClean="0"/>
              <a:t>Geisteswissenschaften</a:t>
            </a:r>
            <a:r>
              <a:rPr lang="cs-CZ" i="1" dirty="0" smtClean="0"/>
              <a:t>)</a:t>
            </a:r>
            <a:r>
              <a:rPr lang="cs-CZ" dirty="0" smtClean="0"/>
              <a:t>, resp. kulturních věd </a:t>
            </a:r>
            <a:r>
              <a:rPr lang="cs-CZ" i="1" dirty="0" smtClean="0"/>
              <a:t>(</a:t>
            </a:r>
            <a:r>
              <a:rPr lang="cs-CZ" i="1" dirty="0" err="1" smtClean="0"/>
              <a:t>Kulturwissenschaften</a:t>
            </a:r>
            <a:r>
              <a:rPr lang="cs-CZ" i="1" dirty="0" smtClean="0"/>
              <a:t>, </a:t>
            </a:r>
            <a:r>
              <a:rPr lang="cs-CZ" i="1" dirty="0" err="1" smtClean="0"/>
              <a:t>Cultural</a:t>
            </a:r>
            <a:r>
              <a:rPr lang="cs-CZ" i="1" dirty="0" smtClean="0"/>
              <a:t> </a:t>
            </a:r>
            <a:r>
              <a:rPr lang="cs-CZ" i="1" dirty="0" err="1" smtClean="0"/>
              <a:t>Studies</a:t>
            </a:r>
            <a:r>
              <a:rPr lang="cs-CZ" dirty="0" smtClean="0"/>
              <a:t>)</a:t>
            </a:r>
          </a:p>
          <a:p>
            <a:r>
              <a:rPr lang="cs-CZ" dirty="0" smtClean="0"/>
              <a:t>součást filologie </a:t>
            </a:r>
          </a:p>
          <a:p>
            <a:endParaRPr lang="cs-CZ" dirty="0"/>
          </a:p>
          <a:p>
            <a:r>
              <a:rPr lang="cs-CZ" dirty="0" smtClean="0"/>
              <a:t>více v přednáškách k literatuře v rámci Úvodu do studia</a:t>
            </a:r>
          </a:p>
          <a:p>
            <a:pPr>
              <a:buNone/>
            </a:pPr>
            <a:endParaRPr lang="cs-CZ" dirty="0"/>
          </a:p>
          <a:p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Těžiště zkoumání literatury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u="sng" dirty="0" smtClean="0"/>
              <a:t>text</a:t>
            </a:r>
            <a:r>
              <a:rPr lang="cs-CZ" dirty="0" smtClean="0"/>
              <a:t> (literární analýza, hermeneutika, </a:t>
            </a:r>
            <a:r>
              <a:rPr lang="cs-CZ" dirty="0" err="1" smtClean="0"/>
              <a:t>naratologie</a:t>
            </a:r>
            <a:r>
              <a:rPr lang="cs-CZ" dirty="0" smtClean="0"/>
              <a:t>, ediční věda)</a:t>
            </a:r>
          </a:p>
          <a:p>
            <a:r>
              <a:rPr lang="cs-CZ" u="sng" dirty="0" smtClean="0"/>
              <a:t>kontext</a:t>
            </a:r>
            <a:r>
              <a:rPr lang="cs-CZ" dirty="0" smtClean="0"/>
              <a:t> (literární historie</a:t>
            </a:r>
            <a:r>
              <a:rPr lang="cs-CZ" i="1" dirty="0" smtClean="0"/>
              <a:t>/</a:t>
            </a:r>
            <a:r>
              <a:rPr lang="cs-CZ" i="1" dirty="0" err="1" smtClean="0"/>
              <a:t>Literaturgeschichte</a:t>
            </a:r>
            <a:r>
              <a:rPr lang="cs-CZ" dirty="0" smtClean="0"/>
              <a:t>)</a:t>
            </a:r>
          </a:p>
          <a:p>
            <a:r>
              <a:rPr lang="cs-CZ" u="sng" dirty="0" smtClean="0"/>
              <a:t>autor</a:t>
            </a:r>
            <a:r>
              <a:rPr lang="cs-CZ" dirty="0" smtClean="0"/>
              <a:t> (literární sociologie, </a:t>
            </a:r>
            <a:r>
              <a:rPr lang="cs-CZ" i="1" dirty="0" err="1" smtClean="0"/>
              <a:t>psychoanalytische</a:t>
            </a:r>
            <a:r>
              <a:rPr lang="cs-CZ" i="1" dirty="0" smtClean="0"/>
              <a:t> Lit.</a:t>
            </a:r>
            <a:r>
              <a:rPr lang="cs-CZ" i="1" dirty="0" err="1" smtClean="0"/>
              <a:t>wis</a:t>
            </a:r>
            <a:r>
              <a:rPr lang="cs-CZ" i="1" dirty="0" smtClean="0"/>
              <a:t>.</a:t>
            </a:r>
            <a:r>
              <a:rPr lang="cs-CZ" dirty="0" smtClean="0"/>
              <a:t>) </a:t>
            </a:r>
          </a:p>
          <a:p>
            <a:r>
              <a:rPr lang="cs-CZ" u="sng" dirty="0" smtClean="0"/>
              <a:t>čtenář</a:t>
            </a:r>
            <a:r>
              <a:rPr lang="cs-CZ" dirty="0" smtClean="0"/>
              <a:t> (recepce, </a:t>
            </a:r>
            <a:r>
              <a:rPr lang="cs-CZ" i="1" dirty="0" err="1" smtClean="0"/>
              <a:t>Kanonforschung</a:t>
            </a:r>
            <a:r>
              <a:rPr lang="cs-CZ" dirty="0" smtClean="0"/>
              <a:t>)</a:t>
            </a:r>
          </a:p>
          <a:p>
            <a:endParaRPr lang="cs-CZ" dirty="0"/>
          </a:p>
          <a:p>
            <a:r>
              <a:rPr lang="cs-CZ" dirty="0" smtClean="0"/>
              <a:t>z hlediska lit. historie: </a:t>
            </a:r>
            <a:r>
              <a:rPr lang="cs-CZ" i="1" dirty="0" err="1" smtClean="0"/>
              <a:t>Mediävistik</a:t>
            </a:r>
            <a:r>
              <a:rPr lang="cs-CZ" i="1" dirty="0" smtClean="0"/>
              <a:t> – </a:t>
            </a:r>
            <a:r>
              <a:rPr lang="cs-CZ" i="1" dirty="0" err="1" smtClean="0"/>
              <a:t>Neuere</a:t>
            </a:r>
            <a:r>
              <a:rPr lang="cs-CZ" i="1" dirty="0" smtClean="0"/>
              <a:t> </a:t>
            </a:r>
            <a:r>
              <a:rPr lang="cs-CZ" i="1" dirty="0" err="1" smtClean="0"/>
              <a:t>deutsche</a:t>
            </a:r>
            <a:r>
              <a:rPr lang="cs-CZ" i="1" dirty="0" smtClean="0"/>
              <a:t> Literatur</a:t>
            </a:r>
          </a:p>
          <a:p>
            <a:endParaRPr lang="cs-CZ" dirty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2.3 OBOROVÁ DIDAKTIKA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Pedagogická disciplína</a:t>
            </a:r>
          </a:p>
          <a:p>
            <a:r>
              <a:rPr lang="cs-CZ" dirty="0" smtClean="0"/>
              <a:t>Popisuje a objasňuje procesy vyučování a učení (</a:t>
            </a:r>
            <a:r>
              <a:rPr lang="cs-CZ" i="1" dirty="0" err="1" smtClean="0"/>
              <a:t>Lehren</a:t>
            </a:r>
            <a:r>
              <a:rPr lang="cs-CZ" i="1" dirty="0" smtClean="0"/>
              <a:t> </a:t>
            </a:r>
            <a:r>
              <a:rPr lang="cs-CZ" i="1" dirty="0" err="1" smtClean="0"/>
              <a:t>und</a:t>
            </a:r>
            <a:r>
              <a:rPr lang="cs-CZ" i="1" dirty="0" smtClean="0"/>
              <a:t> </a:t>
            </a:r>
            <a:r>
              <a:rPr lang="cs-CZ" i="1" dirty="0" err="1" smtClean="0"/>
              <a:t>Lernen</a:t>
            </a:r>
            <a:r>
              <a:rPr lang="cs-CZ" dirty="0" smtClean="0"/>
              <a:t>)</a:t>
            </a:r>
          </a:p>
          <a:p>
            <a:r>
              <a:rPr lang="cs-CZ" dirty="0" err="1" smtClean="0"/>
              <a:t>DaF</a:t>
            </a:r>
            <a:r>
              <a:rPr lang="cs-CZ" dirty="0" smtClean="0"/>
              <a:t>/</a:t>
            </a:r>
            <a:r>
              <a:rPr lang="cs-CZ" dirty="0" err="1" smtClean="0"/>
              <a:t>DaZ</a:t>
            </a:r>
            <a:r>
              <a:rPr lang="cs-CZ" dirty="0" smtClean="0"/>
              <a:t> </a:t>
            </a:r>
            <a:r>
              <a:rPr lang="cs-CZ" i="1" dirty="0" smtClean="0"/>
              <a:t>(</a:t>
            </a:r>
            <a:r>
              <a:rPr lang="cs-CZ" i="1" dirty="0" err="1" smtClean="0"/>
              <a:t>Deutsch</a:t>
            </a:r>
            <a:r>
              <a:rPr lang="cs-CZ" i="1" dirty="0" smtClean="0"/>
              <a:t> </a:t>
            </a:r>
            <a:r>
              <a:rPr lang="cs-CZ" i="1" dirty="0" err="1" smtClean="0"/>
              <a:t>als</a:t>
            </a:r>
            <a:r>
              <a:rPr lang="cs-CZ" i="1" dirty="0" smtClean="0"/>
              <a:t> </a:t>
            </a:r>
            <a:r>
              <a:rPr lang="cs-CZ" i="1" dirty="0" err="1" smtClean="0"/>
              <a:t>Fremdsprache</a:t>
            </a:r>
            <a:r>
              <a:rPr lang="cs-CZ" i="1" dirty="0" smtClean="0"/>
              <a:t>, </a:t>
            </a:r>
            <a:r>
              <a:rPr lang="cs-CZ" i="1" dirty="0" err="1" smtClean="0"/>
              <a:t>Deutsch</a:t>
            </a:r>
            <a:r>
              <a:rPr lang="cs-CZ" i="1" dirty="0" smtClean="0"/>
              <a:t> </a:t>
            </a:r>
            <a:r>
              <a:rPr lang="cs-CZ" i="1" dirty="0" err="1" smtClean="0"/>
              <a:t>als</a:t>
            </a:r>
            <a:r>
              <a:rPr lang="cs-CZ" i="1" dirty="0" smtClean="0"/>
              <a:t> </a:t>
            </a:r>
            <a:r>
              <a:rPr lang="cs-CZ" i="1" dirty="0" err="1" smtClean="0"/>
              <a:t>Zweitsprache</a:t>
            </a:r>
            <a:r>
              <a:rPr lang="cs-CZ" i="1" dirty="0" smtClean="0"/>
              <a:t>)</a:t>
            </a:r>
          </a:p>
          <a:p>
            <a:endParaRPr lang="cs-CZ" i="1" dirty="0" smtClean="0"/>
          </a:p>
          <a:p>
            <a:r>
              <a:rPr lang="cs-CZ" i="1" dirty="0" smtClean="0"/>
              <a:t>Blíže v přednáškách prof. Janíkové v rámci Úvodu do studia</a:t>
            </a:r>
            <a:endParaRPr lang="cs-CZ" i="1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3. Vědecké (kvalifikační) práce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seminární práce</a:t>
            </a:r>
            <a:endParaRPr lang="cs-CZ" i="1" dirty="0" smtClean="0"/>
          </a:p>
          <a:p>
            <a:r>
              <a:rPr lang="cs-CZ" dirty="0" smtClean="0"/>
              <a:t>semestrální práce</a:t>
            </a:r>
          </a:p>
          <a:p>
            <a:r>
              <a:rPr lang="cs-CZ" dirty="0" smtClean="0"/>
              <a:t>bakalářská práce</a:t>
            </a:r>
          </a:p>
          <a:p>
            <a:r>
              <a:rPr lang="cs-CZ" dirty="0" smtClean="0"/>
              <a:t>magisterská (diplomová) práce</a:t>
            </a:r>
          </a:p>
          <a:p>
            <a:r>
              <a:rPr lang="cs-CZ" dirty="0" smtClean="0"/>
              <a:t>doktorská práce</a:t>
            </a:r>
          </a:p>
          <a:p>
            <a:r>
              <a:rPr lang="cs-CZ" dirty="0" smtClean="0"/>
              <a:t>habilitační práce</a:t>
            </a:r>
          </a:p>
          <a:p>
            <a:r>
              <a:rPr lang="cs-CZ" dirty="0" smtClean="0"/>
              <a:t>profesorská práce</a:t>
            </a:r>
            <a:endParaRPr 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de-AT" i="1" dirty="0" smtClean="0"/>
              <a:t>Seminararbeit</a:t>
            </a:r>
          </a:p>
          <a:p>
            <a:r>
              <a:rPr lang="de-AT" i="1" dirty="0" smtClean="0"/>
              <a:t>Semesterarbeit</a:t>
            </a:r>
          </a:p>
          <a:p>
            <a:r>
              <a:rPr lang="de-AT" i="1" dirty="0" smtClean="0"/>
              <a:t>Bachelor-Arbeit</a:t>
            </a:r>
          </a:p>
          <a:p>
            <a:r>
              <a:rPr lang="de-AT" i="1" dirty="0" smtClean="0"/>
              <a:t>Ma</a:t>
            </a:r>
            <a:r>
              <a:rPr lang="cs-CZ" i="1" dirty="0" smtClean="0"/>
              <a:t>ster-A</a:t>
            </a:r>
            <a:r>
              <a:rPr lang="de-AT" i="1" dirty="0" err="1" smtClean="0"/>
              <a:t>rbeit</a:t>
            </a:r>
            <a:r>
              <a:rPr lang="de-AT" i="1" dirty="0" smtClean="0"/>
              <a:t>/ Diplomarbeit</a:t>
            </a:r>
          </a:p>
          <a:p>
            <a:r>
              <a:rPr lang="de-AT" i="1" dirty="0" smtClean="0"/>
              <a:t>Dis</a:t>
            </a:r>
            <a:r>
              <a:rPr lang="cs-CZ" i="1" dirty="0" smtClean="0"/>
              <a:t>s</a:t>
            </a:r>
            <a:r>
              <a:rPr lang="de-AT" i="1" dirty="0" err="1" smtClean="0"/>
              <a:t>ertation</a:t>
            </a:r>
            <a:endParaRPr lang="de-AT" i="1" dirty="0" smtClean="0"/>
          </a:p>
          <a:p>
            <a:r>
              <a:rPr lang="de-AT" i="1" dirty="0" smtClean="0"/>
              <a:t>Habilitation</a:t>
            </a:r>
          </a:p>
          <a:p>
            <a:r>
              <a:rPr lang="de-AT" i="1" dirty="0" smtClean="0"/>
              <a:t>Professur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Obsah a forma vědecké práce</a:t>
            </a:r>
            <a:endParaRPr lang="cs-CZ" dirty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Obsah</a:t>
            </a:r>
            <a:endParaRPr lang="cs-CZ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Cíl : jedna věta</a:t>
            </a:r>
          </a:p>
          <a:p>
            <a:r>
              <a:rPr lang="cs-CZ" dirty="0" smtClean="0"/>
              <a:t>Teze: hypotéza</a:t>
            </a:r>
          </a:p>
          <a:p>
            <a:r>
              <a:rPr lang="cs-CZ" dirty="0" smtClean="0"/>
              <a:t>--</a:t>
            </a:r>
          </a:p>
          <a:p>
            <a:r>
              <a:rPr lang="cs-CZ" dirty="0" smtClean="0"/>
              <a:t>Východisko: problém</a:t>
            </a:r>
          </a:p>
          <a:p>
            <a:r>
              <a:rPr lang="cs-CZ" dirty="0" smtClean="0"/>
              <a:t>Cíl = jeho vyřešení</a:t>
            </a:r>
          </a:p>
          <a:p>
            <a:r>
              <a:rPr lang="cs-CZ" dirty="0" smtClean="0"/>
              <a:t>Cíl není: </a:t>
            </a:r>
          </a:p>
          <a:p>
            <a:pPr lvl="1"/>
            <a:r>
              <a:rPr lang="cs-CZ" dirty="0" smtClean="0"/>
              <a:t>pouhý výčet (v zahradě je listí)</a:t>
            </a:r>
          </a:p>
          <a:p>
            <a:pPr lvl="1"/>
            <a:r>
              <a:rPr lang="cs-CZ" dirty="0" smtClean="0"/>
              <a:t>pouhý sběr (shrabané listí „neutříděno“  na kompost)</a:t>
            </a:r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Forma</a:t>
            </a:r>
            <a:endParaRPr lang="cs-CZ" dirty="0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Hlavička a obsah (u delších prací)</a:t>
            </a:r>
          </a:p>
          <a:p>
            <a:r>
              <a:rPr lang="cs-CZ" dirty="0" smtClean="0"/>
              <a:t>Úvod (důvod) a teze</a:t>
            </a:r>
          </a:p>
          <a:p>
            <a:r>
              <a:rPr lang="cs-CZ" dirty="0" smtClean="0"/>
              <a:t>Teoretický základ</a:t>
            </a:r>
          </a:p>
          <a:p>
            <a:r>
              <a:rPr lang="cs-CZ" dirty="0" smtClean="0"/>
              <a:t>Popis metodického postupu</a:t>
            </a:r>
          </a:p>
          <a:p>
            <a:r>
              <a:rPr lang="cs-CZ" dirty="0" smtClean="0"/>
              <a:t>Vlastní výzkum</a:t>
            </a:r>
          </a:p>
          <a:p>
            <a:r>
              <a:rPr lang="cs-CZ" dirty="0" smtClean="0"/>
              <a:t>Závěr(y)</a:t>
            </a:r>
          </a:p>
          <a:p>
            <a:r>
              <a:rPr lang="cs-CZ" dirty="0" smtClean="0"/>
              <a:t>Výhled (co by se ještě mělo udělat)</a:t>
            </a:r>
          </a:p>
          <a:p>
            <a:r>
              <a:rPr lang="cs-CZ" dirty="0" smtClean="0"/>
              <a:t>Seznam literatury</a:t>
            </a: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Text práce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 němčině (výjimečně v češtině/slovenštině)</a:t>
            </a:r>
          </a:p>
          <a:p>
            <a:r>
              <a:rPr lang="cs-CZ" dirty="0" smtClean="0"/>
              <a:t>neosobní vyjádření (</a:t>
            </a:r>
            <a:r>
              <a:rPr lang="cs-CZ" i="1" dirty="0" smtClean="0"/>
              <a:t>man</a:t>
            </a:r>
            <a:r>
              <a:rPr lang="cs-CZ" dirty="0" smtClean="0"/>
              <a:t>, </a:t>
            </a:r>
            <a:r>
              <a:rPr lang="cs-CZ" i="1" dirty="0" smtClean="0"/>
              <a:t>es</a:t>
            </a:r>
            <a:r>
              <a:rPr lang="cs-CZ" dirty="0" smtClean="0"/>
              <a:t>, pasivum), pokud osobní, tak </a:t>
            </a:r>
            <a:r>
              <a:rPr lang="cs-CZ" i="1" dirty="0" err="1" smtClean="0"/>
              <a:t>ich</a:t>
            </a:r>
            <a:r>
              <a:rPr lang="cs-CZ" dirty="0" smtClean="0"/>
              <a:t> (nikoliv </a:t>
            </a:r>
            <a:r>
              <a:rPr lang="cs-CZ" i="1" dirty="0" err="1" smtClean="0"/>
              <a:t>wir</a:t>
            </a:r>
            <a:r>
              <a:rPr lang="cs-CZ" dirty="0" smtClean="0"/>
              <a:t>)</a:t>
            </a:r>
          </a:p>
          <a:p>
            <a:r>
              <a:rPr lang="cs-CZ" dirty="0" smtClean="0"/>
              <a:t>provázaný text: </a:t>
            </a:r>
          </a:p>
          <a:p>
            <a:pPr lvl="1"/>
            <a:r>
              <a:rPr lang="cs-CZ" dirty="0" smtClean="0"/>
              <a:t>vnitřně: odkazy na kap., obr. atd.</a:t>
            </a:r>
          </a:p>
          <a:p>
            <a:pPr lvl="1"/>
            <a:r>
              <a:rPr lang="cs-CZ" dirty="0" smtClean="0"/>
              <a:t>vnějšně: odkazy na zdroje, citace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Citace </a:t>
            </a:r>
            <a:r>
              <a:rPr lang="cs-CZ" i="1" dirty="0" smtClean="0"/>
              <a:t>(</a:t>
            </a:r>
            <a:r>
              <a:rPr lang="cs-CZ" i="1" dirty="0" err="1" smtClean="0"/>
              <a:t>Zitieren</a:t>
            </a:r>
            <a:r>
              <a:rPr lang="cs-CZ" i="1" dirty="0"/>
              <a:t>)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Citační norma </a:t>
            </a:r>
            <a:r>
              <a:rPr lang="cs-CZ" i="1" dirty="0" smtClean="0"/>
              <a:t>(</a:t>
            </a:r>
            <a:r>
              <a:rPr lang="cs-CZ" i="1" dirty="0" err="1" smtClean="0"/>
              <a:t>Zitierregeln</a:t>
            </a:r>
            <a:r>
              <a:rPr lang="cs-CZ" i="1" dirty="0" smtClean="0"/>
              <a:t>)</a:t>
            </a:r>
            <a:endParaRPr lang="cs-CZ" dirty="0" smtClean="0"/>
          </a:p>
          <a:p>
            <a:pPr lvl="1"/>
            <a:r>
              <a:rPr lang="cs-CZ" dirty="0" smtClean="0"/>
              <a:t>existuje jich několik (</a:t>
            </a:r>
            <a:r>
              <a:rPr lang="cs-CZ" dirty="0" smtClean="0">
                <a:hlinkClick r:id="rId2"/>
              </a:rPr>
              <a:t>ČSN ISO 690</a:t>
            </a:r>
            <a:r>
              <a:rPr lang="cs-CZ" dirty="0" smtClean="0"/>
              <a:t>, </a:t>
            </a:r>
            <a:r>
              <a:rPr lang="cs-CZ" dirty="0" smtClean="0">
                <a:hlinkClick r:id="rId3"/>
              </a:rPr>
              <a:t>MLA</a:t>
            </a:r>
            <a:r>
              <a:rPr lang="cs-CZ" dirty="0" smtClean="0"/>
              <a:t>, </a:t>
            </a:r>
            <a:r>
              <a:rPr lang="cs-CZ" dirty="0" smtClean="0">
                <a:hlinkClick r:id="rId4"/>
              </a:rPr>
              <a:t>APA</a:t>
            </a:r>
            <a:r>
              <a:rPr lang="cs-CZ" dirty="0" smtClean="0"/>
              <a:t> atd.)</a:t>
            </a:r>
          </a:p>
          <a:p>
            <a:pPr lvl="1"/>
            <a:r>
              <a:rPr lang="cs-CZ" dirty="0" smtClean="0"/>
              <a:t>hlavní je držet se jedné z nich striktně</a:t>
            </a:r>
          </a:p>
          <a:p>
            <a:pPr lvl="1"/>
            <a:r>
              <a:rPr lang="cs-CZ" dirty="0" smtClean="0"/>
              <a:t>doporučujeme shrnutí na webu KNJ: </a:t>
            </a:r>
            <a:r>
              <a:rPr lang="cs-CZ" dirty="0" smtClean="0">
                <a:hlinkClick r:id="rId5"/>
              </a:rPr>
              <a:t>http://www.ped.muni.cz/katedry-a-instituty/nemecky-jazyk-literatura/studium/zaverecne-prace</a:t>
            </a:r>
            <a:r>
              <a:rPr lang="cs-CZ" dirty="0" smtClean="0"/>
              <a:t> </a:t>
            </a:r>
          </a:p>
          <a:p>
            <a:r>
              <a:rPr lang="cs-CZ" dirty="0"/>
              <a:t>Internetové zdroje</a:t>
            </a:r>
          </a:p>
          <a:p>
            <a:pPr lvl="1"/>
            <a:r>
              <a:rPr lang="cs-CZ" dirty="0"/>
              <a:t>jako tištěné + URL a datum</a:t>
            </a:r>
          </a:p>
          <a:p>
            <a:r>
              <a:rPr lang="cs-CZ" dirty="0" smtClean="0"/>
              <a:t>Chybné citování = Plagiátorství a krádež!</a:t>
            </a:r>
          </a:p>
          <a:p>
            <a:pPr lvl="1"/>
            <a:r>
              <a:rPr lang="cs-CZ" dirty="0" smtClean="0"/>
              <a:t>přímá (uvozovky) a nepřímá (srov./</a:t>
            </a:r>
            <a:r>
              <a:rPr lang="cs-CZ" i="1" dirty="0" err="1" smtClean="0"/>
              <a:t>vgl</a:t>
            </a:r>
            <a:r>
              <a:rPr lang="cs-CZ" i="1" dirty="0" smtClean="0"/>
              <a:t>.</a:t>
            </a:r>
            <a:r>
              <a:rPr lang="cs-CZ" dirty="0" smtClean="0"/>
              <a:t>) citace</a:t>
            </a:r>
          </a:p>
          <a:p>
            <a:pPr lvl="1"/>
            <a:r>
              <a:rPr lang="cs-CZ" dirty="0" smtClean="0"/>
              <a:t>nejčastější, závažná chyba: „koláž“ z originálu maskovaná jako nepřímá citace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Volba tématu a strategie psaní: Jak (ne)postupovat</a:t>
            </a:r>
            <a:endParaRPr lang="cs-CZ" dirty="0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špatně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Téma: Anglicismy v němčině </a:t>
            </a:r>
          </a:p>
          <a:p>
            <a:pPr lvl="1"/>
            <a:r>
              <a:rPr lang="cs-CZ" dirty="0" smtClean="0"/>
              <a:t>příliš široké</a:t>
            </a:r>
          </a:p>
          <a:p>
            <a:r>
              <a:rPr lang="cs-CZ" dirty="0" smtClean="0"/>
              <a:t>Cíl: Zjistit, které to jsou</a:t>
            </a:r>
          </a:p>
          <a:p>
            <a:pPr lvl="1"/>
            <a:r>
              <a:rPr lang="cs-CZ" dirty="0" smtClean="0"/>
              <a:t>nemá valnou výpovědní hodnotu</a:t>
            </a:r>
          </a:p>
          <a:p>
            <a:r>
              <a:rPr lang="cs-CZ" dirty="0" smtClean="0"/>
              <a:t>Výsledek: seznam (=„listí“)</a:t>
            </a:r>
            <a:endParaRPr lang="cs-CZ" dirty="0"/>
          </a:p>
        </p:txBody>
      </p:sp>
      <p:sp>
        <p:nvSpPr>
          <p:cNvPr id="7" name="Zástupný symbol pro text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dobře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Anglicismy v českých učebnicích němčiny pro B1</a:t>
            </a:r>
          </a:p>
          <a:p>
            <a:pPr lvl="1"/>
            <a:r>
              <a:rPr lang="cs-CZ" dirty="0" smtClean="0"/>
              <a:t>zúženo</a:t>
            </a:r>
          </a:p>
          <a:p>
            <a:r>
              <a:rPr lang="cs-CZ" dirty="0" smtClean="0"/>
              <a:t>Dokázat, že/ zda se jedná pouze  výrazy v běžném úzu:</a:t>
            </a:r>
          </a:p>
          <a:p>
            <a:pPr lvl="1"/>
            <a:r>
              <a:rPr lang="cs-CZ" dirty="0" smtClean="0"/>
              <a:t>seznam</a:t>
            </a:r>
          </a:p>
          <a:p>
            <a:pPr lvl="1"/>
            <a:r>
              <a:rPr lang="cs-CZ" dirty="0" smtClean="0"/>
              <a:t>utřídění</a:t>
            </a:r>
          </a:p>
          <a:p>
            <a:pPr lvl="1"/>
            <a:r>
              <a:rPr lang="cs-CZ" dirty="0" smtClean="0"/>
              <a:t>porovnání (např. se slovníky, korpusy)</a:t>
            </a:r>
          </a:p>
          <a:p>
            <a:r>
              <a:rPr lang="cs-CZ" dirty="0" smtClean="0"/>
              <a:t>Výsledek: nové poznání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6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Jak (ne)postupovat u literárních prací</a:t>
            </a:r>
            <a:endParaRPr lang="cs-CZ" dirty="0"/>
          </a:p>
        </p:txBody>
      </p:sp>
      <p:sp>
        <p:nvSpPr>
          <p:cNvPr id="8" name="Zástupný symbol pro obsah 7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strike="dblStrike" dirty="0" smtClean="0"/>
              <a:t>„</a:t>
            </a:r>
            <a:r>
              <a:rPr lang="cs-CZ" strike="dblStrike" dirty="0" err="1" smtClean="0"/>
              <a:t>Goethe</a:t>
            </a:r>
            <a:r>
              <a:rPr lang="cs-CZ" strike="dblStrike" dirty="0" smtClean="0"/>
              <a:t>“ </a:t>
            </a:r>
            <a:r>
              <a:rPr lang="cs-CZ" dirty="0" smtClean="0"/>
              <a:t>– </a:t>
            </a:r>
            <a:r>
              <a:rPr lang="cs-CZ" strike="sngStrike" dirty="0" smtClean="0"/>
              <a:t>„</a:t>
            </a:r>
            <a:r>
              <a:rPr lang="cs-CZ" strike="sngStrike" dirty="0" err="1" smtClean="0"/>
              <a:t>Goethes</a:t>
            </a:r>
            <a:r>
              <a:rPr lang="cs-CZ" strike="sngStrike" dirty="0" smtClean="0"/>
              <a:t> Faust“ </a:t>
            </a:r>
            <a:r>
              <a:rPr lang="cs-CZ" dirty="0" smtClean="0"/>
              <a:t>– „</a:t>
            </a:r>
            <a:r>
              <a:rPr lang="cs-CZ" dirty="0" err="1" smtClean="0"/>
              <a:t>Goethes</a:t>
            </a:r>
            <a:r>
              <a:rPr lang="cs-CZ" dirty="0" smtClean="0"/>
              <a:t> Faust </a:t>
            </a:r>
            <a:r>
              <a:rPr lang="cs-CZ" dirty="0" err="1" smtClean="0"/>
              <a:t>als</a:t>
            </a:r>
            <a:r>
              <a:rPr lang="cs-CZ" dirty="0" smtClean="0"/>
              <a:t> </a:t>
            </a:r>
            <a:r>
              <a:rPr lang="cs-CZ" dirty="0" err="1" smtClean="0"/>
              <a:t>Sturm</a:t>
            </a:r>
            <a:r>
              <a:rPr lang="cs-CZ" dirty="0"/>
              <a:t> </a:t>
            </a:r>
            <a:r>
              <a:rPr lang="cs-CZ" dirty="0" err="1" smtClean="0"/>
              <a:t>und</a:t>
            </a:r>
            <a:r>
              <a:rPr lang="cs-CZ" dirty="0" smtClean="0"/>
              <a:t> </a:t>
            </a:r>
            <a:r>
              <a:rPr lang="cs-CZ" dirty="0" err="1" smtClean="0"/>
              <a:t>Drang</a:t>
            </a:r>
            <a:r>
              <a:rPr lang="cs-CZ" dirty="0" smtClean="0"/>
              <a:t>-Figur“</a:t>
            </a:r>
          </a:p>
          <a:p>
            <a:r>
              <a:rPr lang="cs-CZ" dirty="0" smtClean="0"/>
              <a:t>Cíl </a:t>
            </a:r>
            <a:r>
              <a:rPr lang="cs-CZ" sz="3600" i="1" dirty="0" smtClean="0"/>
              <a:t>(</a:t>
            </a:r>
            <a:r>
              <a:rPr lang="cs-CZ" sz="3600" i="1" dirty="0" err="1" smtClean="0"/>
              <a:t>Fragestellung</a:t>
            </a:r>
            <a:r>
              <a:rPr lang="cs-CZ" sz="3600" i="1" dirty="0" smtClean="0"/>
              <a:t>, </a:t>
            </a:r>
            <a:r>
              <a:rPr lang="cs-CZ" sz="3600" i="1" dirty="0" err="1" smtClean="0"/>
              <a:t>Erkenntnisinteresse</a:t>
            </a:r>
            <a:r>
              <a:rPr lang="cs-CZ" sz="3600" i="1" dirty="0" smtClean="0"/>
              <a:t>)</a:t>
            </a:r>
          </a:p>
          <a:p>
            <a:pPr lvl="1"/>
            <a:r>
              <a:rPr lang="cs-CZ" dirty="0" smtClean="0"/>
              <a:t>něco, co stojí za to dokazovat (teze)</a:t>
            </a:r>
          </a:p>
          <a:p>
            <a:r>
              <a:rPr lang="cs-CZ" dirty="0" smtClean="0"/>
              <a:t>Hlavní strategie psaní</a:t>
            </a:r>
          </a:p>
          <a:p>
            <a:pPr lvl="1"/>
            <a:r>
              <a:rPr lang="cs-CZ" dirty="0" smtClean="0"/>
              <a:t>dokazování, argumentace („Proč je moje teze správná.“)</a:t>
            </a:r>
            <a:endParaRPr lang="cs-CZ" dirty="0"/>
          </a:p>
          <a:p>
            <a:r>
              <a:rPr lang="cs-CZ" dirty="0" smtClean="0"/>
              <a:t>Hlavní zdroj argumentace</a:t>
            </a:r>
          </a:p>
          <a:p>
            <a:pPr lvl="1"/>
            <a:r>
              <a:rPr lang="cs-CZ" dirty="0" smtClean="0"/>
              <a:t>text samotný (primární)</a:t>
            </a:r>
          </a:p>
          <a:p>
            <a:r>
              <a:rPr lang="cs-CZ" dirty="0" smtClean="0"/>
              <a:t>Hlavní kritérium hodnocení</a:t>
            </a:r>
          </a:p>
          <a:p>
            <a:pPr lvl="1"/>
            <a:r>
              <a:rPr lang="cs-CZ" dirty="0" smtClean="0"/>
              <a:t>logická provázanost všech částí textu (odstavce, kapitoly) s tezí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koho se obrátit</a:t>
            </a:r>
            <a:endParaRPr lang="cs-CZ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cs-CZ" dirty="0" smtClean="0"/>
              <a:t>Didaktika:</a:t>
            </a:r>
          </a:p>
          <a:p>
            <a:pPr lvl="3"/>
            <a:r>
              <a:rPr lang="cs-CZ" dirty="0" smtClean="0"/>
              <a:t>prof. Janíková</a:t>
            </a:r>
          </a:p>
          <a:p>
            <a:pPr lvl="3"/>
            <a:r>
              <a:rPr lang="cs-CZ" dirty="0" smtClean="0"/>
              <a:t>Dr. </a:t>
            </a:r>
            <a:r>
              <a:rPr lang="cs-CZ" dirty="0" err="1" smtClean="0"/>
              <a:t>Brychová</a:t>
            </a:r>
            <a:endParaRPr lang="cs-CZ" dirty="0" smtClean="0"/>
          </a:p>
          <a:p>
            <a:pPr lvl="3"/>
            <a:r>
              <a:rPr lang="cs-CZ" dirty="0" smtClean="0"/>
              <a:t>Dr. Marečková</a:t>
            </a:r>
          </a:p>
          <a:p>
            <a:r>
              <a:rPr lang="cs-CZ" dirty="0" smtClean="0"/>
              <a:t>Literatura:</a:t>
            </a:r>
          </a:p>
          <a:p>
            <a:pPr lvl="3"/>
            <a:r>
              <a:rPr lang="cs-CZ" dirty="0" smtClean="0"/>
              <a:t>Dr. Baroková</a:t>
            </a:r>
          </a:p>
          <a:p>
            <a:pPr lvl="3"/>
            <a:r>
              <a:rPr lang="cs-CZ" dirty="0" smtClean="0"/>
              <a:t>Dr. Budňák</a:t>
            </a:r>
          </a:p>
          <a:p>
            <a:pPr lvl="3"/>
            <a:r>
              <a:rPr lang="cs-CZ" dirty="0" smtClean="0"/>
              <a:t>Dr. Váňa</a:t>
            </a:r>
          </a:p>
          <a:p>
            <a:r>
              <a:rPr lang="cs-CZ" dirty="0" smtClean="0"/>
              <a:t>Reálie:</a:t>
            </a:r>
          </a:p>
          <a:p>
            <a:pPr lvl="3"/>
            <a:r>
              <a:rPr lang="cs-CZ" dirty="0" smtClean="0"/>
              <a:t>Dr. </a:t>
            </a:r>
            <a:r>
              <a:rPr lang="cs-CZ" dirty="0" err="1" smtClean="0"/>
              <a:t>Krajcsó</a:t>
            </a:r>
            <a:endParaRPr lang="cs-CZ" dirty="0" smtClean="0"/>
          </a:p>
        </p:txBody>
      </p:sp>
      <p:sp>
        <p:nvSpPr>
          <p:cNvPr id="9" name="Zástupný symbol pro obsah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Jazykověda</a:t>
            </a:r>
          </a:p>
          <a:p>
            <a:pPr lvl="3"/>
            <a:r>
              <a:rPr lang="cs-CZ" dirty="0" smtClean="0"/>
              <a:t>Dr. Káňa</a:t>
            </a:r>
          </a:p>
          <a:p>
            <a:pPr lvl="3"/>
            <a:r>
              <a:rPr lang="cs-CZ" dirty="0" smtClean="0"/>
              <a:t>Dr. Kovářová</a:t>
            </a:r>
          </a:p>
          <a:p>
            <a:pPr lvl="3"/>
            <a:r>
              <a:rPr lang="cs-CZ" dirty="0" smtClean="0"/>
              <a:t>Dr. Muzikant</a:t>
            </a:r>
          </a:p>
          <a:p>
            <a:pPr lvl="3"/>
            <a:r>
              <a:rPr lang="cs-CZ" dirty="0" smtClean="0"/>
              <a:t>Dr. Peloušková</a:t>
            </a:r>
          </a:p>
          <a:p>
            <a:pPr lvl="3"/>
            <a:r>
              <a:rPr lang="cs-CZ" dirty="0" smtClean="0"/>
              <a:t>Dr. Wagner</a:t>
            </a:r>
          </a:p>
          <a:p>
            <a:pPr lvl="3"/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1. Dodatky k organizaci studia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Strategie volby kurzů a průchodu studiem</a:t>
            </a:r>
          </a:p>
          <a:p>
            <a:pPr lvl="1"/>
            <a:r>
              <a:rPr lang="cs-CZ" dirty="0" smtClean="0"/>
              <a:t>studijní katalog: </a:t>
            </a:r>
            <a:r>
              <a:rPr lang="cs-CZ" dirty="0" smtClean="0">
                <a:hlinkClick r:id="rId2"/>
              </a:rPr>
              <a:t>http://www.</a:t>
            </a:r>
            <a:r>
              <a:rPr lang="cs-CZ" dirty="0" err="1" smtClean="0">
                <a:hlinkClick r:id="rId2"/>
              </a:rPr>
              <a:t>ped.muni.cz</a:t>
            </a:r>
            <a:r>
              <a:rPr lang="cs-CZ" dirty="0" smtClean="0">
                <a:hlinkClick r:id="rId2"/>
              </a:rPr>
              <a:t>/studium/</a:t>
            </a:r>
            <a:r>
              <a:rPr lang="cs-CZ" dirty="0" err="1" smtClean="0">
                <a:hlinkClick r:id="rId2"/>
              </a:rPr>
              <a:t>bc</a:t>
            </a:r>
            <a:r>
              <a:rPr lang="cs-CZ" dirty="0" smtClean="0">
                <a:hlinkClick r:id="rId2"/>
              </a:rPr>
              <a:t>-a-</a:t>
            </a:r>
            <a:r>
              <a:rPr lang="cs-CZ" dirty="0" err="1" smtClean="0">
                <a:hlinkClick r:id="rId2"/>
              </a:rPr>
              <a:t>mgr</a:t>
            </a:r>
            <a:r>
              <a:rPr lang="cs-CZ" dirty="0" smtClean="0">
                <a:hlinkClick r:id="rId2"/>
              </a:rPr>
              <a:t>-studium/</a:t>
            </a:r>
            <a:r>
              <a:rPr lang="cs-CZ" dirty="0" err="1" smtClean="0">
                <a:hlinkClick r:id="rId2"/>
              </a:rPr>
              <a:t>studijni</a:t>
            </a:r>
            <a:r>
              <a:rPr lang="cs-CZ" dirty="0" smtClean="0">
                <a:hlinkClick r:id="rId2"/>
              </a:rPr>
              <a:t>-katalog</a:t>
            </a:r>
            <a:endParaRPr lang="cs-CZ" dirty="0" smtClean="0"/>
          </a:p>
          <a:p>
            <a:pPr lvl="1"/>
            <a:r>
              <a:rPr lang="cs-CZ" dirty="0" smtClean="0"/>
              <a:t>doporučený průchod studiem: ve studijním katalogu jednotlivých programů</a:t>
            </a:r>
          </a:p>
          <a:p>
            <a:pPr lvl="1"/>
            <a:r>
              <a:rPr lang="cs-CZ" dirty="0" smtClean="0"/>
              <a:t>povinné („A“) + povinně volitelné („B“) předměty: rozdílné strategie u lingvistiky a literatury</a:t>
            </a:r>
          </a:p>
          <a:p>
            <a:pPr lvl="1"/>
            <a:r>
              <a:rPr lang="cs-CZ" dirty="0" smtClean="0"/>
              <a:t>povinně volitelné předměty: rozdílné strategie u </a:t>
            </a:r>
            <a:r>
              <a:rPr lang="cs-CZ" dirty="0" err="1" smtClean="0"/>
              <a:t>dvouoborového</a:t>
            </a:r>
            <a:r>
              <a:rPr lang="cs-CZ" dirty="0" smtClean="0"/>
              <a:t> (asistentství) a jednooborového (lektorství) studia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4.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 smtClean="0"/>
              <a:t>Knihovny</a:t>
            </a:r>
          </a:p>
          <a:p>
            <a:pPr lvl="1"/>
            <a:r>
              <a:rPr lang="cs-CZ" dirty="0" smtClean="0"/>
              <a:t>PdF, FF, MZK, Knihovna J. Mahena, NK (CASLIN): meziknihovní výpůjčky, </a:t>
            </a:r>
            <a:r>
              <a:rPr lang="cs-CZ" dirty="0" err="1" smtClean="0"/>
              <a:t>Univie</a:t>
            </a:r>
            <a:endParaRPr lang="cs-CZ" dirty="0" smtClean="0">
              <a:solidFill>
                <a:srgbClr val="FF0000"/>
              </a:solidFill>
            </a:endParaRPr>
          </a:p>
          <a:p>
            <a:pPr lvl="1"/>
            <a:r>
              <a:rPr lang="cs-CZ" dirty="0" smtClean="0"/>
              <a:t>Odborné časopisy</a:t>
            </a:r>
          </a:p>
          <a:p>
            <a:pPr lvl="1"/>
            <a:r>
              <a:rPr lang="cs-CZ" dirty="0" smtClean="0"/>
              <a:t>Skripta: výhody a nástrahy</a:t>
            </a:r>
          </a:p>
          <a:p>
            <a:r>
              <a:rPr lang="cs-CZ" dirty="0" smtClean="0"/>
              <a:t>Internet</a:t>
            </a:r>
          </a:p>
          <a:p>
            <a:pPr lvl="1"/>
            <a:r>
              <a:rPr lang="cs-CZ" dirty="0" smtClean="0"/>
              <a:t>E-zdroje MU: odborné články (</a:t>
            </a:r>
            <a:r>
              <a:rPr lang="cs-CZ" dirty="0" smtClean="0">
                <a:hlinkClick r:id="rId2" action="ppaction://hlinkfile"/>
              </a:rPr>
              <a:t>discovery.muni.cz</a:t>
            </a:r>
            <a:r>
              <a:rPr lang="cs-CZ" dirty="0" smtClean="0"/>
              <a:t>)</a:t>
            </a:r>
          </a:p>
          <a:p>
            <a:pPr lvl="1"/>
            <a:r>
              <a:rPr lang="cs-CZ" dirty="0" smtClean="0"/>
              <a:t>Archiv závěrečných prací (IS MU, fulltext)</a:t>
            </a:r>
          </a:p>
          <a:p>
            <a:pPr lvl="1"/>
            <a:r>
              <a:rPr lang="cs-CZ" dirty="0" smtClean="0"/>
              <a:t>Korpusy</a:t>
            </a:r>
          </a:p>
          <a:p>
            <a:pPr lvl="1"/>
            <a:r>
              <a:rPr lang="cs-CZ" dirty="0" smtClean="0"/>
              <a:t>Wikipedia: výhody a nástrahy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Vybrané zdroje</a:t>
            </a:r>
            <a:endParaRPr lang="de-DE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 smtClean="0"/>
              <a:t>Duden</a:t>
            </a:r>
            <a:r>
              <a:rPr lang="cs-CZ" dirty="0" smtClean="0"/>
              <a:t>, </a:t>
            </a:r>
            <a:r>
              <a:rPr lang="cs-CZ" dirty="0" err="1" smtClean="0"/>
              <a:t>Wahrig</a:t>
            </a:r>
            <a:r>
              <a:rPr lang="cs-CZ" dirty="0" smtClean="0"/>
              <a:t>, </a:t>
            </a:r>
            <a:r>
              <a:rPr lang="cs-CZ" dirty="0" err="1" smtClean="0"/>
              <a:t>Langenscheidt</a:t>
            </a:r>
            <a:endParaRPr lang="cs-CZ" dirty="0" smtClean="0"/>
          </a:p>
          <a:p>
            <a:r>
              <a:rPr lang="cs-CZ" dirty="0" err="1" smtClean="0"/>
              <a:t>Siebenschein</a:t>
            </a:r>
            <a:r>
              <a:rPr lang="cs-CZ" dirty="0" smtClean="0"/>
              <a:t>,  </a:t>
            </a:r>
            <a:r>
              <a:rPr lang="cs-CZ" dirty="0" err="1" smtClean="0"/>
              <a:t>Langenscheidt</a:t>
            </a:r>
            <a:endParaRPr lang="cs-CZ" dirty="0" smtClean="0"/>
          </a:p>
          <a:p>
            <a:endParaRPr lang="cs-CZ" dirty="0"/>
          </a:p>
          <a:p>
            <a:r>
              <a:rPr lang="cs-CZ" dirty="0" err="1" smtClean="0"/>
              <a:t>Fachlexikon</a:t>
            </a:r>
            <a:r>
              <a:rPr lang="cs-CZ" dirty="0" smtClean="0"/>
              <a:t> DAF/</a:t>
            </a:r>
            <a:r>
              <a:rPr lang="cs-CZ" dirty="0" err="1" smtClean="0"/>
              <a:t>DaZ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err="1" smtClean="0"/>
              <a:t>Deutsche</a:t>
            </a:r>
            <a:r>
              <a:rPr lang="cs-CZ" dirty="0" smtClean="0"/>
              <a:t> </a:t>
            </a:r>
            <a:r>
              <a:rPr lang="cs-CZ" dirty="0" err="1" smtClean="0"/>
              <a:t>Literaturgeschichte</a:t>
            </a:r>
            <a:r>
              <a:rPr lang="cs-CZ" dirty="0" smtClean="0"/>
              <a:t> in 12. </a:t>
            </a:r>
            <a:r>
              <a:rPr lang="cs-CZ" dirty="0" err="1" smtClean="0"/>
              <a:t>Bd</a:t>
            </a:r>
            <a:r>
              <a:rPr lang="cs-CZ" dirty="0" smtClean="0"/>
              <a:t>. </a:t>
            </a:r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xmlns="" val="3697817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>
            <a:normAutofit/>
          </a:bodyPr>
          <a:lstStyle/>
          <a:p>
            <a:r>
              <a:rPr lang="cs-CZ" sz="3600" b="1" dirty="0" smtClean="0">
                <a:solidFill>
                  <a:schemeClr val="tx2"/>
                </a:solidFill>
              </a:rPr>
              <a:t>Exkurs </a:t>
            </a:r>
            <a:r>
              <a:rPr lang="cs-CZ" sz="3600" b="1" dirty="0" err="1" smtClean="0">
                <a:solidFill>
                  <a:schemeClr val="tx2"/>
                </a:solidFill>
              </a:rPr>
              <a:t>Peloušková</a:t>
            </a:r>
            <a:r>
              <a:rPr lang="cs-CZ" sz="3600" b="1" dirty="0" smtClean="0">
                <a:solidFill>
                  <a:schemeClr val="tx2"/>
                </a:solidFill>
              </a:rPr>
              <a:t> 1: Struktura předmětů</a:t>
            </a:r>
            <a:endParaRPr lang="cs-CZ" sz="3600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6021288"/>
          </a:xfrm>
        </p:spPr>
        <p:txBody>
          <a:bodyPr>
            <a:normAutofit/>
          </a:bodyPr>
          <a:lstStyle/>
          <a:p>
            <a:r>
              <a:rPr lang="cs-CZ" dirty="0" smtClean="0"/>
              <a:t>Odborný základ tvoří </a:t>
            </a:r>
            <a:r>
              <a:rPr lang="cs-CZ" dirty="0" smtClean="0">
                <a:solidFill>
                  <a:schemeClr val="tx2"/>
                </a:solidFill>
              </a:rPr>
              <a:t>přednáška</a:t>
            </a:r>
            <a:r>
              <a:rPr lang="cs-CZ" dirty="0" smtClean="0"/>
              <a:t> (povinný předmět) </a:t>
            </a:r>
          </a:p>
          <a:p>
            <a:pPr>
              <a:buNone/>
            </a:pPr>
            <a:r>
              <a:rPr lang="cs-CZ" dirty="0" smtClean="0"/>
              <a:t>Zkouška: prověření znalosti teorie a schopnost aplikovat tuto znalost v praxi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Cvičení</a:t>
            </a:r>
            <a:r>
              <a:rPr lang="cs-CZ" dirty="0" smtClean="0"/>
              <a:t> – servis, praktický trénink (volitelný předmět)</a:t>
            </a:r>
          </a:p>
          <a:p>
            <a:r>
              <a:rPr lang="cs-CZ" dirty="0" smtClean="0">
                <a:solidFill>
                  <a:schemeClr val="tx2"/>
                </a:solidFill>
              </a:rPr>
              <a:t>Seminář</a:t>
            </a:r>
            <a:r>
              <a:rPr lang="cs-CZ" dirty="0" smtClean="0"/>
              <a:t> – prohloubení teoretických vědomostí a praktických dovedností (povinně volitelný předmět) </a:t>
            </a:r>
          </a:p>
          <a:p>
            <a:pPr>
              <a:buNone/>
            </a:pPr>
            <a:r>
              <a:rPr lang="cs-CZ" dirty="0" smtClean="0"/>
              <a:t>Žádoucí je zvládnout daný předmět za jeden semestr!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Struktura předmětů v literatuře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Přednášky a semináře jsou obsahem odlišné</a:t>
            </a:r>
            <a:endParaRPr lang="cs-CZ" dirty="0" smtClean="0"/>
          </a:p>
          <a:p>
            <a:pPr lvl="1"/>
            <a:r>
              <a:rPr lang="cs-CZ" dirty="0" smtClean="0"/>
              <a:t>Přednášky chronologicky mapují literární </a:t>
            </a:r>
            <a:r>
              <a:rPr lang="cs-CZ" dirty="0" smtClean="0"/>
              <a:t>epochy</a:t>
            </a:r>
          </a:p>
          <a:p>
            <a:pPr lvl="2"/>
            <a:r>
              <a:rPr lang="cs-CZ" dirty="0" smtClean="0"/>
              <a:t>Přednášky jsou povinné („A“)</a:t>
            </a:r>
          </a:p>
          <a:p>
            <a:pPr lvl="2"/>
            <a:r>
              <a:rPr lang="cs-CZ" dirty="0" smtClean="0"/>
              <a:t>Doporučení: Lit. po 1900 ve 3. semestru, Lit. do 1900 ve 4. semestru </a:t>
            </a:r>
          </a:p>
          <a:p>
            <a:pPr lvl="1"/>
            <a:r>
              <a:rPr lang="cs-CZ" dirty="0" smtClean="0"/>
              <a:t>Semináře zkoumají jedno téma na příkladech</a:t>
            </a:r>
          </a:p>
          <a:p>
            <a:pPr lvl="2"/>
            <a:r>
              <a:rPr lang="cs-CZ" dirty="0" smtClean="0"/>
              <a:t>Semináře jsou povinně volitelné („B“)</a:t>
            </a:r>
          </a:p>
          <a:p>
            <a:pPr lvl="2"/>
            <a:r>
              <a:rPr lang="cs-CZ" dirty="0" smtClean="0"/>
              <a:t>Témata budou po semestrech obměňována</a:t>
            </a:r>
            <a:endParaRPr lang="cs-CZ" dirty="0" smtClean="0"/>
          </a:p>
          <a:p>
            <a:r>
              <a:rPr lang="cs-CZ" dirty="0" smtClean="0"/>
              <a:t>Žádná „cvičení“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6240597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>
                <a:solidFill>
                  <a:schemeClr val="tx2"/>
                </a:solidFill>
              </a:rPr>
              <a:t>Exkurs </a:t>
            </a:r>
            <a:r>
              <a:rPr lang="cs-CZ" b="1" dirty="0" err="1" smtClean="0">
                <a:solidFill>
                  <a:schemeClr val="tx2"/>
                </a:solidFill>
              </a:rPr>
              <a:t>Peloušková</a:t>
            </a:r>
            <a:r>
              <a:rPr lang="cs-CZ" b="1" dirty="0" smtClean="0">
                <a:solidFill>
                  <a:schemeClr val="tx2"/>
                </a:solidFill>
              </a:rPr>
              <a:t> 2: Povinně volitelné předměty</a:t>
            </a:r>
            <a:endParaRPr lang="cs-CZ" b="1" dirty="0">
              <a:solidFill>
                <a:schemeClr val="tx2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err="1" smtClean="0"/>
              <a:t>Ped.as</a:t>
            </a:r>
            <a:r>
              <a:rPr lang="cs-CZ" dirty="0" smtClean="0"/>
              <a:t>.: 18 (4G, 4L, 2K, 2M, 6vlastní volba) </a:t>
            </a:r>
          </a:p>
          <a:p>
            <a:r>
              <a:rPr lang="cs-CZ" dirty="0" err="1" smtClean="0"/>
              <a:t>Lekt</a:t>
            </a:r>
            <a:r>
              <a:rPr lang="cs-CZ" dirty="0" smtClean="0"/>
              <a:t>.: 58 (6G, 6L, 4K, 4M, 38 vlastní volba)</a:t>
            </a:r>
          </a:p>
          <a:p>
            <a:endParaRPr lang="cs-CZ" dirty="0" smtClean="0"/>
          </a:p>
          <a:p>
            <a:pPr>
              <a:buNone/>
            </a:pPr>
            <a:r>
              <a:rPr lang="cs-CZ" dirty="0" smtClean="0"/>
              <a:t>Ukončení:</a:t>
            </a:r>
          </a:p>
          <a:p>
            <a:pPr>
              <a:buNone/>
            </a:pPr>
            <a:r>
              <a:rPr lang="cs-CZ" dirty="0" smtClean="0"/>
              <a:t>Kolokvium: 2 </a:t>
            </a:r>
            <a:r>
              <a:rPr lang="cs-CZ" dirty="0" err="1" smtClean="0"/>
              <a:t>kr</a:t>
            </a:r>
            <a:r>
              <a:rPr lang="cs-CZ" dirty="0" smtClean="0"/>
              <a:t>.: aktivní účast, průběžné úkoly, uzavření (test, seminární práce apod., viz sylabus v </a:t>
            </a:r>
            <a:r>
              <a:rPr lang="cs-CZ" dirty="0" err="1" smtClean="0"/>
              <a:t>Isu</a:t>
            </a:r>
            <a:r>
              <a:rPr lang="cs-CZ" dirty="0" smtClean="0"/>
              <a:t>)</a:t>
            </a:r>
          </a:p>
          <a:p>
            <a:pPr>
              <a:buNone/>
            </a:pPr>
            <a:r>
              <a:rPr lang="cs-CZ" dirty="0" smtClean="0"/>
              <a:t>Zápočet: 1 </a:t>
            </a:r>
            <a:r>
              <a:rPr lang="cs-CZ" dirty="0" err="1" smtClean="0"/>
              <a:t>kr</a:t>
            </a:r>
            <a:r>
              <a:rPr lang="cs-CZ" dirty="0" smtClean="0"/>
              <a:t>.: aktivní účast, průběžné úkoly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Jak naplnit penzum „béček“?</a:t>
            </a:r>
            <a:endParaRPr lang="de-AT" dirty="0"/>
          </a:p>
        </p:txBody>
      </p:sp>
      <p:sp>
        <p:nvSpPr>
          <p:cNvPr id="6" name="Zástupný symbol pro text 5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err="1" smtClean="0"/>
              <a:t>Dvouoborové</a:t>
            </a:r>
            <a:r>
              <a:rPr lang="cs-CZ" dirty="0" smtClean="0"/>
              <a:t> studium</a:t>
            </a:r>
            <a:endParaRPr lang="de-AT" dirty="0"/>
          </a:p>
        </p:txBody>
      </p:sp>
      <p:sp>
        <p:nvSpPr>
          <p:cNvPr id="7" name="Zástupný symbol pro obsah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cs-CZ" dirty="0" smtClean="0"/>
              <a:t>„béčka“ z </a:t>
            </a:r>
            <a:r>
              <a:rPr lang="cs-CZ" dirty="0" err="1" smtClean="0"/>
              <a:t>lingv</a:t>
            </a:r>
            <a:r>
              <a:rPr lang="cs-CZ" dirty="0" smtClean="0"/>
              <a:t>., lit. atd. rovnoměrně rozložit na celé studium (kromě 6. semestru)</a:t>
            </a:r>
          </a:p>
          <a:p>
            <a:r>
              <a:rPr lang="cs-CZ" dirty="0" smtClean="0"/>
              <a:t>6 kreditů vlastní volby lze vyplnit jakýmikoli povinně volitelnými předměty</a:t>
            </a:r>
          </a:p>
          <a:p>
            <a:r>
              <a:rPr lang="cs-CZ" dirty="0" smtClean="0"/>
              <a:t>možnost profilace! např. na </a:t>
            </a:r>
            <a:r>
              <a:rPr lang="cs-CZ" dirty="0" err="1" smtClean="0"/>
              <a:t>lingivistiku</a:t>
            </a:r>
            <a:endParaRPr lang="cs-CZ" dirty="0" smtClean="0"/>
          </a:p>
        </p:txBody>
      </p:sp>
      <p:sp>
        <p:nvSpPr>
          <p:cNvPr id="8" name="Zástupný symbol pro text 7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cs-CZ" dirty="0" smtClean="0"/>
              <a:t>Jednooborové studium</a:t>
            </a:r>
            <a:endParaRPr lang="de-AT" dirty="0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cs-CZ" dirty="0" smtClean="0"/>
              <a:t>„B“ rovnoměrně rozložit na 5 semestrů</a:t>
            </a:r>
          </a:p>
          <a:p>
            <a:r>
              <a:rPr lang="cs-CZ" dirty="0" smtClean="0"/>
              <a:t>38 kreditů vlastní volby lze vyplnit</a:t>
            </a:r>
          </a:p>
          <a:p>
            <a:pPr lvl="1"/>
            <a:r>
              <a:rPr lang="cs-CZ" dirty="0" smtClean="0"/>
              <a:t>Povinně volitelnými předměty („béčka“) po 1, resp. 2 kreditech</a:t>
            </a:r>
          </a:p>
          <a:p>
            <a:pPr lvl="1"/>
            <a:r>
              <a:rPr lang="cs-CZ" dirty="0" smtClean="0"/>
              <a:t>Semestrální prací (6 kreditů)</a:t>
            </a:r>
          </a:p>
          <a:p>
            <a:pPr lvl="1"/>
            <a:r>
              <a:rPr lang="cs-CZ" dirty="0" smtClean="0"/>
              <a:t>Studentskou konferencí (4 kredity)</a:t>
            </a:r>
          </a:p>
          <a:p>
            <a:pPr lvl="1"/>
            <a:endParaRPr lang="cs-CZ" dirty="0" smtClean="0"/>
          </a:p>
          <a:p>
            <a:pPr lvl="1"/>
            <a:endParaRPr lang="de-AT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2. FILOLOGIE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88938" indent="-388938" eaLnBrk="1" hangingPunct="1">
              <a:lnSpc>
                <a:spcPct val="90000"/>
              </a:lnSpc>
            </a:pPr>
            <a:r>
              <a:rPr lang="cs-CZ" altLang="cs-CZ" dirty="0" smtClean="0"/>
              <a:t>srovnávací </a:t>
            </a:r>
            <a:r>
              <a:rPr lang="cs-CZ" altLang="cs-CZ" i="1" dirty="0" smtClean="0"/>
              <a:t>(</a:t>
            </a:r>
            <a:r>
              <a:rPr lang="cs-CZ" altLang="cs-CZ" i="1" dirty="0" err="1" smtClean="0"/>
              <a:t>vergleichende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Philologie</a:t>
            </a:r>
            <a:r>
              <a:rPr lang="cs-CZ" altLang="cs-CZ" i="1" dirty="0" smtClean="0"/>
              <a:t>)</a:t>
            </a:r>
          </a:p>
          <a:p>
            <a:pPr marL="865188" lvl="1" eaLnBrk="1" hangingPunct="1">
              <a:lnSpc>
                <a:spcPct val="90000"/>
              </a:lnSpc>
            </a:pPr>
            <a:r>
              <a:rPr lang="cs-CZ" altLang="cs-CZ" dirty="0" smtClean="0"/>
              <a:t>komparatistika (lit.) (</a:t>
            </a:r>
            <a:r>
              <a:rPr lang="cs-CZ" altLang="cs-CZ" i="1" dirty="0" smtClean="0"/>
              <a:t>e Komparatistik</a:t>
            </a:r>
            <a:r>
              <a:rPr lang="cs-CZ" altLang="cs-CZ" dirty="0" smtClean="0"/>
              <a:t>) </a:t>
            </a:r>
          </a:p>
          <a:p>
            <a:pPr marL="865188" lvl="1" eaLnBrk="1" hangingPunct="1">
              <a:lnSpc>
                <a:spcPct val="90000"/>
              </a:lnSpc>
            </a:pPr>
            <a:r>
              <a:rPr lang="cs-CZ" altLang="cs-CZ" dirty="0" smtClean="0"/>
              <a:t>kontrastivní lingvistika (</a:t>
            </a:r>
            <a:r>
              <a:rPr lang="cs-CZ" altLang="cs-CZ" i="1" dirty="0" err="1" smtClean="0"/>
              <a:t>kontrastive</a:t>
            </a:r>
            <a:r>
              <a:rPr lang="cs-CZ" altLang="cs-CZ" i="1" dirty="0" smtClean="0"/>
              <a:t> </a:t>
            </a:r>
            <a:r>
              <a:rPr lang="cs-CZ" altLang="cs-CZ" i="1" dirty="0" err="1" smtClean="0"/>
              <a:t>Linguistik</a:t>
            </a:r>
            <a:r>
              <a:rPr lang="cs-CZ" altLang="cs-CZ" dirty="0" smtClean="0"/>
              <a:t>)</a:t>
            </a:r>
          </a:p>
          <a:p>
            <a:pPr marL="388938" indent="-388938" eaLnBrk="1" hangingPunct="1">
              <a:lnSpc>
                <a:spcPct val="90000"/>
              </a:lnSpc>
            </a:pPr>
            <a:r>
              <a:rPr lang="cs-CZ" altLang="cs-CZ" dirty="0" smtClean="0"/>
              <a:t>specializovaná na jeden jazyk (skupinu příbuzných jazyků)</a:t>
            </a:r>
          </a:p>
          <a:p>
            <a:pPr marL="865188" lvl="1" eaLnBrk="1" hangingPunct="1">
              <a:lnSpc>
                <a:spcPct val="90000"/>
              </a:lnSpc>
            </a:pPr>
            <a:r>
              <a:rPr lang="cs-CZ" altLang="cs-CZ" dirty="0" smtClean="0"/>
              <a:t>Slavistika (</a:t>
            </a:r>
            <a:r>
              <a:rPr lang="cs-CZ" altLang="cs-CZ" i="1" dirty="0" smtClean="0"/>
              <a:t>e </a:t>
            </a:r>
            <a:r>
              <a:rPr lang="cs-CZ" altLang="cs-CZ" i="1" dirty="0" err="1" smtClean="0"/>
              <a:t>Slawistik</a:t>
            </a:r>
            <a:r>
              <a:rPr lang="cs-CZ" altLang="cs-CZ" dirty="0" smtClean="0"/>
              <a:t>)</a:t>
            </a:r>
          </a:p>
          <a:p>
            <a:pPr marL="865188" lvl="1" eaLnBrk="1" hangingPunct="1">
              <a:lnSpc>
                <a:spcPct val="90000"/>
              </a:lnSpc>
            </a:pPr>
            <a:r>
              <a:rPr lang="cs-CZ" altLang="cs-CZ" dirty="0" smtClean="0"/>
              <a:t>Germanistika (</a:t>
            </a:r>
            <a:r>
              <a:rPr lang="cs-CZ" altLang="cs-CZ" i="1" dirty="0" smtClean="0"/>
              <a:t>e Germanistik</a:t>
            </a:r>
            <a:r>
              <a:rPr lang="cs-CZ" altLang="cs-CZ" dirty="0" smtClean="0"/>
              <a:t>)</a:t>
            </a:r>
          </a:p>
          <a:p>
            <a:pPr marL="865188" lvl="1" eaLnBrk="1" hangingPunct="1">
              <a:lnSpc>
                <a:spcPct val="90000"/>
              </a:lnSpc>
            </a:pPr>
            <a:r>
              <a:rPr lang="cs-CZ" altLang="cs-CZ" dirty="0" smtClean="0"/>
              <a:t>Romanistika (</a:t>
            </a:r>
            <a:r>
              <a:rPr lang="cs-CZ" altLang="cs-CZ" i="1" dirty="0" smtClean="0"/>
              <a:t>e Romanistik</a:t>
            </a:r>
            <a:r>
              <a:rPr lang="cs-CZ" altLang="cs-CZ" dirty="0" smtClean="0"/>
              <a:t>) atd.</a:t>
            </a:r>
          </a:p>
          <a:p>
            <a:pPr marL="388938" indent="-388938" eaLnBrk="1" hangingPunct="1">
              <a:lnSpc>
                <a:spcPct val="90000"/>
              </a:lnSpc>
            </a:pPr>
            <a:endParaRPr lang="cs-CZ" alt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hangingPunct="1"/>
            <a:r>
              <a:rPr lang="cs-CZ" altLang="cs-CZ" dirty="0" smtClean="0"/>
              <a:t>2.1 LINGVISTIKA </a:t>
            </a:r>
            <a:br>
              <a:rPr lang="cs-CZ" altLang="cs-CZ" dirty="0" smtClean="0"/>
            </a:br>
            <a:r>
              <a:rPr lang="cs-CZ" altLang="cs-CZ" i="1" dirty="0" smtClean="0"/>
              <a:t>(e </a:t>
            </a:r>
            <a:r>
              <a:rPr lang="cs-CZ" altLang="cs-CZ" i="1" dirty="0" err="1" smtClean="0"/>
              <a:t>Linguistik</a:t>
            </a:r>
            <a:r>
              <a:rPr lang="cs-CZ" altLang="cs-CZ" i="1" dirty="0" smtClean="0"/>
              <a:t>)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cs-CZ" altLang="cs-CZ" sz="1800" dirty="0" smtClean="0"/>
              <a:t>jazykověda, jazykozpyt</a:t>
            </a:r>
          </a:p>
          <a:p>
            <a:pPr algn="ctr" eaLnBrk="1" hangingPunct="1">
              <a:buFontTx/>
              <a:buNone/>
            </a:pPr>
            <a:r>
              <a:rPr lang="cs-CZ" altLang="cs-CZ" sz="1800" dirty="0" smtClean="0"/>
              <a:t> </a:t>
            </a:r>
            <a:r>
              <a:rPr lang="cs-CZ" altLang="cs-CZ" sz="1800" i="1" dirty="0" smtClean="0"/>
              <a:t>(e </a:t>
            </a:r>
            <a:r>
              <a:rPr lang="cs-CZ" altLang="cs-CZ" sz="1800" i="1" dirty="0" err="1" smtClean="0"/>
              <a:t>Sprachwissenschaft</a:t>
            </a:r>
            <a:r>
              <a:rPr lang="cs-CZ" altLang="cs-CZ" sz="1800" i="1" dirty="0" smtClean="0"/>
              <a:t>, </a:t>
            </a:r>
            <a:r>
              <a:rPr lang="cs-CZ" altLang="cs-CZ" sz="1800" i="1" dirty="0" err="1" smtClean="0"/>
              <a:t>Sprachlehre</a:t>
            </a:r>
            <a:r>
              <a:rPr lang="cs-CZ" altLang="cs-CZ" sz="1800" i="1" dirty="0" smtClean="0"/>
              <a:t>)</a:t>
            </a:r>
          </a:p>
          <a:p>
            <a:pPr eaLnBrk="1" hangingPunct="1"/>
            <a:r>
              <a:rPr lang="cs-CZ" altLang="cs-CZ" dirty="0" smtClean="0"/>
              <a:t>společenská (humanitní) věda</a:t>
            </a:r>
          </a:p>
          <a:p>
            <a:pPr eaLnBrk="1" hangingPunct="1"/>
            <a:r>
              <a:rPr lang="cs-CZ" altLang="cs-CZ" dirty="0" smtClean="0"/>
              <a:t>součást filologie</a:t>
            </a:r>
            <a:endParaRPr lang="cs-CZ" altLang="cs-CZ" i="1" dirty="0" smtClean="0"/>
          </a:p>
          <a:p>
            <a:pPr eaLnBrk="1" hangingPunct="1"/>
            <a:r>
              <a:rPr lang="cs-CZ" altLang="cs-CZ" dirty="0" smtClean="0"/>
              <a:t>Filologie </a:t>
            </a:r>
            <a:r>
              <a:rPr lang="cs-CZ" altLang="cs-CZ" i="1" dirty="0" smtClean="0"/>
              <a:t>(e </a:t>
            </a:r>
            <a:r>
              <a:rPr lang="cs-CZ" altLang="cs-CZ" i="1" dirty="0" err="1" smtClean="0"/>
              <a:t>Philologie</a:t>
            </a:r>
            <a:r>
              <a:rPr lang="cs-CZ" altLang="cs-CZ" i="1" dirty="0" smtClean="0"/>
              <a:t>)</a:t>
            </a:r>
            <a:r>
              <a:rPr lang="cs-CZ" altLang="cs-CZ" dirty="0" smtClean="0"/>
              <a:t>:</a:t>
            </a:r>
          </a:p>
          <a:p>
            <a:pPr lvl="1" eaLnBrk="1" hangingPunct="1"/>
            <a:r>
              <a:rPr lang="cs-CZ" altLang="cs-CZ" dirty="0" smtClean="0"/>
              <a:t>jazykověda</a:t>
            </a:r>
            <a:r>
              <a:rPr lang="cs-CZ" altLang="cs-CZ" i="1" dirty="0" smtClean="0"/>
              <a:t> (e </a:t>
            </a:r>
            <a:r>
              <a:rPr lang="cs-CZ" altLang="cs-CZ" i="1" dirty="0" err="1" smtClean="0"/>
              <a:t>Sprachwissenschaft</a:t>
            </a:r>
            <a:r>
              <a:rPr lang="cs-CZ" altLang="cs-CZ" i="1" dirty="0" smtClean="0"/>
              <a:t>)</a:t>
            </a:r>
          </a:p>
          <a:p>
            <a:pPr lvl="1" eaLnBrk="1" hangingPunct="1"/>
            <a:r>
              <a:rPr lang="cs-CZ" altLang="cs-CZ" dirty="0" smtClean="0"/>
              <a:t>literární věda</a:t>
            </a:r>
            <a:r>
              <a:rPr lang="cs-CZ" altLang="cs-CZ" i="1" dirty="0" smtClean="0"/>
              <a:t> (e </a:t>
            </a:r>
            <a:r>
              <a:rPr lang="cs-CZ" altLang="cs-CZ" i="1" dirty="0" err="1" smtClean="0"/>
              <a:t>Literaturwissenschaft</a:t>
            </a:r>
            <a:r>
              <a:rPr lang="cs-CZ" altLang="cs-CZ" i="1" dirty="0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 smtClean="0"/>
              <a:t>Předmět lingvistiky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lnSpc>
                <a:spcPct val="90000"/>
              </a:lnSpc>
            </a:pPr>
            <a:r>
              <a:rPr lang="cs-CZ" altLang="cs-CZ" smtClean="0"/>
              <a:t> jazyk (nástroj komunikace)</a:t>
            </a:r>
          </a:p>
          <a:p>
            <a:pPr marL="757238" lvl="1" eaLnBrk="1" hangingPunct="1">
              <a:lnSpc>
                <a:spcPct val="90000"/>
              </a:lnSpc>
            </a:pPr>
            <a:r>
              <a:rPr lang="cs-CZ" altLang="cs-CZ" smtClean="0"/>
              <a:t>funkce</a:t>
            </a:r>
          </a:p>
          <a:p>
            <a:pPr marL="757238" lvl="1" eaLnBrk="1" hangingPunct="1">
              <a:lnSpc>
                <a:spcPct val="90000"/>
              </a:lnSpc>
            </a:pPr>
            <a:r>
              <a:rPr lang="cs-CZ" altLang="cs-CZ" smtClean="0"/>
              <a:t>stavba</a:t>
            </a:r>
          </a:p>
          <a:p>
            <a:pPr marL="757238" lvl="1" eaLnBrk="1" hangingPunct="1">
              <a:lnSpc>
                <a:spcPct val="90000"/>
              </a:lnSpc>
            </a:pPr>
            <a:r>
              <a:rPr lang="cs-CZ" altLang="cs-CZ" smtClean="0"/>
              <a:t>historie (vývoj a tendence)</a:t>
            </a:r>
          </a:p>
          <a:p>
            <a:pPr marL="757238" lvl="1" eaLnBrk="1" hangingPunct="1">
              <a:lnSpc>
                <a:spcPct val="90000"/>
              </a:lnSpc>
            </a:pPr>
            <a:r>
              <a:rPr lang="cs-CZ" altLang="cs-CZ" smtClean="0"/>
              <a:t>vztah k ostatním jazykům</a:t>
            </a:r>
          </a:p>
          <a:p>
            <a:pPr marL="757238" lvl="1" eaLnBrk="1" hangingPunct="1">
              <a:lnSpc>
                <a:spcPct val="90000"/>
              </a:lnSpc>
            </a:pPr>
            <a:r>
              <a:rPr lang="cs-CZ" altLang="cs-CZ" smtClean="0"/>
              <a:t>vztah k jeho uživatelům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cs-CZ" altLang="cs-CZ" smtClean="0"/>
              <a:t>Moderní lingvistika čerpá především ze strukturalismu. </a:t>
            </a:r>
          </a:p>
          <a:p>
            <a:pPr marL="0" indent="0" eaLnBrk="1" hangingPunct="1">
              <a:lnSpc>
                <a:spcPct val="90000"/>
              </a:lnSpc>
              <a:buFontTx/>
              <a:buNone/>
            </a:pPr>
            <a:endParaRPr lang="cs-CZ" alt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222</TotalTime>
  <Words>1117</Words>
  <Application>Microsoft Office PowerPoint</Application>
  <PresentationFormat>Předvádění na obrazovce (4:3)</PresentationFormat>
  <Paragraphs>197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sady Office</vt:lpstr>
      <vt:lpstr>ÚVOD DO STUDIA, 2. přednáška</vt:lpstr>
      <vt:lpstr>1. Dodatky k organizaci studia</vt:lpstr>
      <vt:lpstr>Exkurs Peloušková 1: Struktura předmětů</vt:lpstr>
      <vt:lpstr>Struktura předmětů v literatuře</vt:lpstr>
      <vt:lpstr>Exkurs Peloušková 2: Povinně volitelné předměty</vt:lpstr>
      <vt:lpstr>Jak naplnit penzum „béček“?</vt:lpstr>
      <vt:lpstr>2. FILOLOGIE</vt:lpstr>
      <vt:lpstr>2.1 LINGVISTIKA  (e Linguistik)</vt:lpstr>
      <vt:lpstr>Předmět lingvistiky</vt:lpstr>
      <vt:lpstr>2.2 LITERÁRNÍ VĚDA (Literaturwissenschaft)</vt:lpstr>
      <vt:lpstr>Těžiště zkoumání literatury</vt:lpstr>
      <vt:lpstr>2.3 OBOROVÁ DIDAKTIKA</vt:lpstr>
      <vt:lpstr>3. Vědecké (kvalifikační) práce</vt:lpstr>
      <vt:lpstr>Obsah a forma vědecké práce</vt:lpstr>
      <vt:lpstr>Text práce</vt:lpstr>
      <vt:lpstr>Citace (Zitieren)</vt:lpstr>
      <vt:lpstr>Volba tématu a strategie psaní: Jak (ne)postupovat</vt:lpstr>
      <vt:lpstr>Jak (ne)postupovat u literárních prací</vt:lpstr>
      <vt:lpstr>Na koho se obrátit</vt:lpstr>
      <vt:lpstr>4. Zdroje</vt:lpstr>
      <vt:lpstr>Vybrané zdroje</vt:lpstr>
    </vt:vector>
  </TitlesOfParts>
  <Company>Brno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LINGVISTIKA</dc:title>
  <dc:creator>Tomáš Káňa</dc:creator>
  <cp:lastModifiedBy>Jan Budnak</cp:lastModifiedBy>
  <cp:revision>169</cp:revision>
  <cp:lastPrinted>2013-10-09T17:11:49Z</cp:lastPrinted>
  <dcterms:created xsi:type="dcterms:W3CDTF">2005-10-05T12:00:49Z</dcterms:created>
  <dcterms:modified xsi:type="dcterms:W3CDTF">2014-09-25T15:24:50Z</dcterms:modified>
</cp:coreProperties>
</file>