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56" r:id="rId2"/>
    <p:sldId id="257" r:id="rId3"/>
    <p:sldId id="258" r:id="rId4"/>
    <p:sldId id="259" r:id="rId5"/>
    <p:sldId id="260" r:id="rId6"/>
    <p:sldId id="261" r:id="rId7"/>
    <p:sldId id="264" r:id="rId8"/>
    <p:sldId id="265" r:id="rId9"/>
    <p:sldId id="267" r:id="rId10"/>
    <p:sldId id="268" r:id="rId11"/>
    <p:sldId id="269" r:id="rId12"/>
    <p:sldId id="270" r:id="rId13"/>
    <p:sldId id="271" r:id="rId14"/>
    <p:sldId id="272" r:id="rId15"/>
    <p:sldId id="273" r:id="rId16"/>
    <p:sldId id="274" r:id="rId17"/>
    <p:sldId id="275" r:id="rId18"/>
    <p:sldId id="276" r:id="rId19"/>
    <p:sldId id="279" r:id="rId20"/>
    <p:sldId id="280" r:id="rId21"/>
    <p:sldId id="287" r:id="rId22"/>
    <p:sldId id="281" r:id="rId23"/>
    <p:sldId id="283" r:id="rId24"/>
    <p:sldId id="284" r:id="rId25"/>
    <p:sldId id="290" r:id="rId26"/>
    <p:sldId id="291" r:id="rId27"/>
    <p:sldId id="288" r:id="rId28"/>
    <p:sldId id="289" r:id="rId29"/>
    <p:sldId id="292" r:id="rId30"/>
    <p:sldId id="293" r:id="rId31"/>
    <p:sldId id="294" r:id="rId32"/>
    <p:sldId id="295" r:id="rId3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1" autoAdjust="0"/>
    <p:restoredTop sz="94706" autoAdjust="0"/>
  </p:normalViewPr>
  <p:slideViewPr>
    <p:cSldViewPr>
      <p:cViewPr varScale="1">
        <p:scale>
          <a:sx n="107" d="100"/>
          <a:sy n="107" d="100"/>
        </p:scale>
        <p:origin x="-1092" y="-96"/>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E5BA9D-AE20-4B83-B713-75D359463DF5}"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de-DE"/>
        </a:p>
      </dgm:t>
    </dgm:pt>
    <dgm:pt modelId="{7D4736C8-810B-421F-97D5-75BFA461E450}">
      <dgm:prSet custT="1"/>
      <dgm:spPr/>
      <dgm:t>
        <a:bodyPr/>
        <a:lstStyle/>
        <a:p>
          <a:pPr rtl="0"/>
          <a:r>
            <a:rPr lang="cs-CZ" sz="2400" b="1" dirty="0" err="1" smtClean="0"/>
            <a:t>Fremdsprachenspezifische</a:t>
          </a:r>
          <a:r>
            <a:rPr lang="cs-CZ" sz="2400" b="1" dirty="0" smtClean="0"/>
            <a:t> </a:t>
          </a:r>
          <a:br>
            <a:rPr lang="cs-CZ" sz="2400" b="1" dirty="0" smtClean="0"/>
          </a:br>
          <a:r>
            <a:rPr lang="cs-CZ" sz="2400" b="1" dirty="0" err="1" smtClean="0"/>
            <a:t>Faktoren</a:t>
          </a:r>
          <a:endParaRPr lang="de-DE" sz="2400" b="1" dirty="0"/>
        </a:p>
      </dgm:t>
    </dgm:pt>
    <dgm:pt modelId="{6905A61E-A24B-49FB-B6DC-E8A96CEEC330}" type="parTrans" cxnId="{30C169A3-CF30-495A-B8A6-F9E28F230FA8}">
      <dgm:prSet/>
      <dgm:spPr/>
      <dgm:t>
        <a:bodyPr/>
        <a:lstStyle/>
        <a:p>
          <a:endParaRPr lang="de-DE"/>
        </a:p>
      </dgm:t>
    </dgm:pt>
    <dgm:pt modelId="{539BD065-9B7A-4B25-B278-CCFDFE5B6A85}" type="sibTrans" cxnId="{30C169A3-CF30-495A-B8A6-F9E28F230FA8}">
      <dgm:prSet/>
      <dgm:spPr/>
      <dgm:t>
        <a:bodyPr/>
        <a:lstStyle/>
        <a:p>
          <a:endParaRPr lang="de-DE"/>
        </a:p>
      </dgm:t>
    </dgm:pt>
    <dgm:pt modelId="{C73F85B0-6216-4A33-81EF-593702C517B0}" type="pres">
      <dgm:prSet presAssocID="{BDE5BA9D-AE20-4B83-B713-75D359463DF5}" presName="Name0" presStyleCnt="0">
        <dgm:presLayoutVars>
          <dgm:chMax val="7"/>
          <dgm:dir/>
          <dgm:animLvl val="lvl"/>
          <dgm:resizeHandles val="exact"/>
        </dgm:presLayoutVars>
      </dgm:prSet>
      <dgm:spPr/>
      <dgm:t>
        <a:bodyPr/>
        <a:lstStyle/>
        <a:p>
          <a:endParaRPr lang="de-DE"/>
        </a:p>
      </dgm:t>
    </dgm:pt>
    <dgm:pt modelId="{FA2784B5-38E5-4688-8277-E47C1C30517E}" type="pres">
      <dgm:prSet presAssocID="{7D4736C8-810B-421F-97D5-75BFA461E450}" presName="circle1" presStyleLbl="node1" presStyleIdx="0" presStyleCnt="1"/>
      <dgm:spPr/>
    </dgm:pt>
    <dgm:pt modelId="{FBF45E08-DD32-4EEB-BFF3-D66CEA501176}" type="pres">
      <dgm:prSet presAssocID="{7D4736C8-810B-421F-97D5-75BFA461E450}" presName="space" presStyleCnt="0"/>
      <dgm:spPr/>
    </dgm:pt>
    <dgm:pt modelId="{7267BCC7-2FA9-4FA2-9D30-38E5DC366AB9}" type="pres">
      <dgm:prSet presAssocID="{7D4736C8-810B-421F-97D5-75BFA461E450}" presName="rect1" presStyleLbl="alignAcc1" presStyleIdx="0" presStyleCnt="1" custScaleX="122237" custLinFactNeighborX="50274"/>
      <dgm:spPr/>
      <dgm:t>
        <a:bodyPr/>
        <a:lstStyle/>
        <a:p>
          <a:endParaRPr lang="de-DE"/>
        </a:p>
      </dgm:t>
    </dgm:pt>
    <dgm:pt modelId="{D449AFCA-A202-45A8-8458-56EAE81EF740}" type="pres">
      <dgm:prSet presAssocID="{7D4736C8-810B-421F-97D5-75BFA461E450}" presName="rect1ParTxNoCh" presStyleLbl="alignAcc1" presStyleIdx="0" presStyleCnt="1">
        <dgm:presLayoutVars>
          <dgm:chMax val="1"/>
          <dgm:bulletEnabled val="1"/>
        </dgm:presLayoutVars>
      </dgm:prSet>
      <dgm:spPr/>
      <dgm:t>
        <a:bodyPr/>
        <a:lstStyle/>
        <a:p>
          <a:endParaRPr lang="de-DE"/>
        </a:p>
      </dgm:t>
    </dgm:pt>
  </dgm:ptLst>
  <dgm:cxnLst>
    <dgm:cxn modelId="{ACF39E98-115F-4612-8418-72C79E4E9548}" type="presOf" srcId="{BDE5BA9D-AE20-4B83-B713-75D359463DF5}" destId="{C73F85B0-6216-4A33-81EF-593702C517B0}" srcOrd="0" destOrd="0" presId="urn:microsoft.com/office/officeart/2005/8/layout/target3"/>
    <dgm:cxn modelId="{30C169A3-CF30-495A-B8A6-F9E28F230FA8}" srcId="{BDE5BA9D-AE20-4B83-B713-75D359463DF5}" destId="{7D4736C8-810B-421F-97D5-75BFA461E450}" srcOrd="0" destOrd="0" parTransId="{6905A61E-A24B-49FB-B6DC-E8A96CEEC330}" sibTransId="{539BD065-9B7A-4B25-B278-CCFDFE5B6A85}"/>
    <dgm:cxn modelId="{3DC1B39B-F4B6-45DB-AFB3-40F8755007AC}" type="presOf" srcId="{7D4736C8-810B-421F-97D5-75BFA461E450}" destId="{D449AFCA-A202-45A8-8458-56EAE81EF740}" srcOrd="1" destOrd="0" presId="urn:microsoft.com/office/officeart/2005/8/layout/target3"/>
    <dgm:cxn modelId="{81C7E892-E8AF-454A-ABB7-A6124D4A382E}" type="presOf" srcId="{7D4736C8-810B-421F-97D5-75BFA461E450}" destId="{7267BCC7-2FA9-4FA2-9D30-38E5DC366AB9}" srcOrd="0" destOrd="0" presId="urn:microsoft.com/office/officeart/2005/8/layout/target3"/>
    <dgm:cxn modelId="{5CBB3685-D2AF-4065-82ED-86ABF52A5135}" type="presParOf" srcId="{C73F85B0-6216-4A33-81EF-593702C517B0}" destId="{FA2784B5-38E5-4688-8277-E47C1C30517E}" srcOrd="0" destOrd="0" presId="urn:microsoft.com/office/officeart/2005/8/layout/target3"/>
    <dgm:cxn modelId="{6466F430-E116-4F9B-B06F-DAFB4ECC72C2}" type="presParOf" srcId="{C73F85B0-6216-4A33-81EF-593702C517B0}" destId="{FBF45E08-DD32-4EEB-BFF3-D66CEA501176}" srcOrd="1" destOrd="0" presId="urn:microsoft.com/office/officeart/2005/8/layout/target3"/>
    <dgm:cxn modelId="{1DFD786A-0FF4-4745-BBE6-E7795AF8B32E}" type="presParOf" srcId="{C73F85B0-6216-4A33-81EF-593702C517B0}" destId="{7267BCC7-2FA9-4FA2-9D30-38E5DC366AB9}" srcOrd="2" destOrd="0" presId="urn:microsoft.com/office/officeart/2005/8/layout/target3"/>
    <dgm:cxn modelId="{8ACFD191-906E-45A2-A170-744933A75502}" type="presParOf" srcId="{C73F85B0-6216-4A33-81EF-593702C517B0}" destId="{D449AFCA-A202-45A8-8458-56EAE81EF740}" srcOrd="3"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CF9D43-DF71-4070-976D-EC0026855C74}" type="doc">
      <dgm:prSet loTypeId="urn:microsoft.com/office/officeart/2005/8/layout/lProcess3" loCatId="process" qsTypeId="urn:microsoft.com/office/officeart/2005/8/quickstyle/simple1" qsCatId="simple" csTypeId="urn:microsoft.com/office/officeart/2005/8/colors/accent1_2" csCatId="accent1"/>
      <dgm:spPr/>
      <dgm:t>
        <a:bodyPr/>
        <a:lstStyle/>
        <a:p>
          <a:endParaRPr lang="de-DE"/>
        </a:p>
      </dgm:t>
    </dgm:pt>
    <dgm:pt modelId="{8973B592-08BE-4E28-A2C2-061288961F0D}">
      <dgm:prSet/>
      <dgm:spPr/>
      <dgm:t>
        <a:bodyPr/>
        <a:lstStyle/>
        <a:p>
          <a:pPr rtl="0"/>
          <a:r>
            <a:rPr lang="cs-CZ" dirty="0" err="1" smtClean="0"/>
            <a:t>Vergleich</a:t>
          </a:r>
          <a:r>
            <a:rPr lang="cs-CZ" dirty="0" smtClean="0"/>
            <a:t> </a:t>
          </a:r>
          <a:endParaRPr lang="cs-CZ" dirty="0"/>
        </a:p>
      </dgm:t>
    </dgm:pt>
    <dgm:pt modelId="{4CE8D578-2912-46FA-A708-D5F41D09945B}" type="parTrans" cxnId="{C337F99A-5268-493C-A30C-8CA1E3628F5E}">
      <dgm:prSet/>
      <dgm:spPr/>
      <dgm:t>
        <a:bodyPr/>
        <a:lstStyle/>
        <a:p>
          <a:endParaRPr lang="de-DE"/>
        </a:p>
      </dgm:t>
    </dgm:pt>
    <dgm:pt modelId="{B7A586D2-3221-4645-A678-99815266BE62}" type="sibTrans" cxnId="{C337F99A-5268-493C-A30C-8CA1E3628F5E}">
      <dgm:prSet/>
      <dgm:spPr/>
      <dgm:t>
        <a:bodyPr/>
        <a:lstStyle/>
        <a:p>
          <a:endParaRPr lang="de-DE"/>
        </a:p>
      </dgm:t>
    </dgm:pt>
    <dgm:pt modelId="{9C51436E-3185-4F3C-A8D8-B9EAB7273320}">
      <dgm:prSet/>
      <dgm:spPr/>
      <dgm:t>
        <a:bodyPr/>
        <a:lstStyle/>
        <a:p>
          <a:pPr rtl="0"/>
          <a:r>
            <a:rPr lang="cs-CZ" dirty="0" smtClean="0"/>
            <a:t>Transfer </a:t>
          </a:r>
          <a:endParaRPr lang="cs-CZ" dirty="0"/>
        </a:p>
      </dgm:t>
    </dgm:pt>
    <dgm:pt modelId="{76501F25-3CE4-4C70-8AFB-45E98AF0077F}" type="parTrans" cxnId="{3C353410-B659-47B7-A9DD-6069251B3AA4}">
      <dgm:prSet/>
      <dgm:spPr/>
      <dgm:t>
        <a:bodyPr/>
        <a:lstStyle/>
        <a:p>
          <a:endParaRPr lang="de-DE"/>
        </a:p>
      </dgm:t>
    </dgm:pt>
    <dgm:pt modelId="{50F720EC-9733-4113-85C0-ECDE5BCE0875}" type="sibTrans" cxnId="{3C353410-B659-47B7-A9DD-6069251B3AA4}">
      <dgm:prSet/>
      <dgm:spPr/>
      <dgm:t>
        <a:bodyPr/>
        <a:lstStyle/>
        <a:p>
          <a:endParaRPr lang="de-DE"/>
        </a:p>
      </dgm:t>
    </dgm:pt>
    <dgm:pt modelId="{06F77C9B-9C92-421E-83FD-6ACBE202787C}">
      <dgm:prSet/>
      <dgm:spPr/>
      <dgm:t>
        <a:bodyPr/>
        <a:lstStyle/>
        <a:p>
          <a:pPr rtl="0"/>
          <a:r>
            <a:rPr lang="de-DE" noProof="0" dirty="0" smtClean="0"/>
            <a:t>Rückbeziehung</a:t>
          </a:r>
          <a:endParaRPr lang="de-DE" noProof="0" dirty="0"/>
        </a:p>
      </dgm:t>
    </dgm:pt>
    <dgm:pt modelId="{7D4A5248-E003-434C-8745-4EDB79A51DFF}" type="parTrans" cxnId="{C27B7C9E-AED8-41B8-B6A1-A9F7858AFA36}">
      <dgm:prSet/>
      <dgm:spPr/>
      <dgm:t>
        <a:bodyPr/>
        <a:lstStyle/>
        <a:p>
          <a:endParaRPr lang="de-DE"/>
        </a:p>
      </dgm:t>
    </dgm:pt>
    <dgm:pt modelId="{F2D1BA75-802E-4A95-9DA3-DDB7CAE7FBA0}" type="sibTrans" cxnId="{C27B7C9E-AED8-41B8-B6A1-A9F7858AFA36}">
      <dgm:prSet/>
      <dgm:spPr/>
      <dgm:t>
        <a:bodyPr/>
        <a:lstStyle/>
        <a:p>
          <a:endParaRPr lang="de-DE"/>
        </a:p>
      </dgm:t>
    </dgm:pt>
    <dgm:pt modelId="{A5664B78-6EB5-4561-AEA0-822CDC01AB49}" type="pres">
      <dgm:prSet presAssocID="{8DCF9D43-DF71-4070-976D-EC0026855C74}" presName="Name0" presStyleCnt="0">
        <dgm:presLayoutVars>
          <dgm:chPref val="3"/>
          <dgm:dir/>
          <dgm:animLvl val="lvl"/>
          <dgm:resizeHandles/>
        </dgm:presLayoutVars>
      </dgm:prSet>
      <dgm:spPr/>
      <dgm:t>
        <a:bodyPr/>
        <a:lstStyle/>
        <a:p>
          <a:endParaRPr lang="de-DE"/>
        </a:p>
      </dgm:t>
    </dgm:pt>
    <dgm:pt modelId="{E0B8948C-5DBB-43AE-8BCA-48BC5BC57C07}" type="pres">
      <dgm:prSet presAssocID="{8973B592-08BE-4E28-A2C2-061288961F0D}" presName="horFlow" presStyleCnt="0"/>
      <dgm:spPr/>
    </dgm:pt>
    <dgm:pt modelId="{3B967648-0E49-4FD3-8ECE-38D949D8C70B}" type="pres">
      <dgm:prSet presAssocID="{8973B592-08BE-4E28-A2C2-061288961F0D}" presName="bigChev" presStyleLbl="node1" presStyleIdx="0" presStyleCnt="3"/>
      <dgm:spPr/>
      <dgm:t>
        <a:bodyPr/>
        <a:lstStyle/>
        <a:p>
          <a:endParaRPr lang="de-DE"/>
        </a:p>
      </dgm:t>
    </dgm:pt>
    <dgm:pt modelId="{C942F3AE-D133-4BC5-A1F4-F302164B96CF}" type="pres">
      <dgm:prSet presAssocID="{8973B592-08BE-4E28-A2C2-061288961F0D}" presName="vSp" presStyleCnt="0"/>
      <dgm:spPr/>
    </dgm:pt>
    <dgm:pt modelId="{7A770527-7E54-474D-9F76-A954330A5EBB}" type="pres">
      <dgm:prSet presAssocID="{9C51436E-3185-4F3C-A8D8-B9EAB7273320}" presName="horFlow" presStyleCnt="0"/>
      <dgm:spPr/>
    </dgm:pt>
    <dgm:pt modelId="{C9A92F8D-DFAD-4B20-90FB-992CE834FE34}" type="pres">
      <dgm:prSet presAssocID="{9C51436E-3185-4F3C-A8D8-B9EAB7273320}" presName="bigChev" presStyleLbl="node1" presStyleIdx="1" presStyleCnt="3"/>
      <dgm:spPr/>
      <dgm:t>
        <a:bodyPr/>
        <a:lstStyle/>
        <a:p>
          <a:endParaRPr lang="de-DE"/>
        </a:p>
      </dgm:t>
    </dgm:pt>
    <dgm:pt modelId="{0FC301F8-D0D4-486B-BC4F-F92372812F4D}" type="pres">
      <dgm:prSet presAssocID="{9C51436E-3185-4F3C-A8D8-B9EAB7273320}" presName="vSp" presStyleCnt="0"/>
      <dgm:spPr/>
    </dgm:pt>
    <dgm:pt modelId="{F63166B0-D92F-4878-A676-1B0476AE3865}" type="pres">
      <dgm:prSet presAssocID="{06F77C9B-9C92-421E-83FD-6ACBE202787C}" presName="horFlow" presStyleCnt="0"/>
      <dgm:spPr/>
    </dgm:pt>
    <dgm:pt modelId="{26ABDC79-2187-4C7E-9492-8EFD8562E77C}" type="pres">
      <dgm:prSet presAssocID="{06F77C9B-9C92-421E-83FD-6ACBE202787C}" presName="bigChev" presStyleLbl="node1" presStyleIdx="2" presStyleCnt="3"/>
      <dgm:spPr/>
      <dgm:t>
        <a:bodyPr/>
        <a:lstStyle/>
        <a:p>
          <a:endParaRPr lang="de-DE"/>
        </a:p>
      </dgm:t>
    </dgm:pt>
  </dgm:ptLst>
  <dgm:cxnLst>
    <dgm:cxn modelId="{3DCC63C8-2E36-4F61-8322-BE9BF579FE34}" type="presOf" srcId="{8973B592-08BE-4E28-A2C2-061288961F0D}" destId="{3B967648-0E49-4FD3-8ECE-38D949D8C70B}" srcOrd="0" destOrd="0" presId="urn:microsoft.com/office/officeart/2005/8/layout/lProcess3"/>
    <dgm:cxn modelId="{1E5CE4BB-6520-437B-9B2B-2108C4E65385}" type="presOf" srcId="{06F77C9B-9C92-421E-83FD-6ACBE202787C}" destId="{26ABDC79-2187-4C7E-9492-8EFD8562E77C}" srcOrd="0" destOrd="0" presId="urn:microsoft.com/office/officeart/2005/8/layout/lProcess3"/>
    <dgm:cxn modelId="{1C407C8F-8D10-4CAB-AAC7-6609B8ACBE58}" type="presOf" srcId="{8DCF9D43-DF71-4070-976D-EC0026855C74}" destId="{A5664B78-6EB5-4561-AEA0-822CDC01AB49}" srcOrd="0" destOrd="0" presId="urn:microsoft.com/office/officeart/2005/8/layout/lProcess3"/>
    <dgm:cxn modelId="{21B4ABCE-541C-4623-BB76-F3D83E7486F7}" type="presOf" srcId="{9C51436E-3185-4F3C-A8D8-B9EAB7273320}" destId="{C9A92F8D-DFAD-4B20-90FB-992CE834FE34}" srcOrd="0" destOrd="0" presId="urn:microsoft.com/office/officeart/2005/8/layout/lProcess3"/>
    <dgm:cxn modelId="{C337F99A-5268-493C-A30C-8CA1E3628F5E}" srcId="{8DCF9D43-DF71-4070-976D-EC0026855C74}" destId="{8973B592-08BE-4E28-A2C2-061288961F0D}" srcOrd="0" destOrd="0" parTransId="{4CE8D578-2912-46FA-A708-D5F41D09945B}" sibTransId="{B7A586D2-3221-4645-A678-99815266BE62}"/>
    <dgm:cxn modelId="{3C353410-B659-47B7-A9DD-6069251B3AA4}" srcId="{8DCF9D43-DF71-4070-976D-EC0026855C74}" destId="{9C51436E-3185-4F3C-A8D8-B9EAB7273320}" srcOrd="1" destOrd="0" parTransId="{76501F25-3CE4-4C70-8AFB-45E98AF0077F}" sibTransId="{50F720EC-9733-4113-85C0-ECDE5BCE0875}"/>
    <dgm:cxn modelId="{C27B7C9E-AED8-41B8-B6A1-A9F7858AFA36}" srcId="{8DCF9D43-DF71-4070-976D-EC0026855C74}" destId="{06F77C9B-9C92-421E-83FD-6ACBE202787C}" srcOrd="2" destOrd="0" parTransId="{7D4A5248-E003-434C-8745-4EDB79A51DFF}" sibTransId="{F2D1BA75-802E-4A95-9DA3-DDB7CAE7FBA0}"/>
    <dgm:cxn modelId="{77E18A6E-6D2F-4090-983F-39C0A8C3A4EF}" type="presParOf" srcId="{A5664B78-6EB5-4561-AEA0-822CDC01AB49}" destId="{E0B8948C-5DBB-43AE-8BCA-48BC5BC57C07}" srcOrd="0" destOrd="0" presId="urn:microsoft.com/office/officeart/2005/8/layout/lProcess3"/>
    <dgm:cxn modelId="{6CFCA035-82F7-4E3F-87AD-C45A3688DEFA}" type="presParOf" srcId="{E0B8948C-5DBB-43AE-8BCA-48BC5BC57C07}" destId="{3B967648-0E49-4FD3-8ECE-38D949D8C70B}" srcOrd="0" destOrd="0" presId="urn:microsoft.com/office/officeart/2005/8/layout/lProcess3"/>
    <dgm:cxn modelId="{BEC70CFA-E7E1-4C02-9CE0-C3A62B69EBA2}" type="presParOf" srcId="{A5664B78-6EB5-4561-AEA0-822CDC01AB49}" destId="{C942F3AE-D133-4BC5-A1F4-F302164B96CF}" srcOrd="1" destOrd="0" presId="urn:microsoft.com/office/officeart/2005/8/layout/lProcess3"/>
    <dgm:cxn modelId="{94A3D4BE-75BB-4349-A004-6634CB6FA85E}" type="presParOf" srcId="{A5664B78-6EB5-4561-AEA0-822CDC01AB49}" destId="{7A770527-7E54-474D-9F76-A954330A5EBB}" srcOrd="2" destOrd="0" presId="urn:microsoft.com/office/officeart/2005/8/layout/lProcess3"/>
    <dgm:cxn modelId="{3B7FD011-68CD-4516-BB7D-F119434A7126}" type="presParOf" srcId="{7A770527-7E54-474D-9F76-A954330A5EBB}" destId="{C9A92F8D-DFAD-4B20-90FB-992CE834FE34}" srcOrd="0" destOrd="0" presId="urn:microsoft.com/office/officeart/2005/8/layout/lProcess3"/>
    <dgm:cxn modelId="{9312777A-C50B-49F9-8FC2-3B5DBBFDD74F}" type="presParOf" srcId="{A5664B78-6EB5-4561-AEA0-822CDC01AB49}" destId="{0FC301F8-D0D4-486B-BC4F-F92372812F4D}" srcOrd="3" destOrd="0" presId="urn:microsoft.com/office/officeart/2005/8/layout/lProcess3"/>
    <dgm:cxn modelId="{53E4004F-096E-41AA-85DB-14E70A08AF57}" type="presParOf" srcId="{A5664B78-6EB5-4561-AEA0-822CDC01AB49}" destId="{F63166B0-D92F-4878-A676-1B0476AE3865}" srcOrd="4" destOrd="0" presId="urn:microsoft.com/office/officeart/2005/8/layout/lProcess3"/>
    <dgm:cxn modelId="{9500DA5B-330B-4F10-B2A1-46EF9AFDEA44}" type="presParOf" srcId="{F63166B0-D92F-4878-A676-1B0476AE3865}" destId="{26ABDC79-2187-4C7E-9492-8EFD8562E77C}" srcOrd="0" destOrd="0" presId="urn:microsoft.com/office/officeart/2005/8/layout/lProcess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FC1C6A-77CF-4DBD-B532-7292B14DA67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de-DE"/>
        </a:p>
      </dgm:t>
    </dgm:pt>
    <dgm:pt modelId="{BF2EEBEE-9631-4206-8600-B5C60B65A28A}">
      <dgm:prSet/>
      <dgm:spPr/>
      <dgm:t>
        <a:bodyPr/>
        <a:lstStyle/>
        <a:p>
          <a:pPr rtl="0"/>
          <a:r>
            <a:rPr lang="de-DE" dirty="0" smtClean="0"/>
            <a:t>Erweiterung des Sprachbewusstseins (deklaratives sprachliches Wissen)</a:t>
          </a:r>
          <a:endParaRPr lang="cs-CZ" dirty="0"/>
        </a:p>
      </dgm:t>
    </dgm:pt>
    <dgm:pt modelId="{FB08AA7B-A5EE-4C11-B2DA-DAD6102DC931}" type="parTrans" cxnId="{C60136DF-580B-4E93-8C20-F6EB1D930869}">
      <dgm:prSet/>
      <dgm:spPr/>
      <dgm:t>
        <a:bodyPr/>
        <a:lstStyle/>
        <a:p>
          <a:endParaRPr lang="de-DE"/>
        </a:p>
      </dgm:t>
    </dgm:pt>
    <dgm:pt modelId="{1B62F798-C4F0-451A-A938-9188F8F29CFD}" type="sibTrans" cxnId="{C60136DF-580B-4E93-8C20-F6EB1D930869}">
      <dgm:prSet/>
      <dgm:spPr/>
      <dgm:t>
        <a:bodyPr/>
        <a:lstStyle/>
        <a:p>
          <a:endParaRPr lang="de-DE"/>
        </a:p>
      </dgm:t>
    </dgm:pt>
    <dgm:pt modelId="{6211E4CE-3844-466F-BC82-7CC4FD966C71}">
      <dgm:prSet/>
      <dgm:spPr/>
      <dgm:t>
        <a:bodyPr/>
        <a:lstStyle/>
        <a:p>
          <a:pPr rtl="0"/>
          <a:r>
            <a:rPr lang="de-DE" dirty="0" smtClean="0"/>
            <a:t>Entfaltung des Sprach</a:t>
          </a:r>
          <a:r>
            <a:rPr lang="de-DE" b="1" u="sng" dirty="0" smtClean="0"/>
            <a:t>lern</a:t>
          </a:r>
          <a:r>
            <a:rPr lang="de-DE" dirty="0" smtClean="0"/>
            <a:t>bewusstseins (prozedurales Wissen: lernen lernen)</a:t>
          </a:r>
          <a:endParaRPr lang="cs-CZ" dirty="0"/>
        </a:p>
      </dgm:t>
    </dgm:pt>
    <dgm:pt modelId="{2D5C85B1-52F5-457F-A38D-FB0A15268149}" type="parTrans" cxnId="{0D93E35C-0A6F-468B-BB59-49B8EAD0F19A}">
      <dgm:prSet/>
      <dgm:spPr/>
      <dgm:t>
        <a:bodyPr/>
        <a:lstStyle/>
        <a:p>
          <a:endParaRPr lang="de-DE"/>
        </a:p>
      </dgm:t>
    </dgm:pt>
    <dgm:pt modelId="{51A96291-F450-4896-961C-0DA33AB82F35}" type="sibTrans" cxnId="{0D93E35C-0A6F-468B-BB59-49B8EAD0F19A}">
      <dgm:prSet/>
      <dgm:spPr/>
      <dgm:t>
        <a:bodyPr/>
        <a:lstStyle/>
        <a:p>
          <a:endParaRPr lang="de-DE"/>
        </a:p>
      </dgm:t>
    </dgm:pt>
    <dgm:pt modelId="{5CA57301-0B28-41DF-ADD0-260BCAD13D4E}" type="pres">
      <dgm:prSet presAssocID="{67FC1C6A-77CF-4DBD-B532-7292B14DA672}" presName="Name0" presStyleCnt="0">
        <dgm:presLayoutVars>
          <dgm:dir/>
          <dgm:animLvl val="lvl"/>
          <dgm:resizeHandles/>
        </dgm:presLayoutVars>
      </dgm:prSet>
      <dgm:spPr/>
      <dgm:t>
        <a:bodyPr/>
        <a:lstStyle/>
        <a:p>
          <a:endParaRPr lang="de-DE"/>
        </a:p>
      </dgm:t>
    </dgm:pt>
    <dgm:pt modelId="{11DD06E0-7F57-4EF4-A902-2DDE0F02E388}" type="pres">
      <dgm:prSet presAssocID="{BF2EEBEE-9631-4206-8600-B5C60B65A28A}" presName="linNode" presStyleCnt="0"/>
      <dgm:spPr/>
    </dgm:pt>
    <dgm:pt modelId="{DBF6158D-7642-4899-92CF-23F090E6C3B5}" type="pres">
      <dgm:prSet presAssocID="{BF2EEBEE-9631-4206-8600-B5C60B65A28A}" presName="parentShp" presStyleLbl="node1" presStyleIdx="0" presStyleCnt="2">
        <dgm:presLayoutVars>
          <dgm:bulletEnabled val="1"/>
        </dgm:presLayoutVars>
      </dgm:prSet>
      <dgm:spPr/>
      <dgm:t>
        <a:bodyPr/>
        <a:lstStyle/>
        <a:p>
          <a:endParaRPr lang="de-DE"/>
        </a:p>
      </dgm:t>
    </dgm:pt>
    <dgm:pt modelId="{7BF553C8-ACE4-4D6B-8CCA-0B6D81771CA1}" type="pres">
      <dgm:prSet presAssocID="{BF2EEBEE-9631-4206-8600-B5C60B65A28A}" presName="childShp" presStyleLbl="bgAccFollowNode1" presStyleIdx="0" presStyleCnt="2">
        <dgm:presLayoutVars>
          <dgm:bulletEnabled val="1"/>
        </dgm:presLayoutVars>
      </dgm:prSet>
      <dgm:spPr/>
    </dgm:pt>
    <dgm:pt modelId="{0D6B90C9-F195-486E-BDB4-D8E882AA037F}" type="pres">
      <dgm:prSet presAssocID="{1B62F798-C4F0-451A-A938-9188F8F29CFD}" presName="spacing" presStyleCnt="0"/>
      <dgm:spPr/>
    </dgm:pt>
    <dgm:pt modelId="{3CE40818-C272-45C0-98B0-1A04A2277B03}" type="pres">
      <dgm:prSet presAssocID="{6211E4CE-3844-466F-BC82-7CC4FD966C71}" presName="linNode" presStyleCnt="0"/>
      <dgm:spPr/>
    </dgm:pt>
    <dgm:pt modelId="{67F0C625-EB32-4370-B181-7ADF12079B98}" type="pres">
      <dgm:prSet presAssocID="{6211E4CE-3844-466F-BC82-7CC4FD966C71}" presName="parentShp" presStyleLbl="node1" presStyleIdx="1" presStyleCnt="2">
        <dgm:presLayoutVars>
          <dgm:bulletEnabled val="1"/>
        </dgm:presLayoutVars>
      </dgm:prSet>
      <dgm:spPr/>
      <dgm:t>
        <a:bodyPr/>
        <a:lstStyle/>
        <a:p>
          <a:endParaRPr lang="de-DE"/>
        </a:p>
      </dgm:t>
    </dgm:pt>
    <dgm:pt modelId="{375FDF80-4FCF-41A9-BA50-B9ECE5717A5D}" type="pres">
      <dgm:prSet presAssocID="{6211E4CE-3844-466F-BC82-7CC4FD966C71}" presName="childShp" presStyleLbl="bgAccFollowNode1" presStyleIdx="1" presStyleCnt="2">
        <dgm:presLayoutVars>
          <dgm:bulletEnabled val="1"/>
        </dgm:presLayoutVars>
      </dgm:prSet>
      <dgm:spPr/>
    </dgm:pt>
  </dgm:ptLst>
  <dgm:cxnLst>
    <dgm:cxn modelId="{0D93E35C-0A6F-468B-BB59-49B8EAD0F19A}" srcId="{67FC1C6A-77CF-4DBD-B532-7292B14DA672}" destId="{6211E4CE-3844-466F-BC82-7CC4FD966C71}" srcOrd="1" destOrd="0" parTransId="{2D5C85B1-52F5-457F-A38D-FB0A15268149}" sibTransId="{51A96291-F450-4896-961C-0DA33AB82F35}"/>
    <dgm:cxn modelId="{C60136DF-580B-4E93-8C20-F6EB1D930869}" srcId="{67FC1C6A-77CF-4DBD-B532-7292B14DA672}" destId="{BF2EEBEE-9631-4206-8600-B5C60B65A28A}" srcOrd="0" destOrd="0" parTransId="{FB08AA7B-A5EE-4C11-B2DA-DAD6102DC931}" sibTransId="{1B62F798-C4F0-451A-A938-9188F8F29CFD}"/>
    <dgm:cxn modelId="{993FAF3C-880F-4CAF-9CF2-0C96345DAD54}" type="presOf" srcId="{67FC1C6A-77CF-4DBD-B532-7292B14DA672}" destId="{5CA57301-0B28-41DF-ADD0-260BCAD13D4E}" srcOrd="0" destOrd="0" presId="urn:microsoft.com/office/officeart/2005/8/layout/vList6"/>
    <dgm:cxn modelId="{7DECC17E-C88C-424F-B468-93C98C961D14}" type="presOf" srcId="{6211E4CE-3844-466F-BC82-7CC4FD966C71}" destId="{67F0C625-EB32-4370-B181-7ADF12079B98}" srcOrd="0" destOrd="0" presId="urn:microsoft.com/office/officeart/2005/8/layout/vList6"/>
    <dgm:cxn modelId="{2563BAAB-7D0B-4B2F-AA5A-9A7409902891}" type="presOf" srcId="{BF2EEBEE-9631-4206-8600-B5C60B65A28A}" destId="{DBF6158D-7642-4899-92CF-23F090E6C3B5}" srcOrd="0" destOrd="0" presId="urn:microsoft.com/office/officeart/2005/8/layout/vList6"/>
    <dgm:cxn modelId="{7114B601-47BB-4D89-B7E4-65B36E643C06}" type="presParOf" srcId="{5CA57301-0B28-41DF-ADD0-260BCAD13D4E}" destId="{11DD06E0-7F57-4EF4-A902-2DDE0F02E388}" srcOrd="0" destOrd="0" presId="urn:microsoft.com/office/officeart/2005/8/layout/vList6"/>
    <dgm:cxn modelId="{1D879805-5D8E-4249-BAED-A3E3DE6460B0}" type="presParOf" srcId="{11DD06E0-7F57-4EF4-A902-2DDE0F02E388}" destId="{DBF6158D-7642-4899-92CF-23F090E6C3B5}" srcOrd="0" destOrd="0" presId="urn:microsoft.com/office/officeart/2005/8/layout/vList6"/>
    <dgm:cxn modelId="{8FC86434-8EFC-4A0D-BECE-49CEB1C89DE3}" type="presParOf" srcId="{11DD06E0-7F57-4EF4-A902-2DDE0F02E388}" destId="{7BF553C8-ACE4-4D6B-8CCA-0B6D81771CA1}" srcOrd="1" destOrd="0" presId="urn:microsoft.com/office/officeart/2005/8/layout/vList6"/>
    <dgm:cxn modelId="{57EFC9B0-4B13-4F8B-BF98-54BC0624932A}" type="presParOf" srcId="{5CA57301-0B28-41DF-ADD0-260BCAD13D4E}" destId="{0D6B90C9-F195-486E-BDB4-D8E882AA037F}" srcOrd="1" destOrd="0" presId="urn:microsoft.com/office/officeart/2005/8/layout/vList6"/>
    <dgm:cxn modelId="{4B79D97E-8D19-4457-BF4F-289833154DC2}" type="presParOf" srcId="{5CA57301-0B28-41DF-ADD0-260BCAD13D4E}" destId="{3CE40818-C272-45C0-98B0-1A04A2277B03}" srcOrd="2" destOrd="0" presId="urn:microsoft.com/office/officeart/2005/8/layout/vList6"/>
    <dgm:cxn modelId="{D1286DBE-0AAA-4909-9D5F-B33F43BF91DF}" type="presParOf" srcId="{3CE40818-C272-45C0-98B0-1A04A2277B03}" destId="{67F0C625-EB32-4370-B181-7ADF12079B98}" srcOrd="0" destOrd="0" presId="urn:microsoft.com/office/officeart/2005/8/layout/vList6"/>
    <dgm:cxn modelId="{02AB91F3-9BE4-4EC4-9EFF-90E5F8E1FA19}" type="presParOf" srcId="{3CE40818-C272-45C0-98B0-1A04A2277B03}" destId="{375FDF80-4FCF-41A9-BA50-B9ECE5717A5D}"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A2784B5-38E5-4688-8277-E47C1C30517E}">
      <dsp:nvSpPr>
        <dsp:cNvPr id="0" name=""/>
        <dsp:cNvSpPr/>
      </dsp:nvSpPr>
      <dsp:spPr>
        <a:xfrm>
          <a:off x="-192910" y="0"/>
          <a:ext cx="1556792" cy="1556792"/>
        </a:xfrm>
        <a:prstGeom prst="pie">
          <a:avLst>
            <a:gd name="adj1" fmla="val 5400000"/>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67BCC7-2FA9-4FA2-9D30-38E5DC366AB9}">
      <dsp:nvSpPr>
        <dsp:cNvPr id="0" name=""/>
        <dsp:cNvSpPr/>
      </dsp:nvSpPr>
      <dsp:spPr>
        <a:xfrm>
          <a:off x="199665" y="0"/>
          <a:ext cx="4241716" cy="1556792"/>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cs-CZ" sz="2400" b="1" kern="1200" dirty="0" err="1" smtClean="0"/>
            <a:t>Fremdsprachenspezifische</a:t>
          </a:r>
          <a:r>
            <a:rPr lang="cs-CZ" sz="2400" b="1" kern="1200" dirty="0" smtClean="0"/>
            <a:t> </a:t>
          </a:r>
          <a:br>
            <a:rPr lang="cs-CZ" sz="2400" b="1" kern="1200" dirty="0" smtClean="0"/>
          </a:br>
          <a:r>
            <a:rPr lang="cs-CZ" sz="2400" b="1" kern="1200" dirty="0" err="1" smtClean="0"/>
            <a:t>Faktoren</a:t>
          </a:r>
          <a:endParaRPr lang="de-DE" sz="2400" b="1" kern="1200" dirty="0"/>
        </a:p>
      </dsp:txBody>
      <dsp:txXfrm>
        <a:off x="199665" y="0"/>
        <a:ext cx="4241716" cy="155679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B967648-0E49-4FD3-8ECE-38D949D8C70B}">
      <dsp:nvSpPr>
        <dsp:cNvPr id="0" name=""/>
        <dsp:cNvSpPr/>
      </dsp:nvSpPr>
      <dsp:spPr>
        <a:xfrm>
          <a:off x="0" y="125380"/>
          <a:ext cx="3384376" cy="1353750"/>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rtl="0">
            <a:lnSpc>
              <a:spcPct val="90000"/>
            </a:lnSpc>
            <a:spcBef>
              <a:spcPct val="0"/>
            </a:spcBef>
            <a:spcAft>
              <a:spcPct val="35000"/>
            </a:spcAft>
          </a:pPr>
          <a:r>
            <a:rPr lang="cs-CZ" sz="2100" kern="1200" dirty="0" err="1" smtClean="0"/>
            <a:t>Vergleich</a:t>
          </a:r>
          <a:r>
            <a:rPr lang="cs-CZ" sz="2100" kern="1200" dirty="0" smtClean="0"/>
            <a:t> </a:t>
          </a:r>
          <a:endParaRPr lang="cs-CZ" sz="2100" kern="1200" dirty="0"/>
        </a:p>
      </dsp:txBody>
      <dsp:txXfrm>
        <a:off x="0" y="125380"/>
        <a:ext cx="3384376" cy="1353750"/>
      </dsp:txXfrm>
    </dsp:sp>
    <dsp:sp modelId="{C9A92F8D-DFAD-4B20-90FB-992CE834FE34}">
      <dsp:nvSpPr>
        <dsp:cNvPr id="0" name=""/>
        <dsp:cNvSpPr/>
      </dsp:nvSpPr>
      <dsp:spPr>
        <a:xfrm>
          <a:off x="0" y="1668656"/>
          <a:ext cx="3384376" cy="1353750"/>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rtl="0">
            <a:lnSpc>
              <a:spcPct val="90000"/>
            </a:lnSpc>
            <a:spcBef>
              <a:spcPct val="0"/>
            </a:spcBef>
            <a:spcAft>
              <a:spcPct val="35000"/>
            </a:spcAft>
          </a:pPr>
          <a:r>
            <a:rPr lang="cs-CZ" sz="2100" kern="1200" dirty="0" smtClean="0"/>
            <a:t>Transfer </a:t>
          </a:r>
          <a:endParaRPr lang="cs-CZ" sz="2100" kern="1200" dirty="0"/>
        </a:p>
      </dsp:txBody>
      <dsp:txXfrm>
        <a:off x="0" y="1668656"/>
        <a:ext cx="3384376" cy="1353750"/>
      </dsp:txXfrm>
    </dsp:sp>
    <dsp:sp modelId="{26ABDC79-2187-4C7E-9492-8EFD8562E77C}">
      <dsp:nvSpPr>
        <dsp:cNvPr id="0" name=""/>
        <dsp:cNvSpPr/>
      </dsp:nvSpPr>
      <dsp:spPr>
        <a:xfrm>
          <a:off x="0" y="3211931"/>
          <a:ext cx="3384376" cy="1353750"/>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lvl="0" algn="ctr" defTabSz="933450" rtl="0">
            <a:lnSpc>
              <a:spcPct val="90000"/>
            </a:lnSpc>
            <a:spcBef>
              <a:spcPct val="0"/>
            </a:spcBef>
            <a:spcAft>
              <a:spcPct val="35000"/>
            </a:spcAft>
          </a:pPr>
          <a:r>
            <a:rPr lang="de-DE" sz="2100" kern="1200" noProof="0" dirty="0" smtClean="0"/>
            <a:t>Rückbeziehung</a:t>
          </a:r>
          <a:endParaRPr lang="de-DE" sz="2100" kern="1200" noProof="0" dirty="0"/>
        </a:p>
      </dsp:txBody>
      <dsp:txXfrm>
        <a:off x="0" y="3211931"/>
        <a:ext cx="3384376" cy="135375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BF553C8-ACE4-4D6B-8CCA-0B6D81771CA1}">
      <dsp:nvSpPr>
        <dsp:cNvPr id="0" name=""/>
        <dsp:cNvSpPr/>
      </dsp:nvSpPr>
      <dsp:spPr>
        <a:xfrm>
          <a:off x="3291839" y="552"/>
          <a:ext cx="4937760" cy="2154694"/>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F6158D-7642-4899-92CF-23F090E6C3B5}">
      <dsp:nvSpPr>
        <dsp:cNvPr id="0" name=""/>
        <dsp:cNvSpPr/>
      </dsp:nvSpPr>
      <dsp:spPr>
        <a:xfrm>
          <a:off x="0" y="552"/>
          <a:ext cx="3291840" cy="215469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de-DE" sz="1900" kern="1200" dirty="0" smtClean="0"/>
            <a:t>Erweiterung des Sprachbewusstseins (deklaratives sprachliches Wissen)</a:t>
          </a:r>
          <a:endParaRPr lang="cs-CZ" sz="1900" kern="1200" dirty="0"/>
        </a:p>
      </dsp:txBody>
      <dsp:txXfrm>
        <a:off x="0" y="552"/>
        <a:ext cx="3291840" cy="2154694"/>
      </dsp:txXfrm>
    </dsp:sp>
    <dsp:sp modelId="{375FDF80-4FCF-41A9-BA50-B9ECE5717A5D}">
      <dsp:nvSpPr>
        <dsp:cNvPr id="0" name=""/>
        <dsp:cNvSpPr/>
      </dsp:nvSpPr>
      <dsp:spPr>
        <a:xfrm>
          <a:off x="3291839" y="2370716"/>
          <a:ext cx="4937760" cy="2154694"/>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F0C625-EB32-4370-B181-7ADF12079B98}">
      <dsp:nvSpPr>
        <dsp:cNvPr id="0" name=""/>
        <dsp:cNvSpPr/>
      </dsp:nvSpPr>
      <dsp:spPr>
        <a:xfrm>
          <a:off x="0" y="2370716"/>
          <a:ext cx="3291840" cy="215469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de-DE" sz="1900" kern="1200" dirty="0" smtClean="0"/>
            <a:t>Entfaltung des Sprach</a:t>
          </a:r>
          <a:r>
            <a:rPr lang="de-DE" sz="1900" b="1" u="sng" kern="1200" dirty="0" smtClean="0"/>
            <a:t>lern</a:t>
          </a:r>
          <a:r>
            <a:rPr lang="de-DE" sz="1900" kern="1200" dirty="0" smtClean="0"/>
            <a:t>bewusstseins (prozedurales Wissen: lernen lernen)</a:t>
          </a:r>
          <a:endParaRPr lang="cs-CZ" sz="1900" kern="1200" dirty="0"/>
        </a:p>
      </dsp:txBody>
      <dsp:txXfrm>
        <a:off x="0" y="2370716"/>
        <a:ext cx="3291840" cy="2154694"/>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7AB48A-B841-4F68-9CA5-CB9484C8F8F6}" type="datetimeFigureOut">
              <a:rPr lang="de-DE" smtClean="0"/>
              <a:pPr/>
              <a:t>01.11.2011</a:t>
            </a:fld>
            <a:endParaRPr lang="de-DE"/>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E4C91A-B7E9-41DE-927B-AA2FCA07F3B6}" type="slidenum">
              <a:rPr lang="de-DE" smtClean="0"/>
              <a:pPr/>
              <a:t>‹#›</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de-DE" dirty="0"/>
          </a:p>
        </p:txBody>
      </p:sp>
      <p:sp>
        <p:nvSpPr>
          <p:cNvPr id="4" name="Zástupný symbol pro číslo snímku 3"/>
          <p:cNvSpPr>
            <a:spLocks noGrp="1"/>
          </p:cNvSpPr>
          <p:nvPr>
            <p:ph type="sldNum" sz="quarter" idx="10"/>
          </p:nvPr>
        </p:nvSpPr>
        <p:spPr/>
        <p:txBody>
          <a:bodyPr/>
          <a:lstStyle/>
          <a:p>
            <a:fld id="{25E4C91A-B7E9-41DE-927B-AA2FCA07F3B6}" type="slidenum">
              <a:rPr lang="de-DE" smtClean="0"/>
              <a:pPr/>
              <a:t>5</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Přímá spojovací čára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fld id="{18A2481B-5154-415F-B752-558547769AA3}" type="datetimeFigureOut">
              <a:rPr lang="cs-CZ" smtClean="0"/>
              <a:pPr/>
              <a:t>1.11.2011</a:t>
            </a:fld>
            <a:endParaRPr lang="cs-CZ"/>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endParaRPr lang="cs-CZ"/>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1.11.2011</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1.11.2011</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1.11.2011</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Nadpis 6"/>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1.11.2011</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1.11.2011</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8" name="Nadpis 7"/>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1.11.2011</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1.11.2011</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6" name="Nadpis 5"/>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1.11.2011</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extLst/>
          </a:lstStyle>
          <a:p>
            <a:fld id="{18A2481B-5154-415F-B752-558547769AA3}" type="datetimeFigureOut">
              <a:rPr lang="cs-CZ" smtClean="0"/>
              <a:pPr/>
              <a:t>1.11.2011</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Klepnutím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fld id="{18A2481B-5154-415F-B752-558547769AA3}" type="datetimeFigureOut">
              <a:rPr lang="cs-CZ" smtClean="0"/>
              <a:pPr/>
              <a:t>1.11.2011</a:t>
            </a:fld>
            <a:endParaRPr lang="cs-CZ"/>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cs-CZ"/>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20264769-77EF-4CD0-90DE-F7D7F2D423C4}" type="slidenum">
              <a:rPr lang="cs-CZ" smtClean="0"/>
              <a:pPr/>
              <a:t>‹#›</a:t>
            </a:fld>
            <a:endParaRPr lang="cs-CZ"/>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Klepnutím lze upravit styl předlohy nadpisů.</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Přímá spojovací čára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Přímá spojovací čár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8A2481B-5154-415F-B752-558547769AA3}" type="datetimeFigureOut">
              <a:rPr lang="cs-CZ" smtClean="0"/>
              <a:pPr/>
              <a:t>1.11.2011</a:t>
            </a:fld>
            <a:endParaRPr lang="cs-CZ"/>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cs-CZ"/>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658615"/>
          </a:xfrm>
        </p:spPr>
        <p:txBody>
          <a:bodyPr>
            <a:normAutofit fontScale="90000"/>
          </a:bodyPr>
          <a:lstStyle/>
          <a:p>
            <a:r>
              <a:rPr lang="cs-CZ" dirty="0" err="1" smtClean="0"/>
              <a:t>Mehrsprachigkeitsdidaktik</a:t>
            </a:r>
            <a:r>
              <a:rPr lang="cs-CZ" dirty="0" smtClean="0"/>
              <a:t> </a:t>
            </a:r>
            <a:r>
              <a:rPr lang="cs-CZ" dirty="0" err="1" smtClean="0"/>
              <a:t>und</a:t>
            </a:r>
            <a:r>
              <a:rPr lang="cs-CZ" dirty="0" smtClean="0"/>
              <a:t> </a:t>
            </a:r>
            <a:r>
              <a:rPr lang="cs-CZ" dirty="0" err="1" smtClean="0"/>
              <a:t>ihre</a:t>
            </a:r>
            <a:r>
              <a:rPr lang="cs-CZ" dirty="0" smtClean="0"/>
              <a:t> </a:t>
            </a:r>
            <a:r>
              <a:rPr lang="cs-CZ" dirty="0" err="1" smtClean="0"/>
              <a:t>Resonanz</a:t>
            </a:r>
            <a:r>
              <a:rPr lang="cs-CZ" dirty="0" smtClean="0"/>
              <a:t> in </a:t>
            </a:r>
            <a:r>
              <a:rPr lang="cs-CZ" dirty="0" err="1" smtClean="0"/>
              <a:t>einigen</a:t>
            </a:r>
            <a:r>
              <a:rPr lang="cs-CZ" dirty="0" smtClean="0"/>
              <a:t> (</a:t>
            </a:r>
            <a:r>
              <a:rPr lang="cs-CZ" dirty="0" err="1" smtClean="0"/>
              <a:t>ausgewählten</a:t>
            </a:r>
            <a:r>
              <a:rPr lang="cs-CZ" dirty="0" smtClean="0"/>
              <a:t>) </a:t>
            </a:r>
            <a:r>
              <a:rPr lang="cs-CZ" dirty="0" err="1" smtClean="0"/>
              <a:t>DaF</a:t>
            </a:r>
            <a:r>
              <a:rPr lang="cs-CZ" dirty="0" smtClean="0"/>
              <a:t>-</a:t>
            </a:r>
            <a:r>
              <a:rPr lang="cs-CZ" dirty="0" err="1" smtClean="0"/>
              <a:t>Lehrwerken</a:t>
            </a:r>
            <a:endParaRPr lang="de-DE" dirty="0"/>
          </a:p>
        </p:txBody>
      </p:sp>
      <p:sp>
        <p:nvSpPr>
          <p:cNvPr id="3" name="Podnadpis 2"/>
          <p:cNvSpPr>
            <a:spLocks noGrp="1"/>
          </p:cNvSpPr>
          <p:nvPr>
            <p:ph type="subTitle" idx="1"/>
          </p:nvPr>
        </p:nvSpPr>
        <p:spPr/>
        <p:txBody>
          <a:bodyPr>
            <a:normAutofit fontScale="62500" lnSpcReduction="20000"/>
          </a:bodyPr>
          <a:lstStyle/>
          <a:p>
            <a:endParaRPr lang="cs-CZ" sz="1000" dirty="0" smtClean="0"/>
          </a:p>
          <a:p>
            <a:endParaRPr lang="cs-CZ" sz="1000" dirty="0" smtClean="0"/>
          </a:p>
          <a:p>
            <a:endParaRPr lang="cs-CZ" sz="1000" dirty="0" smtClean="0"/>
          </a:p>
          <a:p>
            <a:endParaRPr lang="cs-CZ" sz="1000" dirty="0" smtClean="0"/>
          </a:p>
          <a:p>
            <a:endParaRPr lang="cs-CZ" sz="1000" dirty="0" smtClean="0"/>
          </a:p>
          <a:p>
            <a:r>
              <a:rPr lang="cs-CZ" sz="1800" dirty="0" smtClean="0"/>
              <a:t>Alice </a:t>
            </a:r>
            <a:r>
              <a:rPr lang="cs-CZ" sz="1800" dirty="0" err="1" smtClean="0"/>
              <a:t>Brychová</a:t>
            </a:r>
            <a:endParaRPr lang="cs-CZ" sz="1800" dirty="0" smtClean="0"/>
          </a:p>
          <a:p>
            <a:endParaRPr lang="cs-CZ" sz="1000" dirty="0" smtClean="0"/>
          </a:p>
          <a:p>
            <a:r>
              <a:rPr lang="cs-CZ" sz="1000" dirty="0" err="1" smtClean="0"/>
              <a:t>Brünn</a:t>
            </a:r>
            <a:r>
              <a:rPr lang="cs-CZ" sz="1000" dirty="0" smtClean="0"/>
              <a:t>, 20. </a:t>
            </a:r>
            <a:r>
              <a:rPr lang="cs-CZ" sz="1000" dirty="0" err="1" smtClean="0"/>
              <a:t>und</a:t>
            </a:r>
            <a:r>
              <a:rPr lang="cs-CZ" sz="1000" dirty="0" smtClean="0"/>
              <a:t> 21.10. 2011, „</a:t>
            </a:r>
            <a:r>
              <a:rPr lang="cs-CZ" sz="1000" dirty="0" err="1" smtClean="0"/>
              <a:t>Mehrsprachigkeit</a:t>
            </a:r>
            <a:r>
              <a:rPr lang="cs-CZ" sz="1000" dirty="0" smtClean="0"/>
              <a:t> </a:t>
            </a:r>
            <a:r>
              <a:rPr lang="cs-CZ" sz="1000" dirty="0" err="1" smtClean="0"/>
              <a:t>am</a:t>
            </a:r>
            <a:r>
              <a:rPr lang="cs-CZ" sz="1000" dirty="0" smtClean="0"/>
              <a:t> </a:t>
            </a:r>
            <a:r>
              <a:rPr lang="cs-CZ" sz="1000" dirty="0" err="1" smtClean="0"/>
              <a:t>Beispiel</a:t>
            </a:r>
            <a:r>
              <a:rPr lang="cs-CZ" sz="1000" dirty="0" smtClean="0"/>
              <a:t> </a:t>
            </a:r>
            <a:r>
              <a:rPr lang="cs-CZ" sz="1000" dirty="0" err="1" smtClean="0"/>
              <a:t>Deutsch</a:t>
            </a:r>
            <a:r>
              <a:rPr lang="cs-CZ" sz="1000" dirty="0" smtClean="0"/>
              <a:t> nach </a:t>
            </a:r>
            <a:r>
              <a:rPr lang="cs-CZ" sz="1000" dirty="0" err="1" smtClean="0"/>
              <a:t>Englisch</a:t>
            </a:r>
            <a:r>
              <a:rPr lang="cs-CZ" sz="1000" dirty="0" smtClean="0"/>
              <a:t> – in </a:t>
            </a:r>
            <a:r>
              <a:rPr lang="cs-CZ" sz="1000" dirty="0" err="1" smtClean="0"/>
              <a:t>Forschung</a:t>
            </a:r>
            <a:r>
              <a:rPr lang="cs-CZ" sz="1000" dirty="0" smtClean="0"/>
              <a:t> </a:t>
            </a:r>
            <a:r>
              <a:rPr lang="cs-CZ" sz="1000" dirty="0" err="1" smtClean="0"/>
              <a:t>und</a:t>
            </a:r>
            <a:r>
              <a:rPr lang="cs-CZ" sz="1000" dirty="0" smtClean="0"/>
              <a:t> </a:t>
            </a:r>
            <a:r>
              <a:rPr lang="cs-CZ" sz="1000" dirty="0" err="1" smtClean="0"/>
              <a:t>schulischer</a:t>
            </a:r>
            <a:r>
              <a:rPr lang="cs-CZ" sz="1000" dirty="0" smtClean="0"/>
              <a:t> </a:t>
            </a:r>
            <a:r>
              <a:rPr lang="cs-CZ" sz="1000" dirty="0" err="1" smtClean="0"/>
              <a:t>Praxis</a:t>
            </a:r>
            <a:r>
              <a:rPr lang="cs-CZ" sz="1000" dirty="0" smtClean="0"/>
              <a:t>“</a:t>
            </a:r>
            <a:endParaRPr lang="de-DE"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solidFill>
            <a:schemeClr val="accent4">
              <a:lumMod val="20000"/>
              <a:lumOff val="80000"/>
            </a:schemeClr>
          </a:solidFill>
          <a:ln>
            <a:solidFill>
              <a:schemeClr val="accent4">
                <a:lumMod val="50000"/>
              </a:schemeClr>
            </a:solidFill>
          </a:ln>
        </p:spPr>
        <p:txBody>
          <a:bodyPr>
            <a:normAutofit fontScale="55000" lnSpcReduction="20000"/>
          </a:bodyPr>
          <a:lstStyle/>
          <a:p>
            <a:r>
              <a:rPr lang="cs-CZ" b="1" dirty="0" err="1" smtClean="0">
                <a:solidFill>
                  <a:schemeClr val="accent1"/>
                </a:solidFill>
              </a:rPr>
              <a:t>Sprachbewusstsein</a:t>
            </a:r>
            <a:r>
              <a:rPr lang="de-DE" b="1" dirty="0" smtClean="0">
                <a:solidFill>
                  <a:schemeClr val="accent2"/>
                </a:solidFill>
              </a:rPr>
              <a:t> im Wortschatzbereich</a:t>
            </a:r>
            <a:r>
              <a:rPr lang="cs-CZ" dirty="0" smtClean="0">
                <a:solidFill>
                  <a:schemeClr val="accent2"/>
                </a:solidFill>
              </a:rPr>
              <a:t>:</a:t>
            </a:r>
          </a:p>
          <a:p>
            <a:r>
              <a:rPr lang="cs-CZ" dirty="0" err="1" smtClean="0">
                <a:solidFill>
                  <a:schemeClr val="accent2"/>
                </a:solidFill>
              </a:rPr>
              <a:t>Aus</a:t>
            </a:r>
            <a:r>
              <a:rPr lang="cs-CZ" dirty="0" smtClean="0">
                <a:solidFill>
                  <a:schemeClr val="accent2"/>
                </a:solidFill>
              </a:rPr>
              <a:t> </a:t>
            </a:r>
            <a:r>
              <a:rPr lang="cs-CZ" dirty="0" err="1" smtClean="0">
                <a:solidFill>
                  <a:schemeClr val="accent2"/>
                </a:solidFill>
              </a:rPr>
              <a:t>dem</a:t>
            </a:r>
            <a:r>
              <a:rPr lang="cs-CZ" dirty="0" smtClean="0">
                <a:solidFill>
                  <a:schemeClr val="accent2"/>
                </a:solidFill>
              </a:rPr>
              <a:t> L2 </a:t>
            </a:r>
            <a:r>
              <a:rPr lang="cs-CZ" dirty="0" err="1" smtClean="0">
                <a:solidFill>
                  <a:schemeClr val="accent2"/>
                </a:solidFill>
              </a:rPr>
              <a:t>bekannte</a:t>
            </a:r>
            <a:r>
              <a:rPr lang="cs-CZ" dirty="0" smtClean="0">
                <a:solidFill>
                  <a:schemeClr val="accent2"/>
                </a:solidFill>
              </a:rPr>
              <a:t> </a:t>
            </a:r>
            <a:r>
              <a:rPr lang="cs-CZ" dirty="0" err="1" smtClean="0">
                <a:solidFill>
                  <a:schemeClr val="accent2"/>
                </a:solidFill>
              </a:rPr>
              <a:t>Themen</a:t>
            </a:r>
            <a:r>
              <a:rPr lang="cs-CZ" dirty="0" smtClean="0">
                <a:solidFill>
                  <a:schemeClr val="accent2"/>
                </a:solidFill>
              </a:rPr>
              <a:t>, </a:t>
            </a:r>
            <a:r>
              <a:rPr lang="cs-CZ" dirty="0" err="1" smtClean="0">
                <a:solidFill>
                  <a:schemeClr val="accent2"/>
                </a:solidFill>
              </a:rPr>
              <a:t>absichtliche</a:t>
            </a:r>
            <a:r>
              <a:rPr lang="cs-CZ" dirty="0" smtClean="0">
                <a:solidFill>
                  <a:schemeClr val="accent2"/>
                </a:solidFill>
              </a:rPr>
              <a:t> </a:t>
            </a:r>
            <a:r>
              <a:rPr lang="cs-CZ" dirty="0" err="1" smtClean="0">
                <a:solidFill>
                  <a:schemeClr val="accent2"/>
                </a:solidFill>
              </a:rPr>
              <a:t>Wahl</a:t>
            </a:r>
            <a:r>
              <a:rPr lang="cs-CZ" dirty="0" smtClean="0">
                <a:solidFill>
                  <a:schemeClr val="accent2"/>
                </a:solidFill>
              </a:rPr>
              <a:t> der </a:t>
            </a:r>
            <a:r>
              <a:rPr lang="cs-CZ" dirty="0" err="1" smtClean="0">
                <a:solidFill>
                  <a:schemeClr val="accent2"/>
                </a:solidFill>
              </a:rPr>
              <a:t>Themen</a:t>
            </a:r>
            <a:r>
              <a:rPr lang="cs-CZ" dirty="0" smtClean="0">
                <a:solidFill>
                  <a:schemeClr val="accent2"/>
                </a:solidFill>
              </a:rPr>
              <a:t> </a:t>
            </a:r>
            <a:r>
              <a:rPr lang="cs-CZ" dirty="0" err="1" smtClean="0">
                <a:solidFill>
                  <a:schemeClr val="accent2"/>
                </a:solidFill>
              </a:rPr>
              <a:t>mit</a:t>
            </a:r>
            <a:r>
              <a:rPr lang="cs-CZ" dirty="0" smtClean="0">
                <a:solidFill>
                  <a:schemeClr val="accent2"/>
                </a:solidFill>
              </a:rPr>
              <a:t> </a:t>
            </a:r>
            <a:r>
              <a:rPr lang="cs-CZ" dirty="0" err="1" smtClean="0">
                <a:solidFill>
                  <a:schemeClr val="accent2"/>
                </a:solidFill>
              </a:rPr>
              <a:t>vielen</a:t>
            </a:r>
            <a:r>
              <a:rPr lang="cs-CZ" dirty="0" smtClean="0">
                <a:solidFill>
                  <a:schemeClr val="accent2"/>
                </a:solidFill>
              </a:rPr>
              <a:t> </a:t>
            </a:r>
            <a:r>
              <a:rPr lang="cs-CZ" b="1" dirty="0" err="1" smtClean="0">
                <a:solidFill>
                  <a:schemeClr val="accent2"/>
                </a:solidFill>
              </a:rPr>
              <a:t>Internationalismen</a:t>
            </a:r>
            <a:r>
              <a:rPr lang="cs-CZ" b="1" dirty="0" smtClean="0">
                <a:solidFill>
                  <a:schemeClr val="accent2"/>
                </a:solidFill>
              </a:rPr>
              <a:t>, </a:t>
            </a:r>
            <a:r>
              <a:rPr lang="cs-CZ" b="1" dirty="0" err="1" smtClean="0">
                <a:solidFill>
                  <a:schemeClr val="accent2"/>
                </a:solidFill>
              </a:rPr>
              <a:t>Anglizismen</a:t>
            </a:r>
            <a:r>
              <a:rPr lang="cs-CZ" dirty="0" smtClean="0">
                <a:solidFill>
                  <a:schemeClr val="accent2"/>
                </a:solidFill>
              </a:rPr>
              <a:t>,: </a:t>
            </a:r>
          </a:p>
          <a:p>
            <a:r>
              <a:rPr lang="cs-CZ" dirty="0" err="1" smtClean="0">
                <a:solidFill>
                  <a:schemeClr val="accent2"/>
                </a:solidFill>
              </a:rPr>
              <a:t>dabei</a:t>
            </a:r>
            <a:r>
              <a:rPr lang="cs-CZ" dirty="0" smtClean="0">
                <a:solidFill>
                  <a:schemeClr val="accent2"/>
                </a:solidFill>
              </a:rPr>
              <a:t> </a:t>
            </a:r>
            <a:r>
              <a:rPr lang="cs-CZ" b="1" dirty="0" err="1" smtClean="0">
                <a:solidFill>
                  <a:schemeClr val="accent2"/>
                </a:solidFill>
              </a:rPr>
              <a:t>Bewusstmachung</a:t>
            </a:r>
            <a:r>
              <a:rPr lang="cs-CZ" b="1" dirty="0" smtClean="0">
                <a:solidFill>
                  <a:schemeClr val="accent2"/>
                </a:solidFill>
              </a:rPr>
              <a:t> </a:t>
            </a:r>
            <a:r>
              <a:rPr lang="cs-CZ" b="1" dirty="0" err="1" smtClean="0">
                <a:solidFill>
                  <a:schemeClr val="accent2"/>
                </a:solidFill>
              </a:rPr>
              <a:t>von</a:t>
            </a:r>
            <a:r>
              <a:rPr lang="cs-CZ" b="1" dirty="0" smtClean="0">
                <a:solidFill>
                  <a:schemeClr val="accent2"/>
                </a:solidFill>
              </a:rPr>
              <a:t> </a:t>
            </a:r>
            <a:r>
              <a:rPr lang="cs-CZ" b="1" dirty="0" err="1" smtClean="0">
                <a:solidFill>
                  <a:schemeClr val="accent2"/>
                </a:solidFill>
              </a:rPr>
              <a:t>Unterschieden</a:t>
            </a:r>
            <a:r>
              <a:rPr lang="cs-CZ" dirty="0" smtClean="0">
                <a:solidFill>
                  <a:schemeClr val="accent2"/>
                </a:solidFill>
              </a:rPr>
              <a:t> in der </a:t>
            </a:r>
            <a:r>
              <a:rPr lang="cs-CZ" dirty="0" err="1" smtClean="0">
                <a:solidFill>
                  <a:schemeClr val="accent2"/>
                </a:solidFill>
              </a:rPr>
              <a:t>Grammatik</a:t>
            </a:r>
            <a:r>
              <a:rPr lang="de-DE" dirty="0" smtClean="0">
                <a:solidFill>
                  <a:schemeClr val="accent2"/>
                </a:solidFill>
              </a:rPr>
              <a:t> u. Rechtschreibung (AB)</a:t>
            </a:r>
          </a:p>
          <a:p>
            <a:endParaRPr lang="de-DE" dirty="0" smtClean="0">
              <a:solidFill>
                <a:schemeClr val="accent2"/>
              </a:solidFill>
            </a:endParaRPr>
          </a:p>
          <a:p>
            <a:r>
              <a:rPr lang="de-DE" b="1" dirty="0" smtClean="0">
                <a:solidFill>
                  <a:schemeClr val="accent2"/>
                </a:solidFill>
              </a:rPr>
              <a:t>Vom Verstehen zum Sprechen </a:t>
            </a:r>
            <a:r>
              <a:rPr lang="de-DE" dirty="0" smtClean="0">
                <a:solidFill>
                  <a:schemeClr val="accent2"/>
                </a:solidFill>
              </a:rPr>
              <a:t>: es wird differenziert mit dem aktiven und rezeptiven Wortschatz gearbeitet, Bedeutung aus dem Kontext, aus den Ähnlichkeiten mit einer anderen Sprache erschlossen.</a:t>
            </a:r>
          </a:p>
          <a:p>
            <a:r>
              <a:rPr lang="de-DE" b="1" dirty="0" smtClean="0">
                <a:solidFill>
                  <a:schemeClr val="accent2"/>
                </a:solidFill>
              </a:rPr>
              <a:t>Soziokulturelles Lernen: </a:t>
            </a:r>
            <a:r>
              <a:rPr lang="de-DE" dirty="0" smtClean="0">
                <a:solidFill>
                  <a:schemeClr val="accent2"/>
                </a:solidFill>
              </a:rPr>
              <a:t>Grußformen sammeln und vergleichen…</a:t>
            </a:r>
            <a:endParaRPr lang="de-DE" dirty="0">
              <a:solidFill>
                <a:schemeClr val="accent2"/>
              </a:solidFill>
            </a:endParaRPr>
          </a:p>
        </p:txBody>
      </p:sp>
      <p:sp>
        <p:nvSpPr>
          <p:cNvPr id="4" name="Zástupný symbol pro obsah 3"/>
          <p:cNvSpPr>
            <a:spLocks noGrp="1"/>
          </p:cNvSpPr>
          <p:nvPr>
            <p:ph sz="half" idx="2"/>
          </p:nvPr>
        </p:nvSpPr>
        <p:spPr>
          <a:xfrm>
            <a:off x="4644008" y="1484784"/>
            <a:ext cx="4100264" cy="4525963"/>
          </a:xfrm>
          <a:solidFill>
            <a:schemeClr val="accent1">
              <a:lumMod val="20000"/>
              <a:lumOff val="80000"/>
            </a:schemeClr>
          </a:solidFill>
          <a:ln>
            <a:solidFill>
              <a:schemeClr val="tx2">
                <a:lumMod val="50000"/>
              </a:schemeClr>
            </a:solidFill>
          </a:ln>
        </p:spPr>
        <p:txBody>
          <a:bodyPr>
            <a:normAutofit fontScale="55000" lnSpcReduction="20000"/>
          </a:bodyPr>
          <a:lstStyle/>
          <a:p>
            <a:r>
              <a:rPr lang="de-DE" b="1" dirty="0" smtClean="0">
                <a:solidFill>
                  <a:schemeClr val="accent1"/>
                </a:solidFill>
              </a:rPr>
              <a:t>Sprachlernbewusstsein</a:t>
            </a:r>
          </a:p>
          <a:p>
            <a:r>
              <a:rPr lang="cs-CZ" b="1" dirty="0" err="1" smtClean="0">
                <a:solidFill>
                  <a:schemeClr val="accent2"/>
                </a:solidFill>
              </a:rPr>
              <a:t>Das</a:t>
            </a:r>
            <a:r>
              <a:rPr lang="cs-CZ" b="1" dirty="0" smtClean="0">
                <a:solidFill>
                  <a:schemeClr val="accent2"/>
                </a:solidFill>
              </a:rPr>
              <a:t> </a:t>
            </a:r>
            <a:r>
              <a:rPr lang="cs-CZ" b="1" dirty="0" err="1" smtClean="0">
                <a:solidFill>
                  <a:schemeClr val="accent2"/>
                </a:solidFill>
              </a:rPr>
              <a:t>eigene</a:t>
            </a:r>
            <a:r>
              <a:rPr lang="cs-CZ" b="1" dirty="0" smtClean="0">
                <a:solidFill>
                  <a:schemeClr val="accent2"/>
                </a:solidFill>
              </a:rPr>
              <a:t> </a:t>
            </a:r>
            <a:r>
              <a:rPr lang="cs-CZ" b="1" dirty="0" err="1" smtClean="0">
                <a:solidFill>
                  <a:schemeClr val="accent2"/>
                </a:solidFill>
              </a:rPr>
              <a:t>Lernen</a:t>
            </a:r>
            <a:r>
              <a:rPr lang="cs-CZ" b="1" dirty="0" smtClean="0">
                <a:solidFill>
                  <a:schemeClr val="accent2"/>
                </a:solidFill>
              </a:rPr>
              <a:t> </a:t>
            </a:r>
            <a:r>
              <a:rPr lang="cs-CZ" b="1" dirty="0" err="1" smtClean="0">
                <a:solidFill>
                  <a:schemeClr val="accent2"/>
                </a:solidFill>
              </a:rPr>
              <a:t>reflektieren</a:t>
            </a:r>
            <a:r>
              <a:rPr lang="cs-CZ" dirty="0" smtClean="0">
                <a:solidFill>
                  <a:schemeClr val="accent2"/>
                </a:solidFill>
              </a:rPr>
              <a:t>: </a:t>
            </a:r>
            <a:r>
              <a:rPr lang="cs-CZ" dirty="0" err="1" smtClean="0">
                <a:solidFill>
                  <a:schemeClr val="accent2"/>
                </a:solidFill>
              </a:rPr>
              <a:t>im</a:t>
            </a:r>
            <a:r>
              <a:rPr lang="cs-CZ" dirty="0" smtClean="0">
                <a:solidFill>
                  <a:schemeClr val="accent2"/>
                </a:solidFill>
              </a:rPr>
              <a:t> </a:t>
            </a:r>
            <a:r>
              <a:rPr lang="cs-CZ" dirty="0" err="1" smtClean="0">
                <a:solidFill>
                  <a:schemeClr val="accent2"/>
                </a:solidFill>
              </a:rPr>
              <a:t>Lehrwerk</a:t>
            </a:r>
            <a:r>
              <a:rPr lang="cs-CZ" dirty="0" smtClean="0">
                <a:solidFill>
                  <a:schemeClr val="accent2"/>
                </a:solidFill>
              </a:rPr>
              <a:t> </a:t>
            </a:r>
            <a:r>
              <a:rPr lang="de-DE" dirty="0" smtClean="0">
                <a:solidFill>
                  <a:schemeClr val="accent2"/>
                </a:solidFill>
              </a:rPr>
              <a:t>1 </a:t>
            </a:r>
            <a:r>
              <a:rPr lang="cs-CZ" dirty="0" err="1" smtClean="0">
                <a:solidFill>
                  <a:schemeClr val="accent2"/>
                </a:solidFill>
              </a:rPr>
              <a:t>nicht</a:t>
            </a:r>
            <a:r>
              <a:rPr lang="de-DE" dirty="0" smtClean="0">
                <a:solidFill>
                  <a:schemeClr val="accent2"/>
                </a:solidFill>
              </a:rPr>
              <a:t> explizit, im AB gibt es kontrastive Übungen für den Vergleich</a:t>
            </a:r>
          </a:p>
          <a:p>
            <a:endParaRPr lang="de-DE" dirty="0" smtClean="0">
              <a:solidFill>
                <a:schemeClr val="accent2"/>
              </a:solidFill>
            </a:endParaRPr>
          </a:p>
          <a:p>
            <a:endParaRPr lang="de-DE" dirty="0" smtClean="0">
              <a:solidFill>
                <a:schemeClr val="accent2"/>
              </a:solidFill>
            </a:endParaRPr>
          </a:p>
          <a:p>
            <a:r>
              <a:rPr lang="de-DE" b="1" dirty="0" smtClean="0">
                <a:solidFill>
                  <a:schemeClr val="accent2"/>
                </a:solidFill>
              </a:rPr>
              <a:t>Inhaltsorientierung</a:t>
            </a:r>
            <a:r>
              <a:rPr lang="de-DE" dirty="0" smtClean="0">
                <a:solidFill>
                  <a:schemeClr val="accent2"/>
                </a:solidFill>
              </a:rPr>
              <a:t>: viele Beispiele aus authentischen Situationen</a:t>
            </a:r>
            <a:endParaRPr lang="cs-CZ" dirty="0" smtClean="0">
              <a:solidFill>
                <a:schemeClr val="accent2"/>
              </a:solidFill>
            </a:endParaRPr>
          </a:p>
          <a:p>
            <a:r>
              <a:rPr lang="cs-CZ" b="1" dirty="0" err="1" smtClean="0">
                <a:solidFill>
                  <a:schemeClr val="accent2"/>
                </a:solidFill>
              </a:rPr>
              <a:t>Ökonomisierung</a:t>
            </a:r>
            <a:r>
              <a:rPr lang="cs-CZ" dirty="0" smtClean="0">
                <a:solidFill>
                  <a:schemeClr val="accent2"/>
                </a:solidFill>
              </a:rPr>
              <a:t> des </a:t>
            </a:r>
            <a:r>
              <a:rPr lang="cs-CZ" dirty="0" err="1" smtClean="0">
                <a:solidFill>
                  <a:schemeClr val="accent2"/>
                </a:solidFill>
              </a:rPr>
              <a:t>Wortschatzlernens</a:t>
            </a:r>
            <a:r>
              <a:rPr lang="cs-CZ" dirty="0" smtClean="0">
                <a:solidFill>
                  <a:schemeClr val="accent2"/>
                </a:solidFill>
              </a:rPr>
              <a:t>:</a:t>
            </a:r>
            <a:r>
              <a:rPr lang="de-DE" dirty="0" smtClean="0">
                <a:solidFill>
                  <a:schemeClr val="accent2"/>
                </a:solidFill>
              </a:rPr>
              <a:t> mit Bildern vergleichen, </a:t>
            </a:r>
            <a:r>
              <a:rPr lang="de-DE" dirty="0" err="1" smtClean="0">
                <a:solidFill>
                  <a:schemeClr val="accent2"/>
                </a:solidFill>
              </a:rPr>
              <a:t>Lerntipp</a:t>
            </a:r>
            <a:r>
              <a:rPr lang="de-DE" dirty="0" smtClean="0">
                <a:solidFill>
                  <a:schemeClr val="accent2"/>
                </a:solidFill>
              </a:rPr>
              <a:t>: bilde Wortfelder</a:t>
            </a:r>
          </a:p>
          <a:p>
            <a:pPr>
              <a:buNone/>
            </a:pPr>
            <a:endParaRPr lang="cs-CZ" dirty="0" smtClean="0">
              <a:solidFill>
                <a:schemeClr val="accent2"/>
              </a:solidFill>
            </a:endParaRPr>
          </a:p>
          <a:p>
            <a:r>
              <a:rPr lang="cs-CZ" b="1" dirty="0" err="1" smtClean="0">
                <a:solidFill>
                  <a:schemeClr val="accent2"/>
                </a:solidFill>
              </a:rPr>
              <a:t>Aktivierung</a:t>
            </a:r>
            <a:r>
              <a:rPr lang="cs-CZ" dirty="0" smtClean="0">
                <a:solidFill>
                  <a:schemeClr val="accent2"/>
                </a:solidFill>
              </a:rPr>
              <a:t>: durch </a:t>
            </a:r>
            <a:r>
              <a:rPr lang="cs-CZ" dirty="0" err="1" smtClean="0">
                <a:solidFill>
                  <a:schemeClr val="accent2"/>
                </a:solidFill>
              </a:rPr>
              <a:t>Bedeutungserschlie</a:t>
            </a:r>
            <a:r>
              <a:rPr lang="de-DE" dirty="0" err="1" smtClean="0">
                <a:solidFill>
                  <a:schemeClr val="accent2"/>
                </a:solidFill>
              </a:rPr>
              <a:t>ßung</a:t>
            </a:r>
            <a:r>
              <a:rPr lang="de-DE" dirty="0" smtClean="0">
                <a:solidFill>
                  <a:schemeClr val="accent2"/>
                </a:solidFill>
              </a:rPr>
              <a:t>, Vergleich mit eigenen Erfahrungen und Meinungen, ihrer eigenen und anderen Sprachen</a:t>
            </a:r>
            <a:endParaRPr lang="cs-CZ" dirty="0" smtClean="0">
              <a:solidFill>
                <a:schemeClr val="accent2"/>
              </a:solidFill>
            </a:endParaRPr>
          </a:p>
          <a:p>
            <a:endParaRPr lang="cs-CZ" dirty="0" smtClean="0"/>
          </a:p>
          <a:p>
            <a:endParaRPr lang="cs-CZ" dirty="0" smtClean="0"/>
          </a:p>
          <a:p>
            <a:endParaRPr lang="cs-CZ" dirty="0" smtClean="0"/>
          </a:p>
          <a:p>
            <a:endParaRPr lang="de-DE" dirty="0"/>
          </a:p>
        </p:txBody>
      </p:sp>
      <p:sp>
        <p:nvSpPr>
          <p:cNvPr id="2" name="Nadpis 1"/>
          <p:cNvSpPr>
            <a:spLocks noGrp="1"/>
          </p:cNvSpPr>
          <p:nvPr>
            <p:ph type="title"/>
          </p:nvPr>
        </p:nvSpPr>
        <p:spPr/>
        <p:txBody>
          <a:bodyPr>
            <a:normAutofit fontScale="90000"/>
          </a:bodyPr>
          <a:lstStyle/>
          <a:p>
            <a:r>
              <a:rPr lang="cs-CZ" dirty="0" err="1" smtClean="0"/>
              <a:t>deutsch.com</a:t>
            </a:r>
            <a:r>
              <a:rPr lang="de-DE" dirty="0" smtClean="0"/>
              <a:t>1</a:t>
            </a:r>
            <a:r>
              <a:rPr lang="cs-CZ" dirty="0" smtClean="0"/>
              <a:t> </a:t>
            </a:r>
            <a:r>
              <a:rPr lang="cs-CZ" dirty="0" err="1" smtClean="0"/>
              <a:t>als</a:t>
            </a:r>
            <a:r>
              <a:rPr lang="cs-CZ" dirty="0" smtClean="0"/>
              <a:t> </a:t>
            </a:r>
            <a:r>
              <a:rPr lang="cs-CZ" dirty="0" err="1" smtClean="0">
                <a:solidFill>
                  <a:schemeClr val="accent1">
                    <a:lumMod val="75000"/>
                  </a:schemeClr>
                </a:solidFill>
              </a:rPr>
              <a:t>Musterbeispiel</a:t>
            </a:r>
            <a:endParaRPr lang="de-DE"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solidFill>
            <a:schemeClr val="bg1"/>
          </a:solidFill>
          <a:ln>
            <a:solidFill>
              <a:schemeClr val="accent4">
                <a:lumMod val="50000"/>
              </a:schemeClr>
            </a:solidFill>
          </a:ln>
        </p:spPr>
        <p:txBody>
          <a:bodyPr>
            <a:normAutofit fontScale="77500" lnSpcReduction="20000"/>
          </a:bodyPr>
          <a:lstStyle/>
          <a:p>
            <a:r>
              <a:rPr lang="cs-CZ" b="1" dirty="0" err="1" smtClean="0"/>
              <a:t>Sprachbewusstsein</a:t>
            </a:r>
            <a:r>
              <a:rPr lang="de-DE" b="1" dirty="0" smtClean="0"/>
              <a:t> im Grammatikbereich</a:t>
            </a:r>
            <a:r>
              <a:rPr lang="cs-CZ" dirty="0" smtClean="0"/>
              <a:t>:</a:t>
            </a:r>
          </a:p>
          <a:p>
            <a:r>
              <a:rPr lang="de-DE" dirty="0" smtClean="0"/>
              <a:t>Im KB steht die Grammatik „am Rande“  und wird als Beispielgrammatik präsentiert und am Ende der Einheit in einer übersichtlichen Tabelle zusammengefasst. Erst ab Band 2 </a:t>
            </a:r>
            <a:r>
              <a:rPr lang="cs-CZ" dirty="0" smtClean="0"/>
              <a:t> </a:t>
            </a:r>
            <a:r>
              <a:rPr lang="de-DE" dirty="0" smtClean="0"/>
              <a:t>gibt es Verweise an die schon bekannte Grammatik.</a:t>
            </a:r>
            <a:endParaRPr lang="cs-CZ" dirty="0" smtClean="0"/>
          </a:p>
          <a:p>
            <a:r>
              <a:rPr lang="cs-CZ" b="1" dirty="0" err="1" smtClean="0"/>
              <a:t>Bewusstmachung</a:t>
            </a:r>
            <a:r>
              <a:rPr lang="cs-CZ" b="1" dirty="0" smtClean="0"/>
              <a:t> </a:t>
            </a:r>
            <a:r>
              <a:rPr lang="de-DE" b="1" dirty="0" smtClean="0"/>
              <a:t>:</a:t>
            </a:r>
            <a:r>
              <a:rPr lang="de-DE" dirty="0" smtClean="0"/>
              <a:t>Selbstentdeckendes Lernen: z.B. KB 2, S. 35</a:t>
            </a:r>
          </a:p>
          <a:p>
            <a:endParaRPr lang="de-DE" dirty="0" smtClean="0"/>
          </a:p>
          <a:p>
            <a:pPr>
              <a:buNone/>
            </a:pPr>
            <a:endParaRPr lang="de-DE" b="1" dirty="0" smtClean="0"/>
          </a:p>
          <a:p>
            <a:r>
              <a:rPr lang="de-DE" b="1" dirty="0" smtClean="0"/>
              <a:t>Textorientierung: </a:t>
            </a:r>
            <a:r>
              <a:rPr lang="de-DE" dirty="0" smtClean="0"/>
              <a:t>Grammatik im Text verfolgen, ergänzen, vergleichen: z.B. Negation mit nicht und kein-. (KB 2,S. 11)			</a:t>
            </a:r>
          </a:p>
          <a:p>
            <a:r>
              <a:rPr lang="de-DE" sz="4100" b="1" dirty="0" smtClean="0"/>
              <a:t>Nur im Rahmen der L3!</a:t>
            </a:r>
            <a:r>
              <a:rPr lang="cs-CZ" sz="4100" b="1" dirty="0" smtClean="0"/>
              <a:t> </a:t>
            </a:r>
            <a:r>
              <a:rPr lang="cs-CZ" sz="4100" b="1" dirty="0" err="1" smtClean="0"/>
              <a:t>Im</a:t>
            </a:r>
            <a:r>
              <a:rPr lang="cs-CZ" sz="4100" b="1" dirty="0" smtClean="0"/>
              <a:t> AB </a:t>
            </a:r>
            <a:r>
              <a:rPr lang="cs-CZ" sz="4100" b="1" dirty="0" err="1" smtClean="0"/>
              <a:t>auch</a:t>
            </a:r>
            <a:r>
              <a:rPr lang="cs-CZ" sz="4100" b="1" dirty="0" smtClean="0"/>
              <a:t> L2.</a:t>
            </a:r>
            <a:endParaRPr lang="de-DE" sz="4100" b="1" dirty="0" smtClean="0"/>
          </a:p>
          <a:p>
            <a:pPr>
              <a:buNone/>
            </a:pPr>
            <a:r>
              <a:rPr lang="cs-CZ" dirty="0" smtClean="0"/>
              <a:t>(z.B. S. 15 AB)</a:t>
            </a:r>
            <a:endParaRPr lang="de-DE" dirty="0" smtClean="0"/>
          </a:p>
          <a:p>
            <a:pPr>
              <a:buNone/>
            </a:pPr>
            <a:endParaRPr lang="de-DE" dirty="0" smtClean="0"/>
          </a:p>
          <a:p>
            <a:pPr>
              <a:buNone/>
            </a:pPr>
            <a:endParaRPr lang="de-DE" dirty="0" smtClean="0"/>
          </a:p>
          <a:p>
            <a:endParaRPr lang="de-DE" b="1" dirty="0" smtClean="0"/>
          </a:p>
        </p:txBody>
      </p:sp>
      <p:sp>
        <p:nvSpPr>
          <p:cNvPr id="2" name="Nadpis 1"/>
          <p:cNvSpPr>
            <a:spLocks noGrp="1"/>
          </p:cNvSpPr>
          <p:nvPr>
            <p:ph type="title"/>
          </p:nvPr>
        </p:nvSpPr>
        <p:spPr/>
        <p:txBody>
          <a:bodyPr>
            <a:normAutofit fontScale="90000"/>
          </a:bodyPr>
          <a:lstStyle/>
          <a:p>
            <a:r>
              <a:rPr lang="cs-CZ" dirty="0" err="1" smtClean="0"/>
              <a:t>deutsch.com</a:t>
            </a:r>
            <a:r>
              <a:rPr lang="de-DE" dirty="0" smtClean="0"/>
              <a:t>1</a:t>
            </a:r>
            <a:r>
              <a:rPr lang="cs-CZ" dirty="0" smtClean="0"/>
              <a:t> </a:t>
            </a:r>
            <a:r>
              <a:rPr lang="de-DE" dirty="0" smtClean="0"/>
              <a:t>und </a:t>
            </a:r>
            <a:r>
              <a:rPr lang="cs-CZ" dirty="0" err="1" smtClean="0"/>
              <a:t>Sprachvergelich</a:t>
            </a:r>
            <a:r>
              <a:rPr lang="cs-CZ" dirty="0" smtClean="0"/>
              <a:t> in der </a:t>
            </a:r>
            <a:r>
              <a:rPr lang="de-DE" dirty="0" smtClean="0">
                <a:solidFill>
                  <a:schemeClr val="accent1">
                    <a:lumMod val="75000"/>
                  </a:schemeClr>
                </a:solidFill>
              </a:rPr>
              <a:t>Grammatikvermittlung</a:t>
            </a:r>
            <a:endParaRPr lang="de-DE" dirty="0">
              <a:solidFill>
                <a:schemeClr val="accent1">
                  <a:lumMod val="75000"/>
                </a:schemeClr>
              </a:solidFill>
            </a:endParaRPr>
          </a:p>
        </p:txBody>
      </p:sp>
      <p:pic>
        <p:nvPicPr>
          <p:cNvPr id="1027" name="Picture 3" descr="C:\Users\User\Documents\Scanned Documents\Regeln finden.JPG"/>
          <p:cNvPicPr>
            <a:picLocks noChangeAspect="1" noChangeArrowheads="1"/>
          </p:cNvPicPr>
          <p:nvPr/>
        </p:nvPicPr>
        <p:blipFill>
          <a:blip r:embed="rId2" cstate="print"/>
          <a:srcRect/>
          <a:stretch>
            <a:fillRect/>
          </a:stretch>
        </p:blipFill>
        <p:spPr bwMode="auto">
          <a:xfrm>
            <a:off x="3419872" y="3429000"/>
            <a:ext cx="4536505" cy="792089"/>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ln>
            <a:solidFill>
              <a:schemeClr val="tx2"/>
            </a:solidFill>
          </a:ln>
        </p:spPr>
        <p:txBody>
          <a:bodyPr/>
          <a:lstStyle/>
          <a:p>
            <a:r>
              <a:rPr lang="de-DE" b="1" dirty="0" smtClean="0"/>
              <a:t>Aussprache</a:t>
            </a:r>
            <a:r>
              <a:rPr lang="de-DE" dirty="0" smtClean="0"/>
              <a:t>: im Teil B typische Aufgaben: z.B. Satzmelodie, Wortakzent heraushören und nachsprechen…</a:t>
            </a:r>
          </a:p>
          <a:p>
            <a:r>
              <a:rPr lang="de-DE" dirty="0" smtClean="0"/>
              <a:t>Keine expliziten kontrastiven Aufgaben zum </a:t>
            </a:r>
            <a:r>
              <a:rPr lang="de-DE" b="1" dirty="0" smtClean="0"/>
              <a:t>Vergleich mit L1 oder L2 – Englisch im </a:t>
            </a:r>
            <a:r>
              <a:rPr lang="de-DE" dirty="0" smtClean="0"/>
              <a:t>Kursbuch u. Arbeitsbuch gefunden</a:t>
            </a:r>
            <a:r>
              <a:rPr lang="cs-CZ" dirty="0" smtClean="0"/>
              <a:t>!</a:t>
            </a:r>
            <a:endParaRPr lang="de-DE" dirty="0" smtClean="0"/>
          </a:p>
          <a:p>
            <a:pPr>
              <a:buNone/>
            </a:pPr>
            <a:endParaRPr lang="de-DE" dirty="0"/>
          </a:p>
        </p:txBody>
      </p:sp>
      <p:sp>
        <p:nvSpPr>
          <p:cNvPr id="2" name="Nadpis 1"/>
          <p:cNvSpPr>
            <a:spLocks noGrp="1"/>
          </p:cNvSpPr>
          <p:nvPr>
            <p:ph type="title"/>
          </p:nvPr>
        </p:nvSpPr>
        <p:spPr/>
        <p:txBody>
          <a:bodyPr>
            <a:normAutofit fontScale="90000"/>
          </a:bodyPr>
          <a:lstStyle/>
          <a:p>
            <a:r>
              <a:rPr lang="de-DE" dirty="0" smtClean="0"/>
              <a:t>deutsch.com und </a:t>
            </a:r>
            <a:r>
              <a:rPr lang="cs-CZ" dirty="0" err="1" smtClean="0"/>
              <a:t>Sprachvergelich</a:t>
            </a:r>
            <a:r>
              <a:rPr lang="cs-CZ" dirty="0" smtClean="0"/>
              <a:t> in der </a:t>
            </a:r>
            <a:r>
              <a:rPr lang="de-DE" dirty="0" smtClean="0">
                <a:solidFill>
                  <a:schemeClr val="accent1">
                    <a:lumMod val="75000"/>
                  </a:schemeClr>
                </a:solidFill>
              </a:rPr>
              <a:t>Aussprachevermittlung</a:t>
            </a:r>
            <a:r>
              <a:rPr lang="de-DE" dirty="0" smtClean="0"/>
              <a:t> </a:t>
            </a:r>
            <a:endParaRPr lang="de-D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ln>
            <a:solidFill>
              <a:schemeClr val="tx2"/>
            </a:solidFill>
          </a:ln>
        </p:spPr>
        <p:txBody>
          <a:bodyPr>
            <a:normAutofit fontScale="92500" lnSpcReduction="10000"/>
          </a:bodyPr>
          <a:lstStyle/>
          <a:p>
            <a:pPr>
              <a:buNone/>
            </a:pPr>
            <a:r>
              <a:rPr lang="de-DE" dirty="0" smtClean="0"/>
              <a:t> </a:t>
            </a:r>
            <a:r>
              <a:rPr lang="de-DE" b="1" dirty="0" smtClean="0"/>
              <a:t>Inhaltsorientierung + Sprachrezeption </a:t>
            </a:r>
            <a:r>
              <a:rPr lang="de-DE" dirty="0" smtClean="0"/>
              <a:t>im Vordergrund             </a:t>
            </a:r>
          </a:p>
          <a:p>
            <a:r>
              <a:rPr lang="de-DE" dirty="0" smtClean="0"/>
              <a:t>vom Verstehen (globalen und selektiven) zur Sprachproduktion:</a:t>
            </a:r>
          </a:p>
          <a:p>
            <a:r>
              <a:rPr lang="de-DE" dirty="0" smtClean="0"/>
              <a:t>Textsorten: kurze und authentische Texte</a:t>
            </a:r>
          </a:p>
          <a:p>
            <a:pPr>
              <a:buNone/>
            </a:pPr>
            <a:r>
              <a:rPr lang="de-DE" sz="2000" dirty="0" smtClean="0"/>
              <a:t>Schlagzeilen aus der Presse des deutschsprachigen Lebensraums (S. 10), Überschriften aus einer Modezeitschrift (S. 18), dialogische Texte (S. 11), Tabellarische Übersichten (S. 14), typisch sind Pressetexte oder Internettexte (S. 30), oft kommen Texte aus einem Mailbrief vor (S. 26) oder in der Form eines Steckbriefes (S. 32, 33), Comic (S 72), Reportage (S 59).. </a:t>
            </a:r>
            <a:endParaRPr lang="cs-CZ" sz="2000" dirty="0" smtClean="0"/>
          </a:p>
          <a:p>
            <a:r>
              <a:rPr lang="de-DE" b="1" dirty="0" smtClean="0"/>
              <a:t>Soziokultur</a:t>
            </a:r>
            <a:r>
              <a:rPr lang="de-DE" dirty="0" smtClean="0"/>
              <a:t> vergleichen</a:t>
            </a:r>
            <a:r>
              <a:rPr lang="de-DE" sz="2000" dirty="0" smtClean="0"/>
              <a:t>: internationale Themen: z .B. Ein Jahr in Ecuador (S. 98) </a:t>
            </a:r>
          </a:p>
          <a:p>
            <a:endParaRPr lang="de-DE" sz="2000" dirty="0"/>
          </a:p>
        </p:txBody>
      </p:sp>
      <p:sp>
        <p:nvSpPr>
          <p:cNvPr id="2" name="Nadpis 1"/>
          <p:cNvSpPr>
            <a:spLocks noGrp="1"/>
          </p:cNvSpPr>
          <p:nvPr>
            <p:ph type="title"/>
          </p:nvPr>
        </p:nvSpPr>
        <p:spPr/>
        <p:txBody>
          <a:bodyPr>
            <a:normAutofit fontScale="90000"/>
          </a:bodyPr>
          <a:lstStyle/>
          <a:p>
            <a:r>
              <a:rPr lang="de-DE" dirty="0" smtClean="0"/>
              <a:t>deutsch.com und </a:t>
            </a:r>
            <a:r>
              <a:rPr lang="cs-CZ" dirty="0" err="1" smtClean="0">
                <a:solidFill>
                  <a:schemeClr val="accent1"/>
                </a:solidFill>
              </a:rPr>
              <a:t>Inhaltsorientiereung</a:t>
            </a:r>
            <a:endParaRPr lang="de-DE" dirty="0">
              <a:solidFill>
                <a:schemeClr val="accent1"/>
              </a:solidFill>
            </a:endParaRPr>
          </a:p>
        </p:txBody>
      </p:sp>
      <p:sp>
        <p:nvSpPr>
          <p:cNvPr id="4" name="Šipka doprava 3"/>
          <p:cNvSpPr/>
          <p:nvPr/>
        </p:nvSpPr>
        <p:spPr>
          <a:xfrm>
            <a:off x="4716016" y="2564904"/>
            <a:ext cx="108012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ln>
            <a:solidFill>
              <a:schemeClr val="tx2"/>
            </a:solidFill>
          </a:ln>
        </p:spPr>
        <p:txBody>
          <a:bodyPr>
            <a:normAutofit lnSpcReduction="10000"/>
          </a:bodyPr>
          <a:lstStyle/>
          <a:p>
            <a:r>
              <a:rPr lang="de-DE" b="1" dirty="0" smtClean="0"/>
              <a:t>Lesestrategien</a:t>
            </a:r>
            <a:r>
              <a:rPr lang="de-DE" dirty="0" smtClean="0"/>
              <a:t> geübt aber nicht wiedererinnert</a:t>
            </a:r>
            <a:r>
              <a:rPr lang="cs-CZ" dirty="0" smtClean="0"/>
              <a:t>!</a:t>
            </a:r>
            <a:endParaRPr lang="de-DE" dirty="0" smtClean="0"/>
          </a:p>
          <a:p>
            <a:r>
              <a:rPr lang="de-DE" dirty="0" smtClean="0"/>
              <a:t>Globales Lesen - S 34: Woher ist der Text? Was ist das Thema? </a:t>
            </a:r>
          </a:p>
          <a:p>
            <a:r>
              <a:rPr lang="de-DE" dirty="0" smtClean="0"/>
              <a:t>Selektives Lesen mit geschlossenen Aufgaben, aber auch halboffenen+ offenen</a:t>
            </a:r>
            <a:r>
              <a:rPr lang="cs-CZ" dirty="0" smtClean="0"/>
              <a:t> </a:t>
            </a:r>
            <a:r>
              <a:rPr lang="de-DE" dirty="0" smtClean="0"/>
              <a:t> Sprachproduktion: </a:t>
            </a:r>
            <a:r>
              <a:rPr lang="de-DE" sz="2000" dirty="0" smtClean="0"/>
              <a:t>KB1, S 111</a:t>
            </a:r>
            <a:r>
              <a:rPr lang="de-DE" dirty="0" smtClean="0"/>
              <a:t>: Sprechen: </a:t>
            </a:r>
            <a:r>
              <a:rPr lang="de-DE" sz="2000" dirty="0" smtClean="0"/>
              <a:t>Wie findet ihr die Tipps im Text? Fragt einander und gebt Punkte.</a:t>
            </a:r>
            <a:endParaRPr lang="cs-CZ" sz="2000" dirty="0" smtClean="0"/>
          </a:p>
          <a:p>
            <a:r>
              <a:rPr lang="de-DE" b="1" dirty="0" smtClean="0"/>
              <a:t>Hörverstehen</a:t>
            </a:r>
            <a:r>
              <a:rPr lang="de-DE" dirty="0" smtClean="0"/>
              <a:t>: Bearbeitung der Strategien, 			Aufgabentypologie: geschlossene A. (Multiple-Choice-Aufgaben)</a:t>
            </a:r>
            <a:endParaRPr lang="de-DE" dirty="0"/>
          </a:p>
        </p:txBody>
      </p:sp>
      <p:sp>
        <p:nvSpPr>
          <p:cNvPr id="2" name="Nadpis 1"/>
          <p:cNvSpPr>
            <a:spLocks noGrp="1"/>
          </p:cNvSpPr>
          <p:nvPr>
            <p:ph type="title"/>
          </p:nvPr>
        </p:nvSpPr>
        <p:spPr/>
        <p:txBody>
          <a:bodyPr>
            <a:normAutofit fontScale="90000"/>
          </a:bodyPr>
          <a:lstStyle/>
          <a:p>
            <a:r>
              <a:rPr lang="de-DE" dirty="0" smtClean="0"/>
              <a:t>deutsch.com und </a:t>
            </a:r>
            <a:r>
              <a:rPr lang="cs-CZ" dirty="0" err="1" smtClean="0">
                <a:solidFill>
                  <a:schemeClr val="accent1">
                    <a:lumMod val="75000"/>
                  </a:schemeClr>
                </a:solidFill>
              </a:rPr>
              <a:t>Textorientierung</a:t>
            </a:r>
            <a:endParaRPr lang="de-DE" dirty="0">
              <a:solidFill>
                <a:schemeClr val="accent1">
                  <a:lumMod val="75000"/>
                </a:schemeClr>
              </a:solidFill>
            </a:endParaRPr>
          </a:p>
        </p:txBody>
      </p:sp>
      <p:sp>
        <p:nvSpPr>
          <p:cNvPr id="4" name="Šipka doprava 3"/>
          <p:cNvSpPr/>
          <p:nvPr/>
        </p:nvSpPr>
        <p:spPr>
          <a:xfrm>
            <a:off x="8172400" y="3645024"/>
            <a:ext cx="36004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ln>
            <a:solidFill>
              <a:schemeClr val="tx2"/>
            </a:solidFill>
          </a:ln>
        </p:spPr>
        <p:txBody>
          <a:bodyPr>
            <a:normAutofit/>
          </a:bodyPr>
          <a:lstStyle/>
          <a:p>
            <a:r>
              <a:rPr lang="de-DE" dirty="0" smtClean="0"/>
              <a:t>Sprechen/Schreiben schließen an das Lesen/Hören an, das Thema wird vom Text abgeleitet und mit einem persönlichen Aspekt ergänzt (z.B. </a:t>
            </a:r>
            <a:r>
              <a:rPr lang="de-DE" sz="2000" dirty="0" smtClean="0"/>
              <a:t>Lest den Titel und schaut die Fotos an. Denkt nach: Was wisst ihr schon über diese Jugendlichen? Was passiert am Ende, was glaubt ihr?</a:t>
            </a:r>
            <a:r>
              <a:rPr lang="de-DE" dirty="0" smtClean="0"/>
              <a:t>) </a:t>
            </a:r>
          </a:p>
          <a:p>
            <a:r>
              <a:rPr lang="de-DE" dirty="0" smtClean="0"/>
              <a:t>Vermutungen formulieren und Vergleich mit authentischen Erfahrungen knüpft an das Prinzip des Vergleichs von soziokulturellen Ähnlichkeiten und Unterschieden an.</a:t>
            </a:r>
            <a:endParaRPr lang="de-DE" dirty="0"/>
          </a:p>
        </p:txBody>
      </p:sp>
      <p:sp>
        <p:nvSpPr>
          <p:cNvPr id="2" name="Nadpis 1"/>
          <p:cNvSpPr>
            <a:spLocks noGrp="1"/>
          </p:cNvSpPr>
          <p:nvPr>
            <p:ph type="title"/>
          </p:nvPr>
        </p:nvSpPr>
        <p:spPr/>
        <p:txBody>
          <a:bodyPr>
            <a:normAutofit fontScale="90000"/>
          </a:bodyPr>
          <a:lstStyle/>
          <a:p>
            <a:r>
              <a:rPr lang="de-DE" dirty="0" smtClean="0"/>
              <a:t>deutsch.com und </a:t>
            </a:r>
            <a:r>
              <a:rPr lang="cs-CZ" dirty="0" err="1" smtClean="0">
                <a:solidFill>
                  <a:schemeClr val="accent1">
                    <a:lumMod val="75000"/>
                  </a:schemeClr>
                </a:solidFill>
              </a:rPr>
              <a:t>Aktivierung</a:t>
            </a:r>
            <a:r>
              <a:rPr lang="cs-CZ" dirty="0" smtClean="0">
                <a:solidFill>
                  <a:schemeClr val="accent1">
                    <a:lumMod val="75000"/>
                  </a:schemeClr>
                </a:solidFill>
              </a:rPr>
              <a:t> + </a:t>
            </a:r>
            <a:r>
              <a:rPr lang="cs-CZ" dirty="0" err="1" smtClean="0">
                <a:solidFill>
                  <a:schemeClr val="accent1">
                    <a:lumMod val="75000"/>
                  </a:schemeClr>
                </a:solidFill>
              </a:rPr>
              <a:t>soziokulturelle</a:t>
            </a:r>
            <a:r>
              <a:rPr lang="cs-CZ" dirty="0" smtClean="0">
                <a:solidFill>
                  <a:schemeClr val="accent1">
                    <a:lumMod val="75000"/>
                  </a:schemeClr>
                </a:solidFill>
              </a:rPr>
              <a:t> Aspekte</a:t>
            </a:r>
            <a:endParaRPr lang="de-DE"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700808"/>
            <a:ext cx="8229600" cy="4525963"/>
          </a:xfrm>
          <a:ln>
            <a:solidFill>
              <a:schemeClr val="tx2"/>
            </a:solidFill>
          </a:ln>
        </p:spPr>
        <p:txBody>
          <a:bodyPr>
            <a:normAutofit lnSpcReduction="10000"/>
          </a:bodyPr>
          <a:lstStyle/>
          <a:p>
            <a:r>
              <a:rPr lang="de-DE" dirty="0" smtClean="0"/>
              <a:t>Im L2-Lernprozess schon gelernte und erfahrene Lernstrategien werden nicht erfragt und auf ihre neue Aktivierung wird nicht explizit hingewiesen. Lerntipps dienen zum besseren Lernen.</a:t>
            </a:r>
          </a:p>
          <a:p>
            <a:pPr>
              <a:buNone/>
            </a:pPr>
            <a:endParaRPr lang="de-DE" dirty="0" smtClean="0"/>
          </a:p>
          <a:p>
            <a:r>
              <a:rPr lang="de-DE" dirty="0" smtClean="0"/>
              <a:t>Auf die Bewusstmachung von Gemeinsamkeiten und Unterschieden in der Fonetik wird auch verzichtet.</a:t>
            </a:r>
          </a:p>
          <a:p>
            <a:pPr>
              <a:buNone/>
            </a:pPr>
            <a:r>
              <a:rPr lang="de-DE" dirty="0" smtClean="0"/>
              <a:t> </a:t>
            </a:r>
            <a:r>
              <a:rPr lang="cs-CZ" dirty="0" smtClean="0"/>
              <a:t>= </a:t>
            </a:r>
            <a:r>
              <a:rPr lang="de-DE" dirty="0" smtClean="0"/>
              <a:t> Verletzung des Prinzips der </a:t>
            </a:r>
            <a:r>
              <a:rPr lang="de-DE" b="1" dirty="0" smtClean="0"/>
              <a:t>Ökonomisierung</a:t>
            </a:r>
            <a:r>
              <a:rPr lang="de-DE" dirty="0" smtClean="0"/>
              <a:t> + </a:t>
            </a:r>
            <a:r>
              <a:rPr lang="de-DE" b="1" dirty="0" smtClean="0"/>
              <a:t>des kognitiven Lernens</a:t>
            </a:r>
            <a:endParaRPr lang="de-DE" b="1" dirty="0"/>
          </a:p>
        </p:txBody>
      </p:sp>
      <p:sp>
        <p:nvSpPr>
          <p:cNvPr id="2" name="Nadpis 1"/>
          <p:cNvSpPr>
            <a:spLocks noGrp="1"/>
          </p:cNvSpPr>
          <p:nvPr>
            <p:ph type="title"/>
          </p:nvPr>
        </p:nvSpPr>
        <p:spPr>
          <a:xfrm>
            <a:off x="457200" y="0"/>
            <a:ext cx="8229600" cy="1628800"/>
          </a:xfrm>
        </p:spPr>
        <p:txBody>
          <a:bodyPr>
            <a:normAutofit fontScale="90000"/>
          </a:bodyPr>
          <a:lstStyle/>
          <a:p>
            <a:r>
              <a:rPr lang="de-DE" dirty="0" smtClean="0"/>
              <a:t>Zusammenfassung des Vergleichs von </a:t>
            </a:r>
            <a:r>
              <a:rPr lang="de-DE" dirty="0" smtClean="0">
                <a:solidFill>
                  <a:schemeClr val="accent1">
                    <a:lumMod val="75000"/>
                  </a:schemeClr>
                </a:solidFill>
              </a:rPr>
              <a:t>deutsch.com</a:t>
            </a:r>
            <a:r>
              <a:rPr lang="de-DE" dirty="0" smtClean="0"/>
              <a:t> und Tertiärsprachendidaktik </a:t>
            </a:r>
            <a:endParaRPr lang="de-DE"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234475"/>
          </a:xfrm>
          <a:ln>
            <a:solidFill>
              <a:schemeClr val="bg2">
                <a:lumMod val="50000"/>
              </a:schemeClr>
            </a:solidFill>
          </a:ln>
        </p:spPr>
        <p:txBody>
          <a:bodyPr>
            <a:normAutofit fontScale="92500"/>
          </a:bodyPr>
          <a:lstStyle/>
          <a:p>
            <a:endParaRPr lang="de-DE" b="1" dirty="0" smtClean="0"/>
          </a:p>
          <a:p>
            <a:r>
              <a:rPr lang="de-DE" b="1" dirty="0" smtClean="0"/>
              <a:t>Kognitives Lernen</a:t>
            </a:r>
            <a:r>
              <a:rPr lang="de-DE" dirty="0" smtClean="0"/>
              <a:t>: Bewusstmachung von Gemeinsamkeiten und Unterschieden:</a:t>
            </a:r>
          </a:p>
          <a:p>
            <a:pPr>
              <a:buNone/>
            </a:pPr>
            <a:r>
              <a:rPr lang="de-DE" dirty="0" smtClean="0"/>
              <a:t>es wird konsequent nur auf die Unterschiede im DACH- Gebiet hingewiesen (</a:t>
            </a:r>
            <a:r>
              <a:rPr lang="de-DE" sz="2200" dirty="0" smtClean="0"/>
              <a:t>ein ganzes Kapitel wird den Varietäten des Deutschen gewidmet:  ÜB,245 u. 249)</a:t>
            </a:r>
          </a:p>
          <a:p>
            <a:r>
              <a:rPr lang="de-DE" dirty="0" smtClean="0"/>
              <a:t>Vereinzelt auch Vergleich mit Internationalismen aus anderen Sprachen (ÜB, S 34): </a:t>
            </a:r>
            <a:r>
              <a:rPr lang="de-DE" sz="2200" dirty="0" smtClean="0"/>
              <a:t>Sprachen in der Welt: Internationalismen. Ergänzen Sie die Tabelle Deutsch, Englisch, Ihre Sprache und vergleichen Sie im Kurs.</a:t>
            </a:r>
            <a:endParaRPr lang="cs-CZ" sz="2200" dirty="0" smtClean="0"/>
          </a:p>
          <a:p>
            <a:endParaRPr lang="de-DE" dirty="0" smtClean="0"/>
          </a:p>
        </p:txBody>
      </p:sp>
      <p:sp>
        <p:nvSpPr>
          <p:cNvPr id="2" name="Nadpis 1"/>
          <p:cNvSpPr>
            <a:spLocks noGrp="1"/>
          </p:cNvSpPr>
          <p:nvPr>
            <p:ph type="title"/>
          </p:nvPr>
        </p:nvSpPr>
        <p:spPr/>
        <p:txBody>
          <a:bodyPr>
            <a:normAutofit fontScale="90000"/>
          </a:bodyPr>
          <a:lstStyle/>
          <a:p>
            <a:r>
              <a:rPr lang="de-DE" b="1" dirty="0" err="1" smtClean="0">
                <a:solidFill>
                  <a:schemeClr val="accent1">
                    <a:lumMod val="75000"/>
                  </a:schemeClr>
                </a:solidFill>
              </a:rPr>
              <a:t>DaF</a:t>
            </a:r>
            <a:r>
              <a:rPr lang="de-DE" b="1" dirty="0" smtClean="0">
                <a:solidFill>
                  <a:schemeClr val="accent1">
                    <a:lumMod val="75000"/>
                  </a:schemeClr>
                </a:solidFill>
              </a:rPr>
              <a:t> kompakt A1 – B1 </a:t>
            </a:r>
            <a:r>
              <a:rPr lang="de-DE" b="1" dirty="0" smtClean="0"/>
              <a:t>und Prinzipien der Tertiärsprachendidaktik</a:t>
            </a:r>
            <a:endParaRPr lang="de-DE"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1628800"/>
            <a:ext cx="8229600" cy="4525963"/>
          </a:xfrm>
          <a:ln>
            <a:solidFill>
              <a:schemeClr val="bg2">
                <a:lumMod val="50000"/>
              </a:schemeClr>
            </a:solidFill>
          </a:ln>
        </p:spPr>
        <p:txBody>
          <a:bodyPr>
            <a:normAutofit lnSpcReduction="10000"/>
          </a:bodyPr>
          <a:lstStyle/>
          <a:p>
            <a:r>
              <a:rPr lang="de-DE" b="1" dirty="0" smtClean="0"/>
              <a:t>Das eigene Lernen reflektieren</a:t>
            </a:r>
            <a:r>
              <a:rPr lang="de-DE" dirty="0" smtClean="0"/>
              <a:t> aber nicht die Erfahrungen aus dem L2-Lernen (</a:t>
            </a:r>
            <a:r>
              <a:rPr lang="de-DE" sz="2400" dirty="0" smtClean="0"/>
              <a:t>In der Einführung zum Lehrwerk gibt es eine Empfehlung für die  Deutschlerner mit Erfahrungen aus dem Lernen einer ersten Sprache</a:t>
            </a:r>
            <a:r>
              <a:rPr lang="de-DE" dirty="0" smtClean="0"/>
              <a:t>)</a:t>
            </a:r>
          </a:p>
          <a:p>
            <a:r>
              <a:rPr lang="de-DE" dirty="0" smtClean="0"/>
              <a:t>Lernstrategien /Lerntipps und Lerntechniken nicht durchgehend, aber im Kapitel 30 (Hauptperson Sprache) kompakt.</a:t>
            </a:r>
          </a:p>
          <a:p>
            <a:r>
              <a:rPr lang="de-DE" dirty="0" smtClean="0"/>
              <a:t>Viele Aufgabenstellungen beinhalten auch Tipps zur Arbeit mit der Sprache, wie z.B. (ÜB, S 74): </a:t>
            </a:r>
            <a:r>
              <a:rPr lang="de-DE" sz="2200" dirty="0" smtClean="0"/>
              <a:t>Lesen Sie den Tipp rechts. Welchen Hörstil verwenden Sie in folgenden Situationen?</a:t>
            </a:r>
            <a:endParaRPr lang="de-DE" sz="2200" dirty="0"/>
          </a:p>
        </p:txBody>
      </p:sp>
      <p:sp>
        <p:nvSpPr>
          <p:cNvPr id="2" name="Nadpis 1"/>
          <p:cNvSpPr>
            <a:spLocks noGrp="1"/>
          </p:cNvSpPr>
          <p:nvPr>
            <p:ph type="title"/>
          </p:nvPr>
        </p:nvSpPr>
        <p:spPr/>
        <p:txBody>
          <a:bodyPr>
            <a:normAutofit fontScale="90000"/>
          </a:bodyPr>
          <a:lstStyle/>
          <a:p>
            <a:r>
              <a:rPr lang="de-DE" b="1" dirty="0" err="1" smtClean="0">
                <a:solidFill>
                  <a:schemeClr val="accent1">
                    <a:lumMod val="75000"/>
                  </a:schemeClr>
                </a:solidFill>
              </a:rPr>
              <a:t>DaF</a:t>
            </a:r>
            <a:r>
              <a:rPr lang="de-DE" b="1" dirty="0" smtClean="0">
                <a:solidFill>
                  <a:schemeClr val="accent1">
                    <a:lumMod val="75000"/>
                  </a:schemeClr>
                </a:solidFill>
              </a:rPr>
              <a:t> kompakt A1 – B1 </a:t>
            </a:r>
            <a:r>
              <a:rPr lang="de-DE" b="1" dirty="0" smtClean="0"/>
              <a:t>und Prinzipien der Tertiärsprachendidaktik</a:t>
            </a:r>
            <a:endParaRPr lang="de-DE"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ln>
            <a:solidFill>
              <a:schemeClr val="bg2">
                <a:lumMod val="75000"/>
              </a:schemeClr>
            </a:solidFill>
          </a:ln>
        </p:spPr>
        <p:txBody>
          <a:bodyPr/>
          <a:lstStyle/>
          <a:p>
            <a:r>
              <a:rPr lang="de-DE" b="1" dirty="0" smtClean="0"/>
              <a:t>Vergleich</a:t>
            </a:r>
            <a:r>
              <a:rPr lang="de-DE" dirty="0" smtClean="0"/>
              <a:t> im Wortschatz: Grußformen, Namen, Anglizismen und Internationalismen</a:t>
            </a:r>
            <a:r>
              <a:rPr lang="cs-CZ" dirty="0" smtClean="0"/>
              <a:t>; in der </a:t>
            </a:r>
            <a:r>
              <a:rPr lang="de-DE" dirty="0" smtClean="0"/>
              <a:t>Grammatik und </a:t>
            </a:r>
            <a:r>
              <a:rPr lang="cs-CZ" dirty="0" smtClean="0"/>
              <a:t>Fonetik: </a:t>
            </a:r>
            <a:r>
              <a:rPr lang="de-DE" dirty="0" smtClean="0"/>
              <a:t>keiner</a:t>
            </a:r>
          </a:p>
          <a:p>
            <a:r>
              <a:rPr lang="de-DE" b="1" dirty="0" smtClean="0"/>
              <a:t>Soziokulturelle Besonderheiten </a:t>
            </a:r>
            <a:r>
              <a:rPr lang="cs-CZ" b="1" dirty="0" smtClean="0"/>
              <a:t>/</a:t>
            </a:r>
            <a:r>
              <a:rPr lang="de-DE" b="1" dirty="0" smtClean="0"/>
              <a:t>Ähnlichkeiten </a:t>
            </a:r>
            <a:r>
              <a:rPr lang="de-DE" dirty="0" smtClean="0"/>
              <a:t>verfolgen: </a:t>
            </a:r>
            <a:r>
              <a:rPr lang="cs-CZ" dirty="0" smtClean="0"/>
              <a:t>(S. 54:Všimni si obratů, které se při telefonování často opakují. S.55: Jak je to u Vás v rodině? Znáš koníčky svých nejbližších? S.65: Název Vídeň pochází…)</a:t>
            </a:r>
            <a:endParaRPr lang="cs-CZ" b="1" dirty="0" smtClean="0"/>
          </a:p>
          <a:p>
            <a:pPr>
              <a:buNone/>
            </a:pPr>
            <a:endParaRPr lang="de-DE" dirty="0"/>
          </a:p>
        </p:txBody>
      </p:sp>
      <p:sp>
        <p:nvSpPr>
          <p:cNvPr id="2" name="Nadpis 1"/>
          <p:cNvSpPr>
            <a:spLocks noGrp="1"/>
          </p:cNvSpPr>
          <p:nvPr>
            <p:ph type="title"/>
          </p:nvPr>
        </p:nvSpPr>
        <p:spPr/>
        <p:txBody>
          <a:bodyPr>
            <a:normAutofit fontScale="90000"/>
          </a:bodyPr>
          <a:lstStyle/>
          <a:p>
            <a:r>
              <a:rPr lang="de-DE" b="1" dirty="0" smtClean="0">
                <a:solidFill>
                  <a:schemeClr val="accent1">
                    <a:lumMod val="75000"/>
                  </a:schemeClr>
                </a:solidFill>
              </a:rPr>
              <a:t>Deutsch mit Max </a:t>
            </a:r>
            <a:r>
              <a:rPr lang="de-DE" dirty="0" smtClean="0"/>
              <a:t>und Prinzipien der Tertiärsprachendidaktik</a:t>
            </a:r>
            <a:endParaRPr lang="de-D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de-DE" dirty="0" smtClean="0"/>
              <a:t>Mehrsprachigkeitskonzept als eine bildungspolitische Aufgabe (Europarat)</a:t>
            </a:r>
          </a:p>
          <a:p>
            <a:pPr>
              <a:buNone/>
            </a:pPr>
            <a:endParaRPr lang="de-DE" dirty="0" smtClean="0"/>
          </a:p>
          <a:p>
            <a:r>
              <a:rPr lang="de-DE" dirty="0" smtClean="0"/>
              <a:t>und Tertiärsprachendidaktik als ihre methodische Umsetzung im Fremdsprachenunterricht nicht nur in Tschechien</a:t>
            </a:r>
            <a:endParaRPr lang="de-DE" dirty="0"/>
          </a:p>
        </p:txBody>
      </p:sp>
      <p:sp>
        <p:nvSpPr>
          <p:cNvPr id="2" name="Nadpis 1"/>
          <p:cNvSpPr>
            <a:spLocks noGrp="1"/>
          </p:cNvSpPr>
          <p:nvPr>
            <p:ph type="title"/>
          </p:nvPr>
        </p:nvSpPr>
        <p:spPr/>
        <p:txBody>
          <a:bodyPr/>
          <a:lstStyle/>
          <a:p>
            <a:r>
              <a:rPr lang="cs-CZ" dirty="0" err="1" smtClean="0"/>
              <a:t>Mehrsprachigkeit</a:t>
            </a:r>
            <a:endParaRPr lang="de-D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ln>
            <a:solidFill>
              <a:schemeClr val="bg2">
                <a:lumMod val="50000"/>
              </a:schemeClr>
            </a:solidFill>
          </a:ln>
        </p:spPr>
        <p:txBody>
          <a:bodyPr>
            <a:normAutofit fontScale="92500" lnSpcReduction="10000"/>
          </a:bodyPr>
          <a:lstStyle/>
          <a:p>
            <a:r>
              <a:rPr lang="de-DE" dirty="0" smtClean="0"/>
              <a:t>Das </a:t>
            </a:r>
            <a:r>
              <a:rPr lang="de-DE" b="1" dirty="0" smtClean="0"/>
              <a:t>eigene Lernen reflektieren</a:t>
            </a:r>
            <a:r>
              <a:rPr lang="de-DE" dirty="0" smtClean="0"/>
              <a:t>: Lerntipps nicht nur als Information formuliert, sondern als Denkaufgabe </a:t>
            </a:r>
            <a:r>
              <a:rPr lang="de-DE" sz="2000" dirty="0" smtClean="0"/>
              <a:t>(S. 15: </a:t>
            </a:r>
            <a:r>
              <a:rPr lang="de-DE" sz="2000" dirty="0" err="1" smtClean="0"/>
              <a:t>Zjisti</a:t>
            </a:r>
            <a:r>
              <a:rPr lang="de-DE" sz="2000" dirty="0" smtClean="0"/>
              <a:t>, </a:t>
            </a:r>
            <a:r>
              <a:rPr lang="de-DE" sz="2000" dirty="0" err="1" smtClean="0"/>
              <a:t>ze</a:t>
            </a:r>
            <a:r>
              <a:rPr lang="de-DE" sz="2000" dirty="0" smtClean="0"/>
              <a:t> </a:t>
            </a:r>
            <a:r>
              <a:rPr lang="de-DE" sz="2000" dirty="0" err="1" smtClean="0"/>
              <a:t>kter</a:t>
            </a:r>
            <a:r>
              <a:rPr lang="cs-CZ" sz="2000" dirty="0" smtClean="0"/>
              <a:t>ý</a:t>
            </a:r>
            <a:r>
              <a:rPr lang="de-DE" sz="2000" dirty="0" err="1" smtClean="0"/>
              <a:t>ch</a:t>
            </a:r>
            <a:r>
              <a:rPr lang="de-DE" sz="2000" dirty="0" smtClean="0"/>
              <a:t> </a:t>
            </a:r>
            <a:r>
              <a:rPr lang="de-DE" sz="2000" dirty="0" err="1" smtClean="0"/>
              <a:t>jazyk</a:t>
            </a:r>
            <a:r>
              <a:rPr lang="cs-CZ" sz="2000" dirty="0" smtClean="0"/>
              <a:t>ů</a:t>
            </a:r>
            <a:r>
              <a:rPr lang="de-DE" sz="2000" dirty="0" smtClean="0"/>
              <a:t> poch</a:t>
            </a:r>
            <a:r>
              <a:rPr lang="cs-CZ" sz="2000" dirty="0" smtClean="0"/>
              <a:t>á</a:t>
            </a:r>
            <a:r>
              <a:rPr lang="de-DE" sz="2000" dirty="0" err="1" smtClean="0"/>
              <a:t>zej</a:t>
            </a:r>
            <a:r>
              <a:rPr lang="cs-CZ" sz="2000" dirty="0" smtClean="0"/>
              <a:t>í</a:t>
            </a:r>
            <a:r>
              <a:rPr lang="de-DE" sz="2000" dirty="0" smtClean="0"/>
              <a:t> </a:t>
            </a:r>
            <a:r>
              <a:rPr lang="de-DE" sz="2000" dirty="0" err="1" smtClean="0"/>
              <a:t>slova</a:t>
            </a:r>
            <a:r>
              <a:rPr lang="de-DE" sz="2000" dirty="0" smtClean="0"/>
              <a:t> </a:t>
            </a:r>
            <a:r>
              <a:rPr lang="de-DE" sz="2000" dirty="0" err="1" smtClean="0"/>
              <a:t>ve</a:t>
            </a:r>
            <a:r>
              <a:rPr lang="de-DE" sz="2000" dirty="0" smtClean="0"/>
              <a:t> </a:t>
            </a:r>
            <a:r>
              <a:rPr lang="de-DE" sz="2000" dirty="0" err="1" smtClean="0"/>
              <a:t>cv</a:t>
            </a:r>
            <a:r>
              <a:rPr lang="de-DE" sz="2000" dirty="0" smtClean="0"/>
              <a:t>. 16: </a:t>
            </a:r>
            <a:r>
              <a:rPr lang="de-DE" sz="2000" dirty="0" err="1" smtClean="0"/>
              <a:t>Ve</a:t>
            </a:r>
            <a:r>
              <a:rPr lang="de-DE" sz="2000" dirty="0" smtClean="0"/>
              <a:t> </a:t>
            </a:r>
            <a:r>
              <a:rPr lang="de-DE" sz="2000" dirty="0" err="1" smtClean="0"/>
              <a:t>kter</a:t>
            </a:r>
            <a:r>
              <a:rPr lang="cs-CZ" sz="2000" dirty="0" smtClean="0"/>
              <a:t>é</a:t>
            </a:r>
            <a:r>
              <a:rPr lang="de-DE" sz="2000" dirty="0" smtClean="0"/>
              <a:t> </a:t>
            </a:r>
            <a:r>
              <a:rPr lang="de-DE" sz="2000" dirty="0" err="1" smtClean="0"/>
              <a:t>jazykov</a:t>
            </a:r>
            <a:r>
              <a:rPr lang="cs-CZ" sz="2000" dirty="0" smtClean="0"/>
              <a:t>é</a:t>
            </a:r>
            <a:r>
              <a:rPr lang="de-DE" sz="2000" dirty="0" smtClean="0"/>
              <a:t> p</a:t>
            </a:r>
            <a:r>
              <a:rPr lang="cs-CZ" sz="2000" dirty="0" err="1" smtClean="0"/>
              <a:t>ří</a:t>
            </a:r>
            <a:r>
              <a:rPr lang="de-DE" sz="2000" dirty="0" err="1" smtClean="0"/>
              <a:t>ru</a:t>
            </a:r>
            <a:r>
              <a:rPr lang="cs-CZ" sz="2000" dirty="0" smtClean="0"/>
              <a:t>č</a:t>
            </a:r>
            <a:r>
              <a:rPr lang="de-DE" sz="2000" dirty="0" err="1" smtClean="0"/>
              <a:t>ce</a:t>
            </a:r>
            <a:r>
              <a:rPr lang="de-DE" sz="2000" dirty="0" smtClean="0"/>
              <a:t> se o </a:t>
            </a:r>
            <a:r>
              <a:rPr lang="de-DE" sz="2000" dirty="0" err="1" smtClean="0"/>
              <a:t>nich</a:t>
            </a:r>
            <a:r>
              <a:rPr lang="de-DE" sz="2000" dirty="0" smtClean="0"/>
              <a:t> m</a:t>
            </a:r>
            <a:r>
              <a:rPr lang="cs-CZ" sz="2000" dirty="0" err="1" smtClean="0"/>
              <a:t>ůž</a:t>
            </a:r>
            <a:r>
              <a:rPr lang="de-DE" sz="2000" dirty="0" smtClean="0"/>
              <a:t>e</a:t>
            </a:r>
            <a:r>
              <a:rPr lang="cs-CZ" sz="2000" dirty="0" smtClean="0"/>
              <a:t>š</a:t>
            </a:r>
            <a:r>
              <a:rPr lang="de-DE" sz="2000" dirty="0" smtClean="0"/>
              <a:t> </a:t>
            </a:r>
            <a:r>
              <a:rPr lang="de-DE" sz="2000" dirty="0" err="1" smtClean="0"/>
              <a:t>dozv</a:t>
            </a:r>
            <a:r>
              <a:rPr lang="cs-CZ" sz="2000" dirty="0" smtClean="0"/>
              <a:t>ě</a:t>
            </a:r>
            <a:r>
              <a:rPr lang="de-DE" sz="2000" dirty="0" smtClean="0"/>
              <a:t>d</a:t>
            </a:r>
            <a:r>
              <a:rPr lang="cs-CZ" sz="2000" dirty="0" smtClean="0"/>
              <a:t>ě</a:t>
            </a:r>
            <a:r>
              <a:rPr lang="de-DE" sz="2000" dirty="0" smtClean="0"/>
              <a:t>t</a:t>
            </a:r>
            <a:r>
              <a:rPr lang="cs-CZ" sz="2000" dirty="0" smtClean="0"/>
              <a:t>?</a:t>
            </a:r>
            <a:r>
              <a:rPr lang="de-DE" sz="2000" dirty="0" smtClean="0"/>
              <a:t>)</a:t>
            </a:r>
          </a:p>
          <a:p>
            <a:pPr>
              <a:buNone/>
            </a:pPr>
            <a:r>
              <a:rPr lang="de-DE" dirty="0" smtClean="0"/>
              <a:t>   -  Mein Portfolio ausfüllen</a:t>
            </a:r>
            <a:endParaRPr lang="cs-CZ" sz="3500" dirty="0" smtClean="0"/>
          </a:p>
          <a:p>
            <a:r>
              <a:rPr lang="de-DE" b="1" dirty="0" smtClean="0"/>
              <a:t>Inhaltsorientierung: </a:t>
            </a:r>
            <a:r>
              <a:rPr lang="de-DE" dirty="0" smtClean="0"/>
              <a:t>gängige Themen, Textrezeption am Anfang, Fächerübergreifungen </a:t>
            </a:r>
            <a:r>
              <a:rPr lang="de-DE" sz="2000" dirty="0" smtClean="0"/>
              <a:t>(S. 22: Do</a:t>
            </a:r>
            <a:r>
              <a:rPr lang="cs-CZ" sz="2000" dirty="0" smtClean="0"/>
              <a:t>kážeš najít na mapě..? Která chemická sloučenina je ukryta v názvu města Salzburg? Znáš její ch. vzorec?)</a:t>
            </a:r>
            <a:endParaRPr lang="cs-CZ" dirty="0" smtClean="0"/>
          </a:p>
          <a:p>
            <a:r>
              <a:rPr lang="de-DE" b="1" dirty="0" smtClean="0"/>
              <a:t>Ökonomisierung: </a:t>
            </a:r>
            <a:r>
              <a:rPr lang="de-DE" dirty="0" smtClean="0"/>
              <a:t>Internationalismen den Bildern zuordnen ohne viel Semantisierung</a:t>
            </a:r>
            <a:r>
              <a:rPr lang="cs-CZ" dirty="0" smtClean="0"/>
              <a:t>, </a:t>
            </a:r>
            <a:r>
              <a:rPr lang="de-DE" dirty="0" smtClean="0"/>
              <a:t>Wortbildung </a:t>
            </a:r>
          </a:p>
          <a:p>
            <a:r>
              <a:rPr lang="de-DE" b="1" dirty="0" smtClean="0"/>
              <a:t>Aktivierung: </a:t>
            </a:r>
            <a:r>
              <a:rPr lang="de-DE" dirty="0" smtClean="0"/>
              <a:t>Suchrätsel, Spiele</a:t>
            </a:r>
            <a:r>
              <a:rPr lang="cs-CZ" dirty="0" smtClean="0"/>
              <a:t>, </a:t>
            </a:r>
            <a:r>
              <a:rPr lang="de-DE" dirty="0" smtClean="0"/>
              <a:t>Fächer</a:t>
            </a:r>
            <a:r>
              <a:rPr lang="cs-CZ" dirty="0" smtClean="0"/>
              <a:t>-Ü</a:t>
            </a:r>
            <a:r>
              <a:rPr lang="de-DE" dirty="0" err="1" smtClean="0"/>
              <a:t>bergreifungen</a:t>
            </a:r>
            <a:endParaRPr lang="de-DE" dirty="0" smtClean="0"/>
          </a:p>
          <a:p>
            <a:pPr>
              <a:buNone/>
            </a:pPr>
            <a:endParaRPr lang="de-DE" dirty="0"/>
          </a:p>
        </p:txBody>
      </p:sp>
      <p:sp>
        <p:nvSpPr>
          <p:cNvPr id="2" name="Nadpis 1"/>
          <p:cNvSpPr>
            <a:spLocks noGrp="1"/>
          </p:cNvSpPr>
          <p:nvPr>
            <p:ph type="title"/>
          </p:nvPr>
        </p:nvSpPr>
        <p:spPr/>
        <p:txBody>
          <a:bodyPr>
            <a:normAutofit fontScale="90000"/>
          </a:bodyPr>
          <a:lstStyle/>
          <a:p>
            <a:r>
              <a:rPr lang="de-DE" b="1" dirty="0" smtClean="0">
                <a:solidFill>
                  <a:schemeClr val="accent1">
                    <a:lumMod val="75000"/>
                  </a:schemeClr>
                </a:solidFill>
              </a:rPr>
              <a:t>Deutsch mit Max </a:t>
            </a:r>
            <a:r>
              <a:rPr lang="de-DE" dirty="0" smtClean="0"/>
              <a:t>und Prinzipien der Tertiärsprachendidaktik</a:t>
            </a:r>
            <a:endParaRPr lang="de-D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Schritte</a:t>
            </a:r>
            <a:r>
              <a:rPr lang="cs-CZ" dirty="0" smtClean="0"/>
              <a:t> plus</a:t>
            </a:r>
          </a:p>
          <a:p>
            <a:r>
              <a:rPr lang="cs-CZ" dirty="0" smtClean="0"/>
              <a:t>Planet</a:t>
            </a:r>
          </a:p>
          <a:p>
            <a:r>
              <a:rPr lang="cs-CZ" dirty="0" err="1" smtClean="0"/>
              <a:t>Lagune</a:t>
            </a:r>
            <a:endParaRPr lang="cs-CZ" dirty="0" smtClean="0"/>
          </a:p>
          <a:p>
            <a:r>
              <a:rPr lang="cs-CZ" dirty="0" smtClean="0"/>
              <a:t>Studio d</a:t>
            </a:r>
          </a:p>
          <a:p>
            <a:r>
              <a:rPr lang="cs-CZ" dirty="0" err="1" smtClean="0"/>
              <a:t>wir</a:t>
            </a:r>
            <a:r>
              <a:rPr lang="cs-CZ" dirty="0" smtClean="0"/>
              <a:t> </a:t>
            </a:r>
          </a:p>
          <a:p>
            <a:pPr>
              <a:buNone/>
            </a:pPr>
            <a:r>
              <a:rPr lang="cs-CZ" dirty="0" smtClean="0"/>
              <a:t>u.a.</a:t>
            </a:r>
          </a:p>
          <a:p>
            <a:pPr>
              <a:buNone/>
            </a:pPr>
            <a:endParaRPr lang="de-DE" dirty="0"/>
          </a:p>
        </p:txBody>
      </p:sp>
      <p:sp>
        <p:nvSpPr>
          <p:cNvPr id="3" name="Nadpis 2"/>
          <p:cNvSpPr>
            <a:spLocks noGrp="1"/>
          </p:cNvSpPr>
          <p:nvPr>
            <p:ph type="title"/>
          </p:nvPr>
        </p:nvSpPr>
        <p:spPr/>
        <p:txBody>
          <a:bodyPr>
            <a:normAutofit/>
          </a:bodyPr>
          <a:lstStyle/>
          <a:p>
            <a:r>
              <a:rPr lang="de-DE" sz="3200" dirty="0" smtClean="0"/>
              <a:t>Andere Lehrwerke im Vergleich mit den Prinzipien der Tertiärsprachendidaktik</a:t>
            </a:r>
            <a:endParaRPr lang="de-DE" sz="3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de-DE" sz="3600" b="1" dirty="0" smtClean="0"/>
              <a:t>Moderne </a:t>
            </a:r>
            <a:r>
              <a:rPr lang="de-DE" sz="3600" b="1" dirty="0" err="1" smtClean="0"/>
              <a:t>DaF</a:t>
            </a:r>
            <a:r>
              <a:rPr lang="de-DE" sz="3600" b="1" dirty="0" smtClean="0"/>
              <a:t>-Lehrwerke </a:t>
            </a:r>
            <a:r>
              <a:rPr lang="cs-CZ" sz="3600" b="1" dirty="0" smtClean="0"/>
              <a:t>(</a:t>
            </a:r>
            <a:r>
              <a:rPr lang="de-DE" sz="3600" b="1" dirty="0" smtClean="0"/>
              <a:t>im Bereich des </a:t>
            </a:r>
            <a:r>
              <a:rPr lang="de-DE" sz="3600" b="1" dirty="0" smtClean="0">
                <a:solidFill>
                  <a:schemeClr val="accent1">
                    <a:lumMod val="75000"/>
                  </a:schemeClr>
                </a:solidFill>
              </a:rPr>
              <a:t>Sprach</a:t>
            </a:r>
            <a:r>
              <a:rPr lang="de-DE" sz="3600" b="1" u="sng" dirty="0" smtClean="0">
                <a:solidFill>
                  <a:schemeClr val="accent1">
                    <a:lumMod val="75000"/>
                  </a:schemeClr>
                </a:solidFill>
              </a:rPr>
              <a:t>lern</a:t>
            </a:r>
            <a:r>
              <a:rPr lang="de-DE" sz="3600" b="1" dirty="0" smtClean="0">
                <a:solidFill>
                  <a:schemeClr val="accent1">
                    <a:lumMod val="75000"/>
                  </a:schemeClr>
                </a:solidFill>
              </a:rPr>
              <a:t>bewusstseins</a:t>
            </a:r>
            <a:r>
              <a:rPr lang="cs-CZ" sz="3600" b="1" dirty="0" smtClean="0">
                <a:solidFill>
                  <a:schemeClr val="accent1">
                    <a:lumMod val="75000"/>
                  </a:schemeClr>
                </a:solidFill>
              </a:rPr>
              <a:t>)</a:t>
            </a:r>
            <a:endParaRPr lang="de-DE" sz="3600" b="1" dirty="0" smtClean="0">
              <a:solidFill>
                <a:schemeClr val="accent1">
                  <a:lumMod val="75000"/>
                </a:schemeClr>
              </a:solidFill>
            </a:endParaRPr>
          </a:p>
          <a:p>
            <a:r>
              <a:rPr lang="de-DE" dirty="0" smtClean="0"/>
              <a:t>ermöglichen das </a:t>
            </a:r>
            <a:r>
              <a:rPr lang="de-DE" b="1" dirty="0" smtClean="0"/>
              <a:t>eigene Lernen zu reflektieren </a:t>
            </a:r>
            <a:r>
              <a:rPr lang="de-DE" dirty="0" smtClean="0"/>
              <a:t>(aber nicht immer in Bezug auf das L1,L2-Lernen)</a:t>
            </a:r>
          </a:p>
          <a:p>
            <a:r>
              <a:rPr lang="de-DE" dirty="0" smtClean="0"/>
              <a:t>unterstützen </a:t>
            </a:r>
            <a:r>
              <a:rPr lang="de-DE" b="1" dirty="0" smtClean="0"/>
              <a:t>die Sprachrezeption als Impuls zur Sprachproduktion </a:t>
            </a:r>
            <a:r>
              <a:rPr lang="de-DE" dirty="0" smtClean="0"/>
              <a:t>(authentische Texte spielen eine wichtige Rolle)</a:t>
            </a:r>
          </a:p>
          <a:p>
            <a:r>
              <a:rPr lang="cs-CZ" dirty="0" smtClean="0"/>
              <a:t>t</a:t>
            </a:r>
            <a:r>
              <a:rPr lang="de-DE" dirty="0" smtClean="0"/>
              <a:t>ragen zur </a:t>
            </a:r>
            <a:r>
              <a:rPr lang="de-DE" b="1" dirty="0" smtClean="0"/>
              <a:t>Ökonomisierung des Lernprozesses </a:t>
            </a:r>
            <a:r>
              <a:rPr lang="de-DE" dirty="0" smtClean="0"/>
              <a:t>bei ( nutzen jedoch nur selten die Gemeinsamkeiten und Unterschiede in Englisch und Deutsch aus )</a:t>
            </a:r>
          </a:p>
          <a:p>
            <a:pPr>
              <a:buNone/>
            </a:pPr>
            <a:endParaRPr lang="de-DE" sz="2000" b="1" dirty="0" smtClean="0"/>
          </a:p>
          <a:p>
            <a:endParaRPr lang="cs-CZ" sz="2000" b="1" dirty="0"/>
          </a:p>
        </p:txBody>
      </p:sp>
      <p:sp>
        <p:nvSpPr>
          <p:cNvPr id="2" name="Nadpis 1"/>
          <p:cNvSpPr>
            <a:spLocks noGrp="1"/>
          </p:cNvSpPr>
          <p:nvPr>
            <p:ph type="title"/>
          </p:nvPr>
        </p:nvSpPr>
        <p:spPr/>
        <p:txBody>
          <a:bodyPr>
            <a:normAutofit fontScale="90000"/>
          </a:bodyPr>
          <a:lstStyle/>
          <a:p>
            <a:r>
              <a:rPr lang="cs-CZ" dirty="0" err="1" smtClean="0"/>
              <a:t>Abschlie</a:t>
            </a:r>
            <a:r>
              <a:rPr lang="de-DE" dirty="0" err="1" smtClean="0"/>
              <a:t>ßende</a:t>
            </a:r>
            <a:r>
              <a:rPr lang="de-DE" dirty="0" smtClean="0"/>
              <a:t> Zusammenfassung </a:t>
            </a:r>
            <a:endParaRPr lang="de-DE"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a:bodyPr>
          <a:lstStyle/>
          <a:p>
            <a:r>
              <a:rPr lang="de-DE" b="1" dirty="0" smtClean="0"/>
              <a:t>Moderne </a:t>
            </a:r>
            <a:r>
              <a:rPr lang="de-DE" b="1" dirty="0" err="1" smtClean="0"/>
              <a:t>DaF</a:t>
            </a:r>
            <a:r>
              <a:rPr lang="de-DE" b="1" dirty="0" smtClean="0"/>
              <a:t>-Lehrwerke </a:t>
            </a:r>
            <a:r>
              <a:rPr lang="cs-CZ" b="1" dirty="0" smtClean="0"/>
              <a:t>(</a:t>
            </a:r>
            <a:r>
              <a:rPr lang="de-DE" b="1" dirty="0" smtClean="0"/>
              <a:t>im Bereich des </a:t>
            </a:r>
            <a:r>
              <a:rPr lang="de-DE" b="1" dirty="0" smtClean="0">
                <a:solidFill>
                  <a:schemeClr val="accent1">
                    <a:lumMod val="75000"/>
                  </a:schemeClr>
                </a:solidFill>
              </a:rPr>
              <a:t>Sprachbewusstseins</a:t>
            </a:r>
            <a:r>
              <a:rPr lang="cs-CZ" b="1" dirty="0" smtClean="0">
                <a:solidFill>
                  <a:schemeClr val="accent1">
                    <a:lumMod val="75000"/>
                  </a:schemeClr>
                </a:solidFill>
              </a:rPr>
              <a:t>)</a:t>
            </a:r>
            <a:r>
              <a:rPr lang="de-DE" b="1" dirty="0" smtClean="0"/>
              <a:t>:</a:t>
            </a:r>
          </a:p>
          <a:p>
            <a:r>
              <a:rPr lang="de-DE" dirty="0" smtClean="0"/>
              <a:t>Gehen meistens auf </a:t>
            </a:r>
            <a:r>
              <a:rPr lang="de-DE" b="1" dirty="0" smtClean="0"/>
              <a:t>das Wissen </a:t>
            </a:r>
            <a:r>
              <a:rPr lang="de-DE" dirty="0" smtClean="0"/>
              <a:t>im Wortschatzbereich ein (widmen sich selten dem Wissen und Vergleich in der Grammatik, Fonetik und Rechtschreibung)</a:t>
            </a:r>
          </a:p>
          <a:p>
            <a:r>
              <a:rPr lang="de-DE" dirty="0" smtClean="0"/>
              <a:t>Unterstützen das </a:t>
            </a:r>
            <a:r>
              <a:rPr lang="de-DE" b="1" dirty="0" smtClean="0"/>
              <a:t>kognitive </a:t>
            </a:r>
            <a:r>
              <a:rPr lang="de-DE" dirty="0" smtClean="0"/>
              <a:t>Lernen (nicht in Bezug auf die Kontrastivität)</a:t>
            </a:r>
          </a:p>
          <a:p>
            <a:r>
              <a:rPr lang="de-DE" b="1" dirty="0" smtClean="0"/>
              <a:t>die soziokulturellen Themen </a:t>
            </a:r>
            <a:r>
              <a:rPr lang="de-DE" dirty="0" smtClean="0"/>
              <a:t>werden erarbeitet, aber in Bezug auf die Eigenkultur und die Kultur des Landes der Zielsprache, nicht die L2-Kultur.</a:t>
            </a:r>
          </a:p>
          <a:p>
            <a:endParaRPr lang="de-DE" b="1" dirty="0" smtClean="0"/>
          </a:p>
          <a:p>
            <a:pPr>
              <a:buNone/>
            </a:pPr>
            <a:endParaRPr lang="de-DE" dirty="0"/>
          </a:p>
        </p:txBody>
      </p:sp>
      <p:sp>
        <p:nvSpPr>
          <p:cNvPr id="2" name="Nadpis 1"/>
          <p:cNvSpPr>
            <a:spLocks noGrp="1"/>
          </p:cNvSpPr>
          <p:nvPr>
            <p:ph type="title"/>
          </p:nvPr>
        </p:nvSpPr>
        <p:spPr/>
        <p:txBody>
          <a:bodyPr>
            <a:normAutofit fontScale="90000"/>
          </a:bodyPr>
          <a:lstStyle/>
          <a:p>
            <a:r>
              <a:rPr lang="cs-CZ" dirty="0" err="1" smtClean="0"/>
              <a:t>Abschlie</a:t>
            </a:r>
            <a:r>
              <a:rPr lang="de-DE" dirty="0" err="1" smtClean="0"/>
              <a:t>ßende</a:t>
            </a:r>
            <a:r>
              <a:rPr lang="de-DE" dirty="0" smtClean="0"/>
              <a:t> Zusammenfassung </a:t>
            </a:r>
            <a:endParaRPr lang="de-DE"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ln>
            <a:solidFill>
              <a:schemeClr val="bg2">
                <a:lumMod val="50000"/>
              </a:schemeClr>
            </a:solidFill>
          </a:ln>
        </p:spPr>
        <p:txBody>
          <a:bodyPr>
            <a:normAutofit/>
          </a:bodyPr>
          <a:lstStyle/>
          <a:p>
            <a:pPr>
              <a:buNone/>
            </a:pPr>
            <a:endParaRPr lang="de-DE" b="1" dirty="0" smtClean="0"/>
          </a:p>
          <a:p>
            <a:r>
              <a:rPr lang="de-DE" b="1" dirty="0" smtClean="0"/>
              <a:t>1.Nicht nur den Wortschatz, sondern auch Grammatik, Orthographie und Fonetik kontrastiv (L1-L2-L3) und kognitiv zu bearbeiten. </a:t>
            </a:r>
          </a:p>
          <a:p>
            <a:r>
              <a:rPr lang="de-DE" b="1" dirty="0" smtClean="0"/>
              <a:t>2. Das eigene Lernen bei L2 mehr zu aktivieren.</a:t>
            </a:r>
          </a:p>
          <a:p>
            <a:r>
              <a:rPr lang="de-DE" b="1" dirty="0" smtClean="0"/>
              <a:t>3. Soziokulturelle Unterschiede und Ähnlichkeiten  aus Ländern der L1, L2 und L3 </a:t>
            </a:r>
            <a:r>
              <a:rPr lang="cs-CZ" b="1" dirty="0" err="1" smtClean="0"/>
              <a:t>zu</a:t>
            </a:r>
            <a:r>
              <a:rPr lang="cs-CZ" b="1" dirty="0" smtClean="0"/>
              <a:t> </a:t>
            </a:r>
            <a:r>
              <a:rPr lang="de-DE" b="1" dirty="0" smtClean="0"/>
              <a:t>thematisieren.</a:t>
            </a:r>
          </a:p>
          <a:p>
            <a:endParaRPr lang="de-DE" b="1" dirty="0" smtClean="0"/>
          </a:p>
          <a:p>
            <a:endParaRPr lang="de-DE" dirty="0"/>
          </a:p>
        </p:txBody>
      </p:sp>
      <p:sp>
        <p:nvSpPr>
          <p:cNvPr id="2" name="Nadpis 1"/>
          <p:cNvSpPr>
            <a:spLocks noGrp="1"/>
          </p:cNvSpPr>
          <p:nvPr>
            <p:ph type="title"/>
          </p:nvPr>
        </p:nvSpPr>
        <p:spPr/>
        <p:txBody>
          <a:bodyPr>
            <a:normAutofit fontScale="90000"/>
          </a:bodyPr>
          <a:lstStyle/>
          <a:p>
            <a:r>
              <a:rPr lang="de-DE" b="1" dirty="0" smtClean="0"/>
              <a:t>DIE EMPFEHLUNGEN</a:t>
            </a:r>
            <a:br>
              <a:rPr lang="de-DE" b="1" dirty="0" smtClean="0"/>
            </a:br>
            <a:r>
              <a:rPr lang="de-DE" b="1" dirty="0" smtClean="0"/>
              <a:t>für die </a:t>
            </a:r>
            <a:r>
              <a:rPr lang="de-DE" b="1" dirty="0" err="1" smtClean="0"/>
              <a:t>DaF</a:t>
            </a:r>
            <a:r>
              <a:rPr lang="de-DE" b="1" dirty="0" smtClean="0"/>
              <a:t>-Lehrwerkautoren</a:t>
            </a:r>
            <a:endParaRPr lang="de-DE"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sz="2000" dirty="0" err="1" smtClean="0"/>
              <a:t>Neuner</a:t>
            </a:r>
            <a:r>
              <a:rPr lang="cs-CZ" sz="2000" dirty="0" smtClean="0"/>
              <a:t>/</a:t>
            </a:r>
            <a:r>
              <a:rPr lang="cs-CZ" sz="2000" dirty="0" err="1" smtClean="0"/>
              <a:t>Berger</a:t>
            </a:r>
            <a:r>
              <a:rPr lang="cs-CZ" sz="2000" dirty="0" smtClean="0"/>
              <a:t>/</a:t>
            </a:r>
            <a:r>
              <a:rPr lang="cs-CZ" sz="2000" dirty="0" err="1" smtClean="0"/>
              <a:t>Curci</a:t>
            </a:r>
            <a:r>
              <a:rPr lang="cs-CZ" sz="2000" dirty="0" smtClean="0"/>
              <a:t>/</a:t>
            </a:r>
            <a:r>
              <a:rPr lang="cs-CZ" sz="2000" dirty="0" err="1" smtClean="0"/>
              <a:t>Gasparro</a:t>
            </a:r>
            <a:r>
              <a:rPr lang="cs-CZ" sz="2000" dirty="0" smtClean="0"/>
              <a:t> (2003): </a:t>
            </a:r>
            <a:r>
              <a:rPr lang="cs-CZ" sz="2000" dirty="0" err="1" smtClean="0"/>
              <a:t>Deutsch</a:t>
            </a:r>
            <a:r>
              <a:rPr lang="cs-CZ" sz="2000" dirty="0" smtClean="0"/>
              <a:t> nach </a:t>
            </a:r>
            <a:r>
              <a:rPr lang="cs-CZ" sz="2000" dirty="0" err="1" smtClean="0"/>
              <a:t>Englisch</a:t>
            </a:r>
            <a:r>
              <a:rPr lang="cs-CZ" sz="2000" dirty="0" smtClean="0"/>
              <a:t>: </a:t>
            </a:r>
            <a:r>
              <a:rPr lang="cs-CZ" sz="2000" dirty="0" err="1" smtClean="0"/>
              <a:t>good</a:t>
            </a:r>
            <a:r>
              <a:rPr lang="cs-CZ" sz="2000" dirty="0" smtClean="0"/>
              <a:t>+gut=</a:t>
            </a:r>
            <a:r>
              <a:rPr lang="cs-CZ" sz="2000" dirty="0" err="1" smtClean="0"/>
              <a:t>ottimo</a:t>
            </a:r>
            <a:r>
              <a:rPr lang="cs-CZ" sz="2000" dirty="0" smtClean="0"/>
              <a:t>, </a:t>
            </a:r>
            <a:r>
              <a:rPr lang="cs-CZ" sz="2000" dirty="0" err="1" smtClean="0"/>
              <a:t>Mailan</a:t>
            </a:r>
            <a:r>
              <a:rPr lang="cs-CZ" sz="2000" dirty="0" smtClean="0"/>
              <a:t>: </a:t>
            </a:r>
            <a:r>
              <a:rPr lang="cs-CZ" sz="2000" dirty="0" err="1" smtClean="0"/>
              <a:t>Goethe</a:t>
            </a:r>
            <a:r>
              <a:rPr lang="cs-CZ" sz="2000" dirty="0" smtClean="0"/>
              <a:t> Institut</a:t>
            </a:r>
          </a:p>
          <a:p>
            <a:endParaRPr lang="cs-CZ" sz="2000" dirty="0" smtClean="0"/>
          </a:p>
          <a:p>
            <a:r>
              <a:rPr lang="cs-CZ" sz="2000" dirty="0" err="1" smtClean="0"/>
              <a:t>Britta</a:t>
            </a:r>
            <a:r>
              <a:rPr lang="cs-CZ" sz="2000" dirty="0" smtClean="0"/>
              <a:t> </a:t>
            </a:r>
            <a:r>
              <a:rPr lang="cs-CZ" sz="2000" dirty="0" err="1" smtClean="0"/>
              <a:t>Hufeisen</a:t>
            </a:r>
            <a:r>
              <a:rPr lang="cs-CZ" sz="2000" dirty="0" smtClean="0"/>
              <a:t> (2010): </a:t>
            </a:r>
            <a:r>
              <a:rPr lang="de-DE" sz="2000" dirty="0" smtClean="0"/>
              <a:t>Theoretische Fundierung multiplen Sprachenlernens – Faktorenmodell 2.0 </a:t>
            </a:r>
            <a:r>
              <a:rPr lang="cs-CZ" sz="2000" dirty="0" smtClean="0"/>
              <a:t>in </a:t>
            </a:r>
            <a:r>
              <a:rPr lang="de-DE" sz="2000" dirty="0" smtClean="0"/>
              <a:t>Jahrbuch Deutsch als Fremdsprache 36 </a:t>
            </a:r>
            <a:endParaRPr lang="cs-CZ" sz="2000" dirty="0" smtClean="0"/>
          </a:p>
          <a:p>
            <a:endParaRPr lang="cs-CZ" sz="2000" dirty="0" smtClean="0"/>
          </a:p>
          <a:p>
            <a:r>
              <a:rPr lang="cs-CZ" sz="2000" dirty="0" err="1" smtClean="0"/>
              <a:t>Neuner</a:t>
            </a:r>
            <a:r>
              <a:rPr lang="cs-CZ" sz="2000" dirty="0" smtClean="0"/>
              <a:t>/</a:t>
            </a:r>
            <a:r>
              <a:rPr lang="cs-CZ" sz="2000" dirty="0" err="1" smtClean="0"/>
              <a:t>Kursiša</a:t>
            </a:r>
            <a:r>
              <a:rPr lang="cs-CZ" sz="2000" dirty="0" smtClean="0"/>
              <a:t> (2006): </a:t>
            </a:r>
            <a:r>
              <a:rPr lang="cs-CZ" sz="2000" dirty="0" err="1" smtClean="0"/>
              <a:t>Deutsch</a:t>
            </a:r>
            <a:r>
              <a:rPr lang="cs-CZ" sz="2000" dirty="0" smtClean="0"/>
              <a:t> </a:t>
            </a:r>
            <a:r>
              <a:rPr lang="cs-CZ" sz="2000" dirty="0" err="1" smtClean="0"/>
              <a:t>ist</a:t>
            </a:r>
            <a:r>
              <a:rPr lang="cs-CZ" sz="2000" dirty="0" smtClean="0"/>
              <a:t> </a:t>
            </a:r>
            <a:r>
              <a:rPr lang="cs-CZ" sz="2000" dirty="0" err="1" smtClean="0"/>
              <a:t>easy</a:t>
            </a:r>
            <a:r>
              <a:rPr lang="cs-CZ" sz="2000" dirty="0" smtClean="0"/>
              <a:t>!, </a:t>
            </a:r>
            <a:r>
              <a:rPr lang="cs-CZ" sz="2000" dirty="0" err="1" smtClean="0"/>
              <a:t>Ismaning</a:t>
            </a:r>
            <a:r>
              <a:rPr lang="cs-CZ" sz="2000" dirty="0" smtClean="0"/>
              <a:t>: </a:t>
            </a:r>
            <a:r>
              <a:rPr lang="cs-CZ" sz="2000" dirty="0" err="1" smtClean="0"/>
              <a:t>Hueber</a:t>
            </a:r>
            <a:r>
              <a:rPr lang="cs-CZ" sz="2000" dirty="0" smtClean="0"/>
              <a:t> </a:t>
            </a:r>
            <a:r>
              <a:rPr lang="cs-CZ" sz="2000" dirty="0" err="1" smtClean="0"/>
              <a:t>Verlag</a:t>
            </a:r>
            <a:r>
              <a:rPr lang="cs-CZ" sz="2000" dirty="0" smtClean="0"/>
              <a:t>.</a:t>
            </a:r>
            <a:endParaRPr lang="de-DE" sz="2000" dirty="0"/>
          </a:p>
        </p:txBody>
      </p:sp>
      <p:sp>
        <p:nvSpPr>
          <p:cNvPr id="3" name="Nadpis 2"/>
          <p:cNvSpPr>
            <a:spLocks noGrp="1"/>
          </p:cNvSpPr>
          <p:nvPr>
            <p:ph type="title"/>
          </p:nvPr>
        </p:nvSpPr>
        <p:spPr/>
        <p:txBody>
          <a:bodyPr/>
          <a:lstStyle/>
          <a:p>
            <a:r>
              <a:rPr lang="cs-CZ" dirty="0" smtClean="0"/>
              <a:t>Literatur</a:t>
            </a:r>
            <a:endParaRPr lang="de-DE"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smtClean="0"/>
          </a:p>
          <a:p>
            <a:endParaRPr lang="cs-CZ" dirty="0" smtClean="0"/>
          </a:p>
          <a:p>
            <a:endParaRPr lang="cs-CZ" dirty="0" smtClean="0"/>
          </a:p>
          <a:p>
            <a:endParaRPr lang="cs-CZ" dirty="0" smtClean="0"/>
          </a:p>
          <a:p>
            <a:pPr lvl="2"/>
            <a:r>
              <a:rPr lang="de-DE" sz="2800" dirty="0" smtClean="0"/>
              <a:t>Vielen Dank für die Aufmerksamkeit!</a:t>
            </a:r>
            <a:endParaRPr lang="de-DE" sz="2800" dirty="0"/>
          </a:p>
        </p:txBody>
      </p:sp>
      <p:sp>
        <p:nvSpPr>
          <p:cNvPr id="3" name="Nadpis 2"/>
          <p:cNvSpPr>
            <a:spLocks noGrp="1"/>
          </p:cNvSpPr>
          <p:nvPr>
            <p:ph type="title"/>
          </p:nvPr>
        </p:nvSpPr>
        <p:spPr/>
        <p:txBody>
          <a:bodyPr/>
          <a:lstStyle/>
          <a:p>
            <a:endParaRPr lang="de-DE"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err="1" smtClean="0"/>
              <a:t>Ein</a:t>
            </a:r>
            <a:r>
              <a:rPr lang="cs-CZ" dirty="0" smtClean="0"/>
              <a:t> </a:t>
            </a:r>
            <a:r>
              <a:rPr lang="cs-CZ" dirty="0" err="1" smtClean="0"/>
              <a:t>Beispiel</a:t>
            </a:r>
            <a:r>
              <a:rPr lang="cs-CZ" dirty="0" smtClean="0"/>
              <a:t> des </a:t>
            </a:r>
            <a:r>
              <a:rPr lang="cs-CZ" dirty="0" err="1" smtClean="0"/>
              <a:t>grammatischen</a:t>
            </a:r>
            <a:r>
              <a:rPr lang="cs-CZ" dirty="0" smtClean="0"/>
              <a:t> </a:t>
            </a:r>
            <a:r>
              <a:rPr lang="cs-CZ" dirty="0" err="1" smtClean="0"/>
              <a:t>Vergeleichs</a:t>
            </a:r>
            <a:endParaRPr lang="de-DE" dirty="0"/>
          </a:p>
        </p:txBody>
      </p:sp>
      <p:pic>
        <p:nvPicPr>
          <p:cNvPr id="1027" name="Picture 3" descr="C:\Users\User\Documents\Scanned Documents\grammatik.JPG"/>
          <p:cNvPicPr>
            <a:picLocks noGrp="1" noChangeAspect="1" noChangeArrowheads="1"/>
          </p:cNvPicPr>
          <p:nvPr>
            <p:ph idx="1"/>
          </p:nvPr>
        </p:nvPicPr>
        <p:blipFill>
          <a:blip r:embed="rId2" cstate="print"/>
          <a:srcRect/>
          <a:stretch>
            <a:fillRect/>
          </a:stretch>
        </p:blipFill>
        <p:spPr bwMode="auto">
          <a:xfrm>
            <a:off x="3132098" y="1268760"/>
            <a:ext cx="3888174" cy="4968552"/>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err="1" smtClean="0"/>
              <a:t>Orthografie</a:t>
            </a:r>
            <a:endParaRPr lang="de-DE" dirty="0"/>
          </a:p>
        </p:txBody>
      </p:sp>
      <p:pic>
        <p:nvPicPr>
          <p:cNvPr id="2050" name="Picture 2" descr="C:\Users\User\Documents\Scanned Documents\orthograpfie.JPG"/>
          <p:cNvPicPr>
            <a:picLocks noGrp="1" noChangeAspect="1" noChangeArrowheads="1"/>
          </p:cNvPicPr>
          <p:nvPr>
            <p:ph idx="1"/>
          </p:nvPr>
        </p:nvPicPr>
        <p:blipFill>
          <a:blip r:embed="rId2" cstate="print"/>
          <a:srcRect/>
          <a:stretch>
            <a:fillRect/>
          </a:stretch>
        </p:blipFill>
        <p:spPr bwMode="auto">
          <a:xfrm>
            <a:off x="3166705" y="1481138"/>
            <a:ext cx="3493527" cy="4828182"/>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624078" indent="-514350">
              <a:buFont typeface="+mj-lt"/>
              <a:buAutoNum type="arabicPeriod"/>
            </a:pPr>
            <a:r>
              <a:rPr lang="cs-CZ" dirty="0" err="1" smtClean="0"/>
              <a:t>kognitives</a:t>
            </a:r>
            <a:r>
              <a:rPr lang="cs-CZ" dirty="0" smtClean="0"/>
              <a:t> </a:t>
            </a:r>
            <a:r>
              <a:rPr lang="cs-CZ" dirty="0" err="1" smtClean="0"/>
              <a:t>Lehren</a:t>
            </a:r>
            <a:r>
              <a:rPr lang="cs-CZ" dirty="0" smtClean="0"/>
              <a:t> </a:t>
            </a:r>
            <a:r>
              <a:rPr lang="cs-CZ" dirty="0" err="1" smtClean="0"/>
              <a:t>und</a:t>
            </a:r>
            <a:r>
              <a:rPr lang="cs-CZ" dirty="0" smtClean="0"/>
              <a:t> </a:t>
            </a:r>
            <a:r>
              <a:rPr lang="cs-CZ" dirty="0" err="1" smtClean="0"/>
              <a:t>Lernen</a:t>
            </a:r>
            <a:r>
              <a:rPr lang="cs-CZ" dirty="0" smtClean="0"/>
              <a:t>: </a:t>
            </a:r>
            <a:r>
              <a:rPr lang="cs-CZ" dirty="0" err="1" smtClean="0"/>
              <a:t>Unterschiede</a:t>
            </a:r>
            <a:r>
              <a:rPr lang="cs-CZ" dirty="0" smtClean="0"/>
              <a:t>   u. </a:t>
            </a:r>
            <a:r>
              <a:rPr lang="cs-CZ" dirty="0" err="1" smtClean="0"/>
              <a:t>Ähnlichkeiten</a:t>
            </a:r>
            <a:r>
              <a:rPr lang="cs-CZ" dirty="0" smtClean="0"/>
              <a:t> </a:t>
            </a:r>
            <a:r>
              <a:rPr lang="cs-CZ" dirty="0" err="1" smtClean="0"/>
              <a:t>vergleichen</a:t>
            </a:r>
            <a:r>
              <a:rPr lang="cs-CZ" dirty="0" smtClean="0"/>
              <a:t> </a:t>
            </a:r>
            <a:r>
              <a:rPr lang="cs-CZ" dirty="0" err="1" smtClean="0"/>
              <a:t>und</a:t>
            </a:r>
            <a:r>
              <a:rPr lang="cs-CZ" dirty="0" smtClean="0"/>
              <a:t> </a:t>
            </a:r>
            <a:r>
              <a:rPr lang="cs-CZ" dirty="0" err="1" smtClean="0"/>
              <a:t>besprechen</a:t>
            </a:r>
            <a:endParaRPr lang="cs-CZ" dirty="0" smtClean="0"/>
          </a:p>
          <a:p>
            <a:pPr marL="624078" indent="-514350">
              <a:buFont typeface="+mj-lt"/>
              <a:buAutoNum type="arabicPeriod"/>
            </a:pPr>
            <a:r>
              <a:rPr lang="cs-CZ" dirty="0" err="1" smtClean="0"/>
              <a:t>Verstehen</a:t>
            </a:r>
            <a:r>
              <a:rPr lang="cs-CZ" dirty="0" smtClean="0"/>
              <a:t> </a:t>
            </a:r>
            <a:r>
              <a:rPr lang="cs-CZ" dirty="0" err="1" smtClean="0"/>
              <a:t>als</a:t>
            </a:r>
            <a:r>
              <a:rPr lang="cs-CZ" dirty="0" smtClean="0"/>
              <a:t> </a:t>
            </a:r>
            <a:r>
              <a:rPr lang="cs-CZ" dirty="0" err="1" smtClean="0"/>
              <a:t>Grundlage</a:t>
            </a:r>
            <a:r>
              <a:rPr lang="cs-CZ" dirty="0" smtClean="0"/>
              <a:t> des </a:t>
            </a:r>
            <a:r>
              <a:rPr lang="cs-CZ" dirty="0" err="1" smtClean="0"/>
              <a:t>Lernens</a:t>
            </a:r>
            <a:endParaRPr lang="cs-CZ" dirty="0" smtClean="0"/>
          </a:p>
          <a:p>
            <a:pPr marL="514350" indent="-514350">
              <a:buAutoNum type="arabicPeriod" startAt="3"/>
            </a:pPr>
            <a:r>
              <a:rPr lang="cs-CZ" dirty="0" err="1" smtClean="0"/>
              <a:t>Inhaltsorientierung</a:t>
            </a:r>
            <a:endParaRPr lang="cs-CZ" dirty="0" smtClean="0"/>
          </a:p>
          <a:p>
            <a:pPr marL="514350" indent="-514350">
              <a:buAutoNum type="arabicPeriod" startAt="3"/>
            </a:pPr>
            <a:r>
              <a:rPr lang="cs-CZ" dirty="0" err="1" smtClean="0"/>
              <a:t>Textorientierung</a:t>
            </a:r>
            <a:r>
              <a:rPr lang="cs-CZ" dirty="0" smtClean="0"/>
              <a:t> (</a:t>
            </a:r>
            <a:r>
              <a:rPr lang="cs-CZ" dirty="0" err="1" smtClean="0"/>
              <a:t>fremde</a:t>
            </a:r>
            <a:r>
              <a:rPr lang="cs-CZ" dirty="0" smtClean="0"/>
              <a:t> </a:t>
            </a:r>
            <a:r>
              <a:rPr lang="cs-CZ" dirty="0" err="1" smtClean="0"/>
              <a:t>Welt</a:t>
            </a:r>
            <a:r>
              <a:rPr lang="cs-CZ" dirty="0" smtClean="0"/>
              <a:t> </a:t>
            </a:r>
            <a:r>
              <a:rPr lang="cs-CZ" dirty="0" err="1" smtClean="0"/>
              <a:t>kommt</a:t>
            </a:r>
            <a:r>
              <a:rPr lang="cs-CZ" dirty="0" smtClean="0"/>
              <a:t> </a:t>
            </a:r>
            <a:r>
              <a:rPr lang="cs-CZ" dirty="0" err="1" smtClean="0"/>
              <a:t>mediengebunden</a:t>
            </a:r>
            <a:r>
              <a:rPr lang="cs-CZ" dirty="0" smtClean="0"/>
              <a:t>- </a:t>
            </a:r>
            <a:r>
              <a:rPr lang="cs-CZ" dirty="0" err="1" smtClean="0"/>
              <a:t>Authentizität</a:t>
            </a:r>
            <a:r>
              <a:rPr lang="cs-CZ" dirty="0" smtClean="0"/>
              <a:t>)</a:t>
            </a:r>
          </a:p>
          <a:p>
            <a:pPr marL="514350" indent="-514350">
              <a:buAutoNum type="arabicPeriod" startAt="4"/>
            </a:pPr>
            <a:r>
              <a:rPr lang="cs-CZ" dirty="0" err="1" smtClean="0"/>
              <a:t>Ökonomisierung</a:t>
            </a:r>
            <a:endParaRPr lang="cs-CZ" dirty="0" smtClean="0"/>
          </a:p>
          <a:p>
            <a:pPr marL="514350" indent="-514350">
              <a:buAutoNum type="arabicPeriod" startAt="4"/>
            </a:pPr>
            <a:r>
              <a:rPr lang="cs-CZ" dirty="0" err="1" smtClean="0"/>
              <a:t>Aktivierung</a:t>
            </a:r>
            <a:endParaRPr lang="de-DE" dirty="0" smtClean="0"/>
          </a:p>
          <a:p>
            <a:pPr marL="514350" indent="-514350">
              <a:buNone/>
            </a:pPr>
            <a:r>
              <a:rPr lang="de-DE" sz="2000" dirty="0" smtClean="0"/>
              <a:t>vgl. Neuner, 2003</a:t>
            </a:r>
            <a:endParaRPr lang="cs-CZ" sz="2200" dirty="0" smtClean="0"/>
          </a:p>
        </p:txBody>
      </p:sp>
      <p:sp>
        <p:nvSpPr>
          <p:cNvPr id="2" name="Nadpis 1"/>
          <p:cNvSpPr>
            <a:spLocks noGrp="1"/>
          </p:cNvSpPr>
          <p:nvPr>
            <p:ph type="title"/>
          </p:nvPr>
        </p:nvSpPr>
        <p:spPr/>
        <p:txBody>
          <a:bodyPr>
            <a:normAutofit fontScale="90000"/>
          </a:bodyPr>
          <a:lstStyle/>
          <a:p>
            <a:r>
              <a:rPr lang="cs-CZ" dirty="0" err="1" smtClean="0"/>
              <a:t>Methodische</a:t>
            </a:r>
            <a:r>
              <a:rPr lang="cs-CZ" dirty="0" smtClean="0"/>
              <a:t> </a:t>
            </a:r>
            <a:r>
              <a:rPr lang="cs-CZ" dirty="0" err="1" smtClean="0"/>
              <a:t>Grundlagen</a:t>
            </a:r>
            <a:r>
              <a:rPr lang="cs-CZ" dirty="0" smtClean="0"/>
              <a:t>/</a:t>
            </a:r>
            <a:r>
              <a:rPr lang="cs-CZ" dirty="0" err="1" smtClean="0"/>
              <a:t>Prinzipien</a:t>
            </a:r>
            <a:r>
              <a:rPr lang="cs-CZ" dirty="0" smtClean="0"/>
              <a:t> </a:t>
            </a:r>
            <a:r>
              <a:rPr lang="cs-CZ" dirty="0" err="1" smtClean="0"/>
              <a:t>für</a:t>
            </a:r>
            <a:r>
              <a:rPr lang="cs-CZ" dirty="0" smtClean="0"/>
              <a:t> </a:t>
            </a:r>
            <a:r>
              <a:rPr lang="cs-CZ" dirty="0" err="1" smtClean="0"/>
              <a:t>Deutsch</a:t>
            </a:r>
            <a:r>
              <a:rPr lang="cs-CZ" dirty="0" smtClean="0"/>
              <a:t> nach </a:t>
            </a:r>
            <a:r>
              <a:rPr lang="cs-CZ" dirty="0" err="1" smtClean="0"/>
              <a:t>Englisch</a:t>
            </a:r>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r>
              <a:rPr lang="cs-CZ" dirty="0" err="1" smtClean="0"/>
              <a:t>Englisch</a:t>
            </a:r>
            <a:r>
              <a:rPr lang="cs-CZ" dirty="0" smtClean="0"/>
              <a:t> </a:t>
            </a:r>
            <a:r>
              <a:rPr lang="cs-CZ" dirty="0" err="1" smtClean="0"/>
              <a:t>als</a:t>
            </a:r>
            <a:r>
              <a:rPr lang="cs-CZ" dirty="0" smtClean="0"/>
              <a:t> </a:t>
            </a:r>
            <a:r>
              <a:rPr lang="cs-CZ" dirty="0" err="1" smtClean="0"/>
              <a:t>erste</a:t>
            </a:r>
            <a:r>
              <a:rPr lang="cs-CZ" dirty="0" smtClean="0"/>
              <a:t> </a:t>
            </a:r>
            <a:r>
              <a:rPr lang="cs-CZ" dirty="0" err="1" smtClean="0"/>
              <a:t>Fremdsprache</a:t>
            </a:r>
            <a:r>
              <a:rPr lang="cs-CZ" dirty="0" smtClean="0"/>
              <a:t> </a:t>
            </a:r>
            <a:r>
              <a:rPr lang="cs-CZ" dirty="0" err="1" smtClean="0"/>
              <a:t>und</a:t>
            </a:r>
            <a:r>
              <a:rPr lang="cs-CZ" dirty="0" smtClean="0"/>
              <a:t> </a:t>
            </a:r>
            <a:r>
              <a:rPr lang="cs-CZ" dirty="0" err="1" smtClean="0"/>
              <a:t>Deutsch</a:t>
            </a:r>
            <a:r>
              <a:rPr lang="cs-CZ" dirty="0" smtClean="0"/>
              <a:t> </a:t>
            </a:r>
            <a:r>
              <a:rPr lang="cs-CZ" dirty="0" err="1" smtClean="0"/>
              <a:t>als</a:t>
            </a:r>
            <a:r>
              <a:rPr lang="cs-CZ" dirty="0" smtClean="0"/>
              <a:t> </a:t>
            </a:r>
            <a:r>
              <a:rPr lang="cs-CZ" dirty="0" err="1" smtClean="0"/>
              <a:t>Folgefremdsprache</a:t>
            </a:r>
            <a:r>
              <a:rPr lang="cs-CZ" dirty="0" smtClean="0"/>
              <a:t>: in </a:t>
            </a:r>
            <a:r>
              <a:rPr lang="cs-CZ" dirty="0" err="1" smtClean="0"/>
              <a:t>vielen</a:t>
            </a:r>
            <a:r>
              <a:rPr lang="cs-CZ" dirty="0" smtClean="0"/>
              <a:t> </a:t>
            </a:r>
            <a:r>
              <a:rPr lang="cs-CZ" dirty="0" err="1" smtClean="0"/>
              <a:t>Ländern</a:t>
            </a:r>
            <a:r>
              <a:rPr lang="cs-CZ" dirty="0" smtClean="0"/>
              <a:t> </a:t>
            </a:r>
            <a:r>
              <a:rPr lang="cs-CZ" dirty="0" err="1" smtClean="0"/>
              <a:t>Europas</a:t>
            </a:r>
            <a:endParaRPr lang="cs-CZ" dirty="0" smtClean="0"/>
          </a:p>
          <a:p>
            <a:r>
              <a:rPr lang="cs-CZ" dirty="0" smtClean="0"/>
              <a:t>„</a:t>
            </a:r>
            <a:r>
              <a:rPr lang="cs-CZ" i="1" dirty="0" err="1" smtClean="0"/>
              <a:t>Wie</a:t>
            </a:r>
            <a:r>
              <a:rPr lang="cs-CZ" i="1" dirty="0" smtClean="0"/>
              <a:t> </a:t>
            </a:r>
            <a:r>
              <a:rPr lang="cs-CZ" i="1" dirty="0" err="1" smtClean="0"/>
              <a:t>kann</a:t>
            </a:r>
            <a:r>
              <a:rPr lang="cs-CZ" i="1" dirty="0" smtClean="0"/>
              <a:t> man </a:t>
            </a:r>
            <a:r>
              <a:rPr lang="cs-CZ" i="1" dirty="0" err="1" smtClean="0"/>
              <a:t>das</a:t>
            </a:r>
            <a:r>
              <a:rPr lang="cs-CZ" i="1" dirty="0" smtClean="0"/>
              <a:t> </a:t>
            </a:r>
            <a:r>
              <a:rPr lang="cs-CZ" i="1" dirty="0" err="1" smtClean="0"/>
              <a:t>sprachliche</a:t>
            </a:r>
            <a:r>
              <a:rPr lang="cs-CZ" i="1" dirty="0" smtClean="0"/>
              <a:t> </a:t>
            </a:r>
            <a:r>
              <a:rPr lang="cs-CZ" i="1" dirty="0" err="1" smtClean="0"/>
              <a:t>Wissen</a:t>
            </a:r>
            <a:r>
              <a:rPr lang="cs-CZ" i="1" dirty="0" smtClean="0"/>
              <a:t> </a:t>
            </a:r>
            <a:r>
              <a:rPr lang="cs-CZ" i="1" dirty="0" err="1" smtClean="0"/>
              <a:t>und</a:t>
            </a:r>
            <a:r>
              <a:rPr lang="cs-CZ" i="1" dirty="0" smtClean="0"/>
              <a:t> </a:t>
            </a:r>
            <a:r>
              <a:rPr lang="cs-CZ" i="1" dirty="0" err="1" smtClean="0"/>
              <a:t>die</a:t>
            </a:r>
            <a:r>
              <a:rPr lang="cs-CZ" i="1" dirty="0" smtClean="0"/>
              <a:t> </a:t>
            </a:r>
            <a:r>
              <a:rPr lang="cs-CZ" i="1" dirty="0" err="1" smtClean="0"/>
              <a:t>Sprachlernerfahrungen</a:t>
            </a:r>
            <a:r>
              <a:rPr lang="cs-CZ" dirty="0" smtClean="0"/>
              <a:t>, </a:t>
            </a:r>
            <a:r>
              <a:rPr lang="cs-CZ" i="1" dirty="0" err="1" smtClean="0"/>
              <a:t>die</a:t>
            </a:r>
            <a:r>
              <a:rPr lang="cs-CZ" i="1" dirty="0" smtClean="0"/>
              <a:t> </a:t>
            </a:r>
            <a:r>
              <a:rPr lang="cs-CZ" i="1" dirty="0" err="1" smtClean="0"/>
              <a:t>Schüler</a:t>
            </a:r>
            <a:r>
              <a:rPr lang="cs-CZ" i="1" dirty="0" smtClean="0"/>
              <a:t> </a:t>
            </a:r>
            <a:r>
              <a:rPr lang="cs-CZ" i="1" dirty="0" err="1" smtClean="0"/>
              <a:t>von</a:t>
            </a:r>
            <a:r>
              <a:rPr lang="cs-CZ" i="1" dirty="0" smtClean="0"/>
              <a:t> </a:t>
            </a:r>
            <a:r>
              <a:rPr lang="cs-CZ" i="1" dirty="0" err="1" smtClean="0"/>
              <a:t>ihrer</a:t>
            </a:r>
            <a:r>
              <a:rPr lang="cs-CZ" i="1" dirty="0" smtClean="0"/>
              <a:t> </a:t>
            </a:r>
            <a:r>
              <a:rPr lang="cs-CZ" i="1" dirty="0" err="1" smtClean="0"/>
              <a:t>Muttersprache</a:t>
            </a:r>
            <a:r>
              <a:rPr lang="cs-CZ" i="1" dirty="0" smtClean="0"/>
              <a:t> </a:t>
            </a:r>
            <a:r>
              <a:rPr lang="cs-CZ" i="1" dirty="0" err="1" smtClean="0"/>
              <a:t>und</a:t>
            </a:r>
            <a:r>
              <a:rPr lang="cs-CZ" i="1" dirty="0" smtClean="0"/>
              <a:t> </a:t>
            </a:r>
            <a:r>
              <a:rPr lang="cs-CZ" i="1" dirty="0" err="1" smtClean="0"/>
              <a:t>dem</a:t>
            </a:r>
            <a:r>
              <a:rPr lang="cs-CZ" i="1" dirty="0" smtClean="0"/>
              <a:t> </a:t>
            </a:r>
            <a:r>
              <a:rPr lang="cs-CZ" i="1" dirty="0" err="1" smtClean="0"/>
              <a:t>Erlernen</a:t>
            </a:r>
            <a:r>
              <a:rPr lang="cs-CZ" i="1" dirty="0" smtClean="0"/>
              <a:t> der </a:t>
            </a:r>
            <a:r>
              <a:rPr lang="cs-CZ" i="1" dirty="0" err="1" smtClean="0"/>
              <a:t>ersten</a:t>
            </a:r>
            <a:r>
              <a:rPr lang="cs-CZ" i="1" dirty="0" smtClean="0"/>
              <a:t> </a:t>
            </a:r>
            <a:r>
              <a:rPr lang="cs-CZ" i="1" dirty="0" err="1" smtClean="0"/>
              <a:t>Fremdsprache</a:t>
            </a:r>
            <a:r>
              <a:rPr lang="cs-CZ" i="1" dirty="0" smtClean="0"/>
              <a:t> her </a:t>
            </a:r>
            <a:r>
              <a:rPr lang="cs-CZ" i="1" dirty="0" err="1" smtClean="0"/>
              <a:t>schon</a:t>
            </a:r>
            <a:r>
              <a:rPr lang="cs-CZ" i="1" dirty="0" smtClean="0"/>
              <a:t> </a:t>
            </a:r>
            <a:r>
              <a:rPr lang="cs-CZ" i="1" dirty="0" err="1" smtClean="0"/>
              <a:t>mitbringen</a:t>
            </a:r>
            <a:r>
              <a:rPr lang="cs-CZ" i="1" dirty="0" smtClean="0"/>
              <a:t>, </a:t>
            </a:r>
            <a:r>
              <a:rPr lang="cs-CZ" i="1" dirty="0" err="1" smtClean="0"/>
              <a:t>im</a:t>
            </a:r>
            <a:r>
              <a:rPr lang="cs-CZ" i="1" dirty="0" smtClean="0"/>
              <a:t> </a:t>
            </a:r>
            <a:r>
              <a:rPr lang="cs-CZ" i="1" dirty="0" err="1" smtClean="0"/>
              <a:t>Unterricht</a:t>
            </a:r>
            <a:r>
              <a:rPr lang="cs-CZ" i="1" dirty="0" smtClean="0"/>
              <a:t> der </a:t>
            </a:r>
            <a:r>
              <a:rPr lang="cs-CZ" i="1" dirty="0" err="1" smtClean="0"/>
              <a:t>Folgefremdsprachen</a:t>
            </a:r>
            <a:r>
              <a:rPr lang="cs-CZ" i="1" dirty="0" smtClean="0"/>
              <a:t> </a:t>
            </a:r>
            <a:r>
              <a:rPr lang="cs-CZ" i="1" dirty="0" err="1" smtClean="0"/>
              <a:t>so</a:t>
            </a:r>
            <a:r>
              <a:rPr lang="cs-CZ" i="1" dirty="0" smtClean="0"/>
              <a:t> </a:t>
            </a:r>
            <a:r>
              <a:rPr lang="cs-CZ" i="1" dirty="0" err="1" smtClean="0"/>
              <a:t>nutzbar</a:t>
            </a:r>
            <a:r>
              <a:rPr lang="cs-CZ" i="1" dirty="0" smtClean="0"/>
              <a:t> machen, </a:t>
            </a:r>
            <a:r>
              <a:rPr lang="cs-CZ" i="1" dirty="0" err="1" smtClean="0"/>
              <a:t>dass</a:t>
            </a:r>
            <a:r>
              <a:rPr lang="cs-CZ" i="1" dirty="0" smtClean="0"/>
              <a:t> </a:t>
            </a:r>
            <a:r>
              <a:rPr lang="cs-CZ" i="1" dirty="0" err="1" smtClean="0"/>
              <a:t>diese</a:t>
            </a:r>
            <a:r>
              <a:rPr lang="cs-CZ" i="1" dirty="0" smtClean="0"/>
              <a:t> </a:t>
            </a:r>
            <a:r>
              <a:rPr lang="cs-CZ" i="1" dirty="0" err="1" smtClean="0"/>
              <a:t>effizienter</a:t>
            </a:r>
            <a:r>
              <a:rPr lang="cs-CZ" i="1" dirty="0" smtClean="0"/>
              <a:t> </a:t>
            </a:r>
            <a:r>
              <a:rPr lang="cs-CZ" i="1" dirty="0" err="1" smtClean="0"/>
              <a:t>gelernt</a:t>
            </a:r>
            <a:r>
              <a:rPr lang="cs-CZ" i="1" dirty="0" smtClean="0"/>
              <a:t> </a:t>
            </a:r>
            <a:r>
              <a:rPr lang="cs-CZ" i="1" dirty="0" err="1" smtClean="0"/>
              <a:t>werden</a:t>
            </a:r>
            <a:r>
              <a:rPr lang="cs-CZ" i="1" dirty="0" smtClean="0"/>
              <a:t>?“</a:t>
            </a:r>
          </a:p>
          <a:p>
            <a:pPr>
              <a:buNone/>
            </a:pPr>
            <a:r>
              <a:rPr lang="cs-CZ" dirty="0" smtClean="0"/>
              <a:t>(</a:t>
            </a:r>
            <a:r>
              <a:rPr lang="cs-CZ" dirty="0" err="1" smtClean="0"/>
              <a:t>Neuner</a:t>
            </a:r>
            <a:r>
              <a:rPr lang="cs-CZ" dirty="0" smtClean="0"/>
              <a:t>, 2003)</a:t>
            </a:r>
            <a:r>
              <a:rPr lang="cs-CZ" i="1" dirty="0" smtClean="0"/>
              <a:t> </a:t>
            </a:r>
            <a:endParaRPr lang="de-DE" i="1" dirty="0"/>
          </a:p>
        </p:txBody>
      </p:sp>
      <p:sp>
        <p:nvSpPr>
          <p:cNvPr id="2" name="Nadpis 1"/>
          <p:cNvSpPr>
            <a:spLocks noGrp="1"/>
          </p:cNvSpPr>
          <p:nvPr>
            <p:ph type="title"/>
          </p:nvPr>
        </p:nvSpPr>
        <p:spPr/>
        <p:txBody>
          <a:bodyPr>
            <a:normAutofit fontScale="90000"/>
          </a:bodyPr>
          <a:lstStyle/>
          <a:p>
            <a:r>
              <a:rPr lang="cs-CZ" dirty="0" err="1" smtClean="0"/>
              <a:t>Tertiärsprachendidaktik</a:t>
            </a:r>
            <a:r>
              <a:rPr lang="cs-CZ" dirty="0" smtClean="0"/>
              <a:t> </a:t>
            </a:r>
            <a:r>
              <a:rPr lang="cs-CZ" dirty="0" err="1" smtClean="0"/>
              <a:t>am</a:t>
            </a:r>
            <a:r>
              <a:rPr lang="cs-CZ" dirty="0" smtClean="0"/>
              <a:t> </a:t>
            </a:r>
            <a:r>
              <a:rPr lang="cs-CZ" dirty="0" err="1" smtClean="0"/>
              <a:t>Beispiel</a:t>
            </a:r>
            <a:r>
              <a:rPr lang="cs-CZ" dirty="0" smtClean="0"/>
              <a:t> </a:t>
            </a:r>
            <a:r>
              <a:rPr lang="cs-CZ" dirty="0" err="1" smtClean="0"/>
              <a:t>Deutsch</a:t>
            </a:r>
            <a:r>
              <a:rPr lang="cs-CZ" dirty="0" smtClean="0"/>
              <a:t> nach </a:t>
            </a:r>
            <a:r>
              <a:rPr lang="cs-CZ" dirty="0" err="1" smtClean="0"/>
              <a:t>Englisch</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de-DE" b="1" dirty="0" smtClean="0"/>
              <a:t>Inhaltsorientierung</a:t>
            </a:r>
            <a:r>
              <a:rPr lang="de-DE" dirty="0" smtClean="0"/>
              <a:t>: auf Themen, die für Jugend attraktiv sind und mit ihrer Lebenswelt unmittelbar zusammenhängen;</a:t>
            </a:r>
          </a:p>
          <a:p>
            <a:r>
              <a:rPr lang="de-DE" b="1" dirty="0" smtClean="0"/>
              <a:t>Textorientierung: </a:t>
            </a:r>
            <a:r>
              <a:rPr lang="de-DE" dirty="0" smtClean="0"/>
              <a:t>verschiedene Textsorten</a:t>
            </a:r>
          </a:p>
          <a:p>
            <a:r>
              <a:rPr lang="de-DE" b="1" dirty="0" smtClean="0"/>
              <a:t>Lernstrategien</a:t>
            </a:r>
            <a:r>
              <a:rPr lang="de-DE" dirty="0" smtClean="0"/>
              <a:t>: Vorbereitung zum Abitur</a:t>
            </a:r>
          </a:p>
          <a:p>
            <a:r>
              <a:rPr lang="de-DE" b="1" dirty="0" smtClean="0"/>
              <a:t>Kulturspezifik</a:t>
            </a:r>
            <a:r>
              <a:rPr lang="de-DE" dirty="0" smtClean="0"/>
              <a:t>: Familie Weigel und ihr Leben sind Träger der deutschen Realität und ermöglichen den Vergleich</a:t>
            </a:r>
          </a:p>
          <a:p>
            <a:r>
              <a:rPr lang="de-DE" b="1" dirty="0" smtClean="0"/>
              <a:t>Kognitives Lernen</a:t>
            </a:r>
            <a:r>
              <a:rPr lang="de-DE" dirty="0" smtClean="0"/>
              <a:t>: selbstentdeckendes Lernen, Selbst-testen</a:t>
            </a:r>
          </a:p>
          <a:p>
            <a:r>
              <a:rPr lang="de-DE" dirty="0" smtClean="0"/>
              <a:t>ABER KEINE REFLEXIONEN DES L2-LERNENS UND WISSENS:</a:t>
            </a:r>
            <a:endParaRPr lang="de-DE" dirty="0"/>
          </a:p>
        </p:txBody>
      </p:sp>
      <p:sp>
        <p:nvSpPr>
          <p:cNvPr id="2" name="Nadpis 1"/>
          <p:cNvSpPr>
            <a:spLocks noGrp="1"/>
          </p:cNvSpPr>
          <p:nvPr>
            <p:ph type="title"/>
          </p:nvPr>
        </p:nvSpPr>
        <p:spPr/>
        <p:txBody>
          <a:bodyPr/>
          <a:lstStyle/>
          <a:p>
            <a:r>
              <a:rPr lang="de-DE" dirty="0" smtClean="0">
                <a:solidFill>
                  <a:schemeClr val="accent1">
                    <a:lumMod val="75000"/>
                  </a:schemeClr>
                </a:solidFill>
              </a:rPr>
              <a:t>Wir</a:t>
            </a:r>
            <a:endParaRPr lang="de-DE"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00808"/>
            <a:ext cx="8229600" cy="4306483"/>
          </a:xfrm>
          <a:ln>
            <a:solidFill>
              <a:schemeClr val="bg2">
                <a:lumMod val="50000"/>
              </a:schemeClr>
            </a:solidFill>
          </a:ln>
        </p:spPr>
        <p:txBody>
          <a:bodyPr>
            <a:normAutofit lnSpcReduction="10000"/>
          </a:bodyPr>
          <a:lstStyle/>
          <a:p>
            <a:endParaRPr lang="cs-CZ" b="1" dirty="0" smtClean="0"/>
          </a:p>
          <a:p>
            <a:r>
              <a:rPr lang="de-DE" b="1" dirty="0" smtClean="0"/>
              <a:t>Vom Verstehen zum Sprechen : </a:t>
            </a:r>
            <a:r>
              <a:rPr lang="de-DE" dirty="0" smtClean="0"/>
              <a:t>Foto-Hörgeschichte am Anfang jeder Lektion</a:t>
            </a:r>
          </a:p>
          <a:p>
            <a:pPr>
              <a:buNone/>
            </a:pPr>
            <a:endParaRPr lang="de-DE" dirty="0" smtClean="0"/>
          </a:p>
          <a:p>
            <a:r>
              <a:rPr lang="de-DE" b="1" dirty="0" smtClean="0"/>
              <a:t>Kognitives Lernen</a:t>
            </a:r>
            <a:r>
              <a:rPr lang="de-DE" dirty="0" smtClean="0"/>
              <a:t>: Vergleichen und Hypothesebildung (aber nicht ausdrücklich mithilfe von Englischkenntnissen)</a:t>
            </a:r>
          </a:p>
          <a:p>
            <a:pPr>
              <a:buNone/>
            </a:pPr>
            <a:endParaRPr lang="de-DE" dirty="0" smtClean="0"/>
          </a:p>
          <a:p>
            <a:r>
              <a:rPr lang="de-DE" b="1" dirty="0" smtClean="0"/>
              <a:t>Internationale Soziokultur </a:t>
            </a:r>
            <a:r>
              <a:rPr lang="de-DE" dirty="0" smtClean="0"/>
              <a:t>und Internationale Themen: Ausländernamen</a:t>
            </a:r>
            <a:endParaRPr lang="de-DE" dirty="0"/>
          </a:p>
        </p:txBody>
      </p:sp>
      <p:sp>
        <p:nvSpPr>
          <p:cNvPr id="2" name="Nadpis 1"/>
          <p:cNvSpPr>
            <a:spLocks noGrp="1"/>
          </p:cNvSpPr>
          <p:nvPr>
            <p:ph type="title"/>
          </p:nvPr>
        </p:nvSpPr>
        <p:spPr/>
        <p:txBody>
          <a:bodyPr>
            <a:normAutofit fontScale="90000"/>
          </a:bodyPr>
          <a:lstStyle/>
          <a:p>
            <a:r>
              <a:rPr lang="de-DE" b="1" dirty="0" smtClean="0">
                <a:solidFill>
                  <a:schemeClr val="accent1">
                    <a:lumMod val="75000"/>
                  </a:schemeClr>
                </a:solidFill>
              </a:rPr>
              <a:t>Schritte plus 1: A1/1 </a:t>
            </a:r>
            <a:r>
              <a:rPr lang="de-DE" dirty="0" smtClean="0"/>
              <a:t>und Prinzipien der Tertiärsprachendidaktik</a:t>
            </a:r>
            <a:endParaRPr lang="de-DE"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916832"/>
            <a:ext cx="8229600" cy="4090459"/>
          </a:xfrm>
          <a:ln>
            <a:solidFill>
              <a:schemeClr val="bg2">
                <a:lumMod val="50000"/>
              </a:schemeClr>
            </a:solidFill>
          </a:ln>
        </p:spPr>
        <p:txBody>
          <a:bodyPr/>
          <a:lstStyle/>
          <a:p>
            <a:r>
              <a:rPr lang="de-DE" b="1" dirty="0" smtClean="0"/>
              <a:t>Inhaltsorientierung:</a:t>
            </a:r>
            <a:r>
              <a:rPr lang="de-DE" dirty="0" smtClean="0"/>
              <a:t> bekannte Themen, für den Anfängerunterricht typisch, nicht gehäuft mit Anglizismen verbunden.</a:t>
            </a:r>
          </a:p>
          <a:p>
            <a:r>
              <a:rPr lang="de-DE" b="1" dirty="0" smtClean="0"/>
              <a:t>Ökonomisierung</a:t>
            </a:r>
            <a:r>
              <a:rPr lang="de-DE" dirty="0" smtClean="0"/>
              <a:t>: Übungen, die zum selbstständigen Erkennen grammatischer Strukturen führen, Selbstevaluation mit Hilfe eines Fragebogens, nicht aber mit den Lernerfahrungen aus L2-Lernen verbunden.</a:t>
            </a:r>
            <a:endParaRPr lang="de-DE" dirty="0"/>
          </a:p>
        </p:txBody>
      </p:sp>
      <p:sp>
        <p:nvSpPr>
          <p:cNvPr id="2" name="Nadpis 1"/>
          <p:cNvSpPr>
            <a:spLocks noGrp="1"/>
          </p:cNvSpPr>
          <p:nvPr>
            <p:ph type="title"/>
          </p:nvPr>
        </p:nvSpPr>
        <p:spPr>
          <a:xfrm>
            <a:off x="457200" y="274638"/>
            <a:ext cx="8229600" cy="1282154"/>
          </a:xfrm>
        </p:spPr>
        <p:txBody>
          <a:bodyPr>
            <a:normAutofit fontScale="90000"/>
          </a:bodyPr>
          <a:lstStyle/>
          <a:p>
            <a:r>
              <a:rPr lang="de-DE" b="1" dirty="0" smtClean="0">
                <a:solidFill>
                  <a:schemeClr val="accent1">
                    <a:lumMod val="75000"/>
                  </a:schemeClr>
                </a:solidFill>
              </a:rPr>
              <a:t/>
            </a:r>
            <a:br>
              <a:rPr lang="de-DE" b="1" dirty="0" smtClean="0">
                <a:solidFill>
                  <a:schemeClr val="accent1">
                    <a:lumMod val="75000"/>
                  </a:schemeClr>
                </a:solidFill>
              </a:rPr>
            </a:br>
            <a:r>
              <a:rPr lang="de-DE" dirty="0" smtClean="0">
                <a:solidFill>
                  <a:schemeClr val="accent1">
                    <a:lumMod val="75000"/>
                  </a:schemeClr>
                </a:solidFill>
              </a:rPr>
              <a:t/>
            </a:r>
            <a:br>
              <a:rPr lang="de-DE" dirty="0" smtClean="0">
                <a:solidFill>
                  <a:schemeClr val="accent1">
                    <a:lumMod val="75000"/>
                  </a:schemeClr>
                </a:solidFill>
              </a:rPr>
            </a:br>
            <a:r>
              <a:rPr lang="de-DE" dirty="0" smtClean="0">
                <a:solidFill>
                  <a:schemeClr val="accent1">
                    <a:lumMod val="75000"/>
                  </a:schemeClr>
                </a:solidFill>
              </a:rPr>
              <a:t/>
            </a:r>
            <a:br>
              <a:rPr lang="de-DE" dirty="0" smtClean="0">
                <a:solidFill>
                  <a:schemeClr val="accent1">
                    <a:lumMod val="75000"/>
                  </a:schemeClr>
                </a:solidFill>
              </a:rPr>
            </a:br>
            <a:r>
              <a:rPr lang="de-DE" b="1" dirty="0" smtClean="0">
                <a:solidFill>
                  <a:schemeClr val="accent1">
                    <a:lumMod val="75000"/>
                  </a:schemeClr>
                </a:solidFill>
              </a:rPr>
              <a:t>Schritte plus 1: A1/1</a:t>
            </a:r>
            <a:r>
              <a:rPr lang="de-DE" b="1" dirty="0" smtClean="0"/>
              <a:t> </a:t>
            </a:r>
            <a:r>
              <a:rPr lang="de-DE" dirty="0" smtClean="0"/>
              <a:t>und Prinzipien der Tertiärsprachendidaktik</a:t>
            </a:r>
            <a:br>
              <a:rPr lang="de-DE" dirty="0" smtClean="0"/>
            </a:br>
            <a:r>
              <a:rPr lang="de-DE" dirty="0" smtClean="0"/>
              <a:t/>
            </a:r>
            <a:br>
              <a:rPr lang="de-DE" dirty="0" smtClean="0"/>
            </a:br>
            <a:r>
              <a:rPr lang="de-DE" dirty="0" smtClean="0"/>
              <a:t/>
            </a:r>
            <a:br>
              <a:rPr lang="de-DE" dirty="0" smtClean="0"/>
            </a:br>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err="1" smtClean="0"/>
              <a:t>Das</a:t>
            </a:r>
            <a:r>
              <a:rPr lang="cs-CZ" dirty="0" smtClean="0"/>
              <a:t> </a:t>
            </a:r>
            <a:r>
              <a:rPr lang="cs-CZ" dirty="0" err="1" smtClean="0"/>
              <a:t>Faktorenmodell</a:t>
            </a:r>
            <a:r>
              <a:rPr lang="cs-CZ" dirty="0" smtClean="0"/>
              <a:t> </a:t>
            </a:r>
            <a:r>
              <a:rPr lang="cs-CZ" dirty="0" err="1" smtClean="0"/>
              <a:t>von</a:t>
            </a:r>
            <a:r>
              <a:rPr lang="cs-CZ" dirty="0" smtClean="0"/>
              <a:t> </a:t>
            </a:r>
            <a:r>
              <a:rPr lang="cs-CZ" dirty="0" err="1" smtClean="0"/>
              <a:t>Britta</a:t>
            </a:r>
            <a:r>
              <a:rPr lang="cs-CZ" dirty="0" smtClean="0"/>
              <a:t> </a:t>
            </a:r>
            <a:r>
              <a:rPr lang="cs-CZ" dirty="0" err="1" smtClean="0"/>
              <a:t>Hufeisen</a:t>
            </a:r>
            <a:r>
              <a:rPr lang="cs-CZ" dirty="0" smtClean="0"/>
              <a:t> (2009) </a:t>
            </a:r>
            <a:r>
              <a:rPr lang="cs-CZ" dirty="0" err="1" smtClean="0"/>
              <a:t>verdeutlicht</a:t>
            </a:r>
            <a:r>
              <a:rPr lang="cs-CZ" dirty="0" smtClean="0"/>
              <a:t> </a:t>
            </a:r>
            <a:r>
              <a:rPr lang="cs-CZ" dirty="0" err="1" smtClean="0"/>
              <a:t>die</a:t>
            </a:r>
            <a:r>
              <a:rPr lang="cs-CZ" dirty="0" smtClean="0"/>
              <a:t>  </a:t>
            </a:r>
            <a:r>
              <a:rPr lang="cs-CZ" dirty="0" err="1" smtClean="0"/>
              <a:t>Unterschiede</a:t>
            </a:r>
            <a:r>
              <a:rPr lang="cs-CZ" dirty="0" smtClean="0"/>
              <a:t> </a:t>
            </a:r>
            <a:r>
              <a:rPr lang="cs-CZ" dirty="0" err="1" smtClean="0"/>
              <a:t>beim</a:t>
            </a:r>
            <a:r>
              <a:rPr lang="cs-CZ" dirty="0" smtClean="0"/>
              <a:t> </a:t>
            </a:r>
            <a:r>
              <a:rPr lang="cs-CZ" dirty="0" err="1" smtClean="0"/>
              <a:t>Lernen</a:t>
            </a:r>
            <a:r>
              <a:rPr lang="cs-CZ" dirty="0" smtClean="0"/>
              <a:t> </a:t>
            </a:r>
            <a:r>
              <a:rPr lang="cs-CZ" dirty="0" err="1" smtClean="0"/>
              <a:t>einer</a:t>
            </a:r>
            <a:r>
              <a:rPr lang="cs-CZ" dirty="0" smtClean="0"/>
              <a:t> </a:t>
            </a:r>
            <a:r>
              <a:rPr lang="cs-CZ" dirty="0" err="1" smtClean="0"/>
              <a:t>Tertiärsprache</a:t>
            </a:r>
            <a:r>
              <a:rPr lang="cs-CZ" dirty="0" smtClean="0"/>
              <a:t> (L3):</a:t>
            </a:r>
          </a:p>
          <a:p>
            <a:r>
              <a:rPr lang="cs-CZ" dirty="0" err="1" smtClean="0"/>
              <a:t>Zu</a:t>
            </a:r>
            <a:r>
              <a:rPr lang="cs-CZ" dirty="0" smtClean="0"/>
              <a:t> den </a:t>
            </a:r>
            <a:r>
              <a:rPr lang="cs-CZ" dirty="0" err="1" smtClean="0"/>
              <a:t>neurophysiologischen</a:t>
            </a:r>
            <a:r>
              <a:rPr lang="cs-CZ" dirty="0" smtClean="0"/>
              <a:t>, </a:t>
            </a:r>
            <a:r>
              <a:rPr lang="cs-CZ" dirty="0" err="1" smtClean="0"/>
              <a:t>lernexternen</a:t>
            </a:r>
            <a:r>
              <a:rPr lang="cs-CZ" dirty="0" smtClean="0"/>
              <a:t> (</a:t>
            </a:r>
            <a:r>
              <a:rPr lang="cs-CZ" dirty="0" err="1" smtClean="0"/>
              <a:t>beim</a:t>
            </a:r>
            <a:r>
              <a:rPr lang="cs-CZ" dirty="0" smtClean="0"/>
              <a:t> L1-</a:t>
            </a:r>
            <a:r>
              <a:rPr lang="cs-CZ" dirty="0" err="1" smtClean="0"/>
              <a:t>Erwerb</a:t>
            </a:r>
            <a:r>
              <a:rPr lang="cs-CZ" dirty="0" smtClean="0"/>
              <a:t>) u. </a:t>
            </a:r>
            <a:r>
              <a:rPr lang="cs-CZ" dirty="0" err="1" smtClean="0"/>
              <a:t>emotionalen</a:t>
            </a:r>
            <a:r>
              <a:rPr lang="cs-CZ" dirty="0" smtClean="0"/>
              <a:t>, </a:t>
            </a:r>
            <a:r>
              <a:rPr lang="cs-CZ" dirty="0" err="1" smtClean="0"/>
              <a:t>kognitiven</a:t>
            </a:r>
            <a:r>
              <a:rPr lang="cs-CZ" dirty="0" smtClean="0"/>
              <a:t> u. </a:t>
            </a:r>
            <a:r>
              <a:rPr lang="cs-CZ" dirty="0" err="1" smtClean="0"/>
              <a:t>linguistischen</a:t>
            </a:r>
            <a:r>
              <a:rPr lang="cs-CZ" dirty="0" smtClean="0"/>
              <a:t> </a:t>
            </a:r>
            <a:r>
              <a:rPr lang="cs-CZ" dirty="0" err="1" smtClean="0"/>
              <a:t>Faktoren</a:t>
            </a:r>
            <a:r>
              <a:rPr lang="cs-CZ" dirty="0" smtClean="0"/>
              <a:t>(</a:t>
            </a:r>
            <a:r>
              <a:rPr lang="cs-CZ" dirty="0" err="1" smtClean="0"/>
              <a:t>beim</a:t>
            </a:r>
            <a:r>
              <a:rPr lang="cs-CZ" dirty="0" smtClean="0"/>
              <a:t> L2-</a:t>
            </a:r>
            <a:r>
              <a:rPr lang="cs-CZ" dirty="0" err="1" smtClean="0"/>
              <a:t>Lernen</a:t>
            </a:r>
            <a:r>
              <a:rPr lang="cs-CZ" dirty="0" smtClean="0"/>
              <a:t>) </a:t>
            </a:r>
            <a:r>
              <a:rPr lang="cs-CZ" dirty="0" err="1" smtClean="0"/>
              <a:t>kommen</a:t>
            </a:r>
            <a:r>
              <a:rPr lang="cs-CZ" dirty="0" smtClean="0"/>
              <a:t> </a:t>
            </a:r>
            <a:r>
              <a:rPr lang="cs-CZ" dirty="0" err="1" smtClean="0"/>
              <a:t>noch</a:t>
            </a:r>
            <a:endParaRPr lang="cs-CZ" dirty="0" smtClean="0"/>
          </a:p>
          <a:p>
            <a:r>
              <a:rPr lang="cs-CZ" dirty="0" smtClean="0"/>
              <a:t>Die </a:t>
            </a:r>
            <a:r>
              <a:rPr lang="cs-CZ" b="1" dirty="0" err="1" smtClean="0"/>
              <a:t>Fremdsprachenspezifische</a:t>
            </a:r>
            <a:r>
              <a:rPr lang="cs-CZ" b="1" dirty="0" smtClean="0"/>
              <a:t> </a:t>
            </a:r>
            <a:r>
              <a:rPr lang="cs-CZ" b="1" dirty="0" err="1" smtClean="0"/>
              <a:t>Faktoren</a:t>
            </a:r>
            <a:r>
              <a:rPr lang="cs-CZ" b="1" dirty="0" smtClean="0"/>
              <a:t> </a:t>
            </a:r>
            <a:r>
              <a:rPr lang="cs-CZ" dirty="0" smtClean="0"/>
              <a:t>(</a:t>
            </a:r>
            <a:r>
              <a:rPr lang="cs-CZ" dirty="0" err="1" smtClean="0"/>
              <a:t>Beim</a:t>
            </a:r>
            <a:r>
              <a:rPr lang="cs-CZ" dirty="0" smtClean="0"/>
              <a:t> L3-</a:t>
            </a:r>
            <a:r>
              <a:rPr lang="cs-CZ" dirty="0" err="1" smtClean="0"/>
              <a:t>Lernen</a:t>
            </a:r>
            <a:r>
              <a:rPr lang="cs-CZ" dirty="0" smtClean="0"/>
              <a:t>)</a:t>
            </a:r>
            <a:endParaRPr lang="de-DE" dirty="0"/>
          </a:p>
        </p:txBody>
      </p:sp>
      <p:sp>
        <p:nvSpPr>
          <p:cNvPr id="2" name="Nadpis 1"/>
          <p:cNvSpPr>
            <a:spLocks noGrp="1"/>
          </p:cNvSpPr>
          <p:nvPr>
            <p:ph type="title"/>
          </p:nvPr>
        </p:nvSpPr>
        <p:spPr/>
        <p:txBody>
          <a:bodyPr>
            <a:normAutofit fontScale="90000"/>
          </a:bodyPr>
          <a:lstStyle/>
          <a:p>
            <a:r>
              <a:rPr lang="cs-CZ" dirty="0" err="1" smtClean="0"/>
              <a:t>Besonderheiten</a:t>
            </a:r>
            <a:r>
              <a:rPr lang="cs-CZ" dirty="0" smtClean="0"/>
              <a:t> des </a:t>
            </a:r>
            <a:r>
              <a:rPr lang="cs-CZ" dirty="0" err="1" smtClean="0"/>
              <a:t>Tertiärsprachenlernens</a:t>
            </a:r>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251520" y="0"/>
          <a:ext cx="4248472" cy="15567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ástupný symbol pro obsah 2"/>
          <p:cNvSpPr>
            <a:spLocks noGrp="1"/>
          </p:cNvSpPr>
          <p:nvPr>
            <p:ph sz="half" idx="1"/>
          </p:nvPr>
        </p:nvSpPr>
        <p:spPr>
          <a:xfrm>
            <a:off x="3779912" y="1412776"/>
            <a:ext cx="5364088" cy="4572000"/>
          </a:xfrm>
        </p:spPr>
        <p:txBody>
          <a:bodyPr>
            <a:normAutofit fontScale="92500" lnSpcReduction="10000"/>
          </a:bodyPr>
          <a:lstStyle/>
          <a:p>
            <a:pPr>
              <a:buNone/>
            </a:pPr>
            <a:endParaRPr lang="de-DE" b="1" dirty="0" smtClean="0"/>
          </a:p>
          <a:p>
            <a:r>
              <a:rPr lang="cs-CZ" b="1" dirty="0" err="1" smtClean="0"/>
              <a:t>Erfahrungen</a:t>
            </a:r>
            <a:r>
              <a:rPr lang="cs-CZ" dirty="0" smtClean="0"/>
              <a:t> </a:t>
            </a:r>
            <a:r>
              <a:rPr lang="cs-CZ" dirty="0" err="1" smtClean="0"/>
              <a:t>mit</a:t>
            </a:r>
            <a:r>
              <a:rPr lang="cs-CZ" dirty="0" smtClean="0"/>
              <a:t> </a:t>
            </a:r>
            <a:r>
              <a:rPr lang="cs-CZ" dirty="0" err="1" smtClean="0"/>
              <a:t>dem</a:t>
            </a:r>
            <a:r>
              <a:rPr lang="cs-CZ" dirty="0" smtClean="0"/>
              <a:t> </a:t>
            </a:r>
            <a:r>
              <a:rPr lang="cs-CZ" dirty="0" err="1" smtClean="0"/>
              <a:t>Erlernen</a:t>
            </a:r>
            <a:r>
              <a:rPr lang="cs-CZ" dirty="0" smtClean="0"/>
              <a:t> </a:t>
            </a:r>
            <a:r>
              <a:rPr lang="cs-CZ" dirty="0" err="1" smtClean="0"/>
              <a:t>einer</a:t>
            </a:r>
            <a:r>
              <a:rPr lang="cs-CZ" dirty="0" smtClean="0"/>
              <a:t> </a:t>
            </a:r>
            <a:r>
              <a:rPr lang="cs-CZ" dirty="0" err="1" smtClean="0"/>
              <a:t>Fremdsprache</a:t>
            </a:r>
            <a:endParaRPr lang="cs-CZ" dirty="0" smtClean="0"/>
          </a:p>
          <a:p>
            <a:r>
              <a:rPr lang="cs-CZ" b="1" dirty="0" err="1" smtClean="0"/>
              <a:t>Lernstrategien</a:t>
            </a:r>
            <a:r>
              <a:rPr lang="cs-CZ" dirty="0" smtClean="0"/>
              <a:t> </a:t>
            </a:r>
            <a:r>
              <a:rPr lang="cs-CZ" dirty="0" err="1" smtClean="0"/>
              <a:t>beim</a:t>
            </a:r>
            <a:r>
              <a:rPr lang="cs-CZ" dirty="0" smtClean="0"/>
              <a:t> </a:t>
            </a:r>
            <a:r>
              <a:rPr lang="cs-CZ" dirty="0" err="1" smtClean="0"/>
              <a:t>Lernen</a:t>
            </a:r>
            <a:r>
              <a:rPr lang="cs-CZ" dirty="0" smtClean="0"/>
              <a:t> </a:t>
            </a:r>
            <a:r>
              <a:rPr lang="cs-CZ" dirty="0" err="1" smtClean="0"/>
              <a:t>einer</a:t>
            </a:r>
            <a:r>
              <a:rPr lang="cs-CZ" dirty="0" smtClean="0"/>
              <a:t> </a:t>
            </a:r>
            <a:r>
              <a:rPr lang="cs-CZ" dirty="0" err="1" smtClean="0"/>
              <a:t>Fremdsprache</a:t>
            </a:r>
            <a:endParaRPr lang="cs-CZ" dirty="0" smtClean="0"/>
          </a:p>
          <a:p>
            <a:r>
              <a:rPr lang="cs-CZ" b="1" dirty="0" err="1" smtClean="0"/>
              <a:t>Wissen</a:t>
            </a:r>
            <a:r>
              <a:rPr lang="cs-CZ" b="1" dirty="0" smtClean="0"/>
              <a:t> </a:t>
            </a:r>
            <a:r>
              <a:rPr lang="cs-CZ" b="1" dirty="0" err="1" smtClean="0"/>
              <a:t>und</a:t>
            </a:r>
            <a:r>
              <a:rPr lang="cs-CZ" b="1" dirty="0" smtClean="0"/>
              <a:t> </a:t>
            </a:r>
            <a:r>
              <a:rPr lang="cs-CZ" b="1" dirty="0" err="1" smtClean="0"/>
              <a:t>Können</a:t>
            </a:r>
            <a:r>
              <a:rPr lang="cs-CZ" b="1" dirty="0" smtClean="0"/>
              <a:t> </a:t>
            </a:r>
            <a:r>
              <a:rPr lang="cs-CZ" dirty="0" smtClean="0"/>
              <a:t>in der </a:t>
            </a:r>
            <a:r>
              <a:rPr lang="cs-CZ" dirty="0" err="1" smtClean="0"/>
              <a:t>vorgängingen</a:t>
            </a:r>
            <a:r>
              <a:rPr lang="cs-CZ" dirty="0" smtClean="0"/>
              <a:t> </a:t>
            </a:r>
            <a:r>
              <a:rPr lang="cs-CZ" dirty="0" err="1" smtClean="0"/>
              <a:t>und</a:t>
            </a:r>
            <a:r>
              <a:rPr lang="cs-CZ" dirty="0" smtClean="0"/>
              <a:t> </a:t>
            </a:r>
            <a:r>
              <a:rPr lang="cs-CZ" dirty="0" err="1" smtClean="0"/>
              <a:t>aktuellen</a:t>
            </a:r>
            <a:r>
              <a:rPr lang="cs-CZ" dirty="0" smtClean="0"/>
              <a:t> </a:t>
            </a:r>
            <a:r>
              <a:rPr lang="cs-CZ" dirty="0" err="1" smtClean="0"/>
              <a:t>Fremdsprache</a:t>
            </a:r>
            <a:endParaRPr lang="cs-CZ" dirty="0" smtClean="0"/>
          </a:p>
          <a:p>
            <a:endParaRPr lang="de-DE" dirty="0"/>
          </a:p>
        </p:txBody>
      </p:sp>
      <p:graphicFrame>
        <p:nvGraphicFramePr>
          <p:cNvPr id="7" name="Diagram 6"/>
          <p:cNvGraphicFramePr/>
          <p:nvPr/>
        </p:nvGraphicFramePr>
        <p:xfrm>
          <a:off x="323528" y="1435100"/>
          <a:ext cx="3384376" cy="469106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nvPr>
        </p:nvGraphicFramePr>
        <p:xfrm>
          <a:off x="467544" y="170080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Nadpis 1"/>
          <p:cNvSpPr>
            <a:spLocks noGrp="1"/>
          </p:cNvSpPr>
          <p:nvPr>
            <p:ph type="title"/>
          </p:nvPr>
        </p:nvSpPr>
        <p:spPr/>
        <p:txBody>
          <a:bodyPr>
            <a:normAutofit fontScale="90000"/>
          </a:bodyPr>
          <a:lstStyle/>
          <a:p>
            <a:r>
              <a:rPr lang="de-DE" dirty="0" smtClean="0"/>
              <a:t>Spezifische Faktoren und ihre Widerspiegelung in </a:t>
            </a:r>
            <a:r>
              <a:rPr lang="cs-CZ" dirty="0" smtClean="0"/>
              <a:t>der </a:t>
            </a:r>
            <a:r>
              <a:rPr lang="cs-CZ" dirty="0" err="1" smtClean="0"/>
              <a:t>Tertiärsprachendidaktik</a:t>
            </a:r>
            <a:endParaRPr lang="de-D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lvl="0"/>
            <a:r>
              <a:rPr lang="de-DE" u="sng" dirty="0" smtClean="0">
                <a:solidFill>
                  <a:schemeClr val="accent1">
                    <a:lumMod val="75000"/>
                  </a:schemeClr>
                </a:solidFill>
              </a:rPr>
              <a:t>Sprachvergleich</a:t>
            </a:r>
            <a:r>
              <a:rPr lang="de-DE" dirty="0" smtClean="0"/>
              <a:t> L1 , L2, L3: im </a:t>
            </a:r>
            <a:r>
              <a:rPr lang="de-DE" u="sng" dirty="0" smtClean="0"/>
              <a:t>Wortschatz</a:t>
            </a:r>
            <a:r>
              <a:rPr lang="de-DE" dirty="0" smtClean="0"/>
              <a:t>, in </a:t>
            </a:r>
            <a:r>
              <a:rPr lang="de-DE" u="sng" dirty="0" smtClean="0"/>
              <a:t>der Grammatik, Aussprache, Rechtschreibung</a:t>
            </a:r>
            <a:r>
              <a:rPr lang="cs-CZ" dirty="0" smtClean="0"/>
              <a:t>:</a:t>
            </a:r>
          </a:p>
          <a:p>
            <a:pPr>
              <a:buNone/>
            </a:pPr>
            <a:r>
              <a:rPr lang="cs-CZ" dirty="0" smtClean="0"/>
              <a:t>	d</a:t>
            </a:r>
            <a:r>
              <a:rPr lang="de-DE" dirty="0" smtClean="0"/>
              <a:t>ie einzelnen Elemente können sich als gleich, ähnlich oder gegensätzlich erweisen.</a:t>
            </a:r>
            <a:endParaRPr lang="cs-CZ" dirty="0" smtClean="0"/>
          </a:p>
          <a:p>
            <a:pPr lvl="0"/>
            <a:r>
              <a:rPr lang="de-DE" u="sng" dirty="0" smtClean="0">
                <a:solidFill>
                  <a:schemeClr val="accent1">
                    <a:lumMod val="75000"/>
                  </a:schemeClr>
                </a:solidFill>
              </a:rPr>
              <a:t>Interkulturelles Lernen</a:t>
            </a:r>
            <a:r>
              <a:rPr lang="de-DE" dirty="0" smtClean="0"/>
              <a:t>: Vergleich von </a:t>
            </a:r>
            <a:r>
              <a:rPr lang="de-DE" u="sng" dirty="0" smtClean="0"/>
              <a:t>soziokulturellen Elementen</a:t>
            </a:r>
            <a:r>
              <a:rPr lang="de-DE" dirty="0" smtClean="0"/>
              <a:t>: </a:t>
            </a:r>
            <a:r>
              <a:rPr lang="cs-CZ" dirty="0" smtClean="0"/>
              <a:t>z.B. </a:t>
            </a:r>
            <a:r>
              <a:rPr lang="de-DE" dirty="0" smtClean="0"/>
              <a:t>Alltagsroutinen</a:t>
            </a:r>
            <a:r>
              <a:rPr lang="cs-CZ" dirty="0" smtClean="0"/>
              <a:t>,</a:t>
            </a:r>
            <a:r>
              <a:rPr lang="de-DE" dirty="0" smtClean="0"/>
              <a:t> Höflichkeit, körperlich Nähe/Distanz, Gewohnheiten</a:t>
            </a:r>
            <a:endParaRPr lang="cs-CZ" dirty="0" smtClean="0"/>
          </a:p>
          <a:p>
            <a:endParaRPr lang="de-DE" dirty="0"/>
          </a:p>
        </p:txBody>
      </p:sp>
      <p:sp>
        <p:nvSpPr>
          <p:cNvPr id="2" name="Nadpis 1"/>
          <p:cNvSpPr>
            <a:spLocks noGrp="1"/>
          </p:cNvSpPr>
          <p:nvPr>
            <p:ph type="title"/>
          </p:nvPr>
        </p:nvSpPr>
        <p:spPr/>
        <p:txBody>
          <a:bodyPr>
            <a:normAutofit fontScale="90000"/>
          </a:bodyPr>
          <a:lstStyle/>
          <a:p>
            <a:r>
              <a:rPr lang="de-DE" dirty="0" smtClean="0"/>
              <a:t>Möglichkeiten der Entfaltung des deklarativen Wissens</a:t>
            </a:r>
            <a:endParaRPr lang="de-D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pPr lvl="0"/>
            <a:r>
              <a:rPr lang="de-DE" dirty="0" smtClean="0"/>
              <a:t>An </a:t>
            </a:r>
            <a:r>
              <a:rPr lang="de-DE" u="sng" dirty="0" smtClean="0">
                <a:solidFill>
                  <a:schemeClr val="accent1">
                    <a:lumMod val="75000"/>
                  </a:schemeClr>
                </a:solidFill>
              </a:rPr>
              <a:t>Fremdsprachenlernerfahrungen</a:t>
            </a:r>
            <a:r>
              <a:rPr lang="de-DE" dirty="0" smtClean="0">
                <a:solidFill>
                  <a:schemeClr val="accent1">
                    <a:lumMod val="75000"/>
                  </a:schemeClr>
                </a:solidFill>
              </a:rPr>
              <a:t> </a:t>
            </a:r>
            <a:r>
              <a:rPr lang="de-DE" dirty="0" smtClean="0"/>
              <a:t>zurückgreifen/anknüpfen – ggf. vertiefen – erweitern oder verändern</a:t>
            </a:r>
            <a:endParaRPr lang="cs-CZ" dirty="0" smtClean="0"/>
          </a:p>
          <a:p>
            <a:r>
              <a:rPr lang="de-DE" u="sng" dirty="0" smtClean="0">
                <a:solidFill>
                  <a:schemeClr val="accent1">
                    <a:lumMod val="75000"/>
                  </a:schemeClr>
                </a:solidFill>
              </a:rPr>
              <a:t>Die Perspektive des Lehrens</a:t>
            </a:r>
            <a:r>
              <a:rPr lang="de-DE" dirty="0" smtClean="0"/>
              <a:t>: Anknüpfung an Erfahrungen mit den </a:t>
            </a:r>
            <a:r>
              <a:rPr lang="de-DE" b="1" dirty="0" smtClean="0"/>
              <a:t>Lehrmethoden</a:t>
            </a:r>
            <a:r>
              <a:rPr lang="de-DE" dirty="0" smtClean="0"/>
              <a:t> in der Muttersprache und in der ersten Fremdsprache (L2)</a:t>
            </a:r>
            <a:endParaRPr lang="cs-CZ" dirty="0" smtClean="0"/>
          </a:p>
          <a:p>
            <a:r>
              <a:rPr lang="de-DE" u="sng" dirty="0" smtClean="0">
                <a:solidFill>
                  <a:schemeClr val="accent1">
                    <a:lumMod val="75000"/>
                  </a:schemeClr>
                </a:solidFill>
              </a:rPr>
              <a:t>Die Perspektive des Lernenden</a:t>
            </a:r>
            <a:r>
              <a:rPr lang="de-DE" dirty="0" smtClean="0"/>
              <a:t>: wie kann der Lernende seine Kenntnisse, Erfahrungen und Voraussetzungen in den </a:t>
            </a:r>
            <a:r>
              <a:rPr lang="de-DE" b="1" dirty="0" smtClean="0"/>
              <a:t>Lernprozess</a:t>
            </a:r>
            <a:r>
              <a:rPr lang="de-DE" dirty="0" smtClean="0"/>
              <a:t> einbringen, fördern und erweitern</a:t>
            </a:r>
            <a:endParaRPr lang="de-DE" dirty="0"/>
          </a:p>
        </p:txBody>
      </p:sp>
      <p:sp>
        <p:nvSpPr>
          <p:cNvPr id="2" name="Nadpis 1"/>
          <p:cNvSpPr>
            <a:spLocks noGrp="1"/>
          </p:cNvSpPr>
          <p:nvPr>
            <p:ph type="title"/>
          </p:nvPr>
        </p:nvSpPr>
        <p:spPr/>
        <p:txBody>
          <a:bodyPr>
            <a:normAutofit fontScale="90000"/>
          </a:bodyPr>
          <a:lstStyle/>
          <a:p>
            <a:r>
              <a:rPr lang="de-DE" dirty="0" smtClean="0"/>
              <a:t>Möglichkeiten der Entfaltung des prozeduralen Wissens</a:t>
            </a:r>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ástupný symbol pro obsah 10"/>
          <p:cNvSpPr>
            <a:spLocks noGrp="1"/>
          </p:cNvSpPr>
          <p:nvPr>
            <p:ph sz="half" idx="1"/>
          </p:nvPr>
        </p:nvSpPr>
        <p:spPr>
          <a:xfrm>
            <a:off x="467544" y="1556792"/>
            <a:ext cx="4038600" cy="4813995"/>
          </a:xfrm>
          <a:solidFill>
            <a:schemeClr val="accent4">
              <a:lumMod val="20000"/>
              <a:lumOff val="80000"/>
            </a:schemeClr>
          </a:solidFill>
          <a:ln>
            <a:solidFill>
              <a:schemeClr val="accent4">
                <a:lumMod val="75000"/>
              </a:schemeClr>
            </a:solidFill>
          </a:ln>
        </p:spPr>
        <p:txBody>
          <a:bodyPr>
            <a:normAutofit fontScale="25000" lnSpcReduction="20000"/>
          </a:bodyPr>
          <a:lstStyle/>
          <a:p>
            <a:pPr lvl="0"/>
            <a:r>
              <a:rPr lang="de-DE" sz="5000" b="1" dirty="0" smtClean="0">
                <a:solidFill>
                  <a:schemeClr val="accent1">
                    <a:lumMod val="75000"/>
                  </a:schemeClr>
                </a:solidFill>
              </a:rPr>
              <a:t>Das Sprachbewusstsein (deklaratives sprachliches Wissen)</a:t>
            </a:r>
            <a:endParaRPr lang="cs-CZ" sz="5000" dirty="0" smtClean="0"/>
          </a:p>
          <a:p>
            <a:pPr>
              <a:buNone/>
            </a:pPr>
            <a:endParaRPr lang="cs-CZ" dirty="0" smtClean="0"/>
          </a:p>
          <a:p>
            <a:pPr>
              <a:buNone/>
            </a:pPr>
            <a:endParaRPr lang="cs-CZ" dirty="0" smtClean="0"/>
          </a:p>
          <a:p>
            <a:r>
              <a:rPr lang="de-DE" sz="7200" b="1" dirty="0" smtClean="0">
                <a:solidFill>
                  <a:schemeClr val="accent2"/>
                </a:solidFill>
              </a:rPr>
              <a:t>Sprachvergleich i</a:t>
            </a:r>
            <a:r>
              <a:rPr lang="cs-CZ" sz="7200" b="1" dirty="0" smtClean="0">
                <a:solidFill>
                  <a:schemeClr val="accent2"/>
                </a:solidFill>
              </a:rPr>
              <a:t>n</a:t>
            </a:r>
            <a:r>
              <a:rPr lang="de-DE" sz="7200" b="1" dirty="0" smtClean="0">
                <a:solidFill>
                  <a:schemeClr val="accent2"/>
                </a:solidFill>
              </a:rPr>
              <a:t> Wortschatz, Grammatik</a:t>
            </a:r>
            <a:r>
              <a:rPr lang="cs-CZ" sz="7200" b="1" dirty="0" smtClean="0">
                <a:solidFill>
                  <a:schemeClr val="accent2"/>
                </a:solidFill>
              </a:rPr>
              <a:t>,</a:t>
            </a:r>
            <a:r>
              <a:rPr lang="de-DE" sz="7200" b="1" dirty="0" smtClean="0">
                <a:solidFill>
                  <a:schemeClr val="accent2"/>
                </a:solidFill>
              </a:rPr>
              <a:t> Phonetik und</a:t>
            </a:r>
            <a:r>
              <a:rPr lang="cs-CZ" sz="7200" b="1" dirty="0" smtClean="0">
                <a:solidFill>
                  <a:schemeClr val="accent2"/>
                </a:solidFill>
              </a:rPr>
              <a:t> </a:t>
            </a:r>
            <a:r>
              <a:rPr lang="de-DE" sz="7200" b="1" dirty="0" smtClean="0">
                <a:solidFill>
                  <a:schemeClr val="accent2"/>
                </a:solidFill>
              </a:rPr>
              <a:t>Rechtschreibung</a:t>
            </a:r>
            <a:r>
              <a:rPr lang="de-DE" sz="8000" b="1" dirty="0" smtClean="0">
                <a:solidFill>
                  <a:schemeClr val="accent2"/>
                </a:solidFill>
              </a:rPr>
              <a:t>: </a:t>
            </a:r>
            <a:endParaRPr lang="cs-CZ" sz="8000" b="1" dirty="0" smtClean="0">
              <a:solidFill>
                <a:schemeClr val="accent2"/>
              </a:solidFill>
            </a:endParaRPr>
          </a:p>
          <a:p>
            <a:pPr>
              <a:buNone/>
            </a:pPr>
            <a:endParaRPr lang="cs-CZ" sz="6200" dirty="0" smtClean="0">
              <a:solidFill>
                <a:schemeClr val="accent2"/>
              </a:solidFill>
            </a:endParaRPr>
          </a:p>
          <a:p>
            <a:r>
              <a:rPr lang="de-DE" sz="7200" b="1" dirty="0" smtClean="0">
                <a:solidFill>
                  <a:schemeClr val="accent2"/>
                </a:solidFill>
              </a:rPr>
              <a:t>Kognitives Lehren und Lernen</a:t>
            </a:r>
            <a:r>
              <a:rPr lang="de-DE" sz="6200" dirty="0" smtClean="0">
                <a:solidFill>
                  <a:schemeClr val="accent2"/>
                </a:solidFill>
              </a:rPr>
              <a:t>: </a:t>
            </a:r>
            <a:r>
              <a:rPr lang="de-DE" sz="4800" dirty="0" smtClean="0">
                <a:solidFill>
                  <a:schemeClr val="accent2"/>
                </a:solidFill>
              </a:rPr>
              <a:t>Vergleich und Besprechen: das bedeutet Ähnlichkeiten zwischen den Sprachen erkennen und einsetzen, auf Unterschiede bewusst eingehen, um falsche Interferenz zu vermeiden</a:t>
            </a:r>
            <a:endParaRPr lang="cs-CZ" sz="4800" dirty="0" smtClean="0">
              <a:solidFill>
                <a:schemeClr val="accent2"/>
              </a:solidFill>
            </a:endParaRPr>
          </a:p>
          <a:p>
            <a:pPr>
              <a:buNone/>
            </a:pPr>
            <a:endParaRPr lang="cs-CZ" sz="6200" dirty="0" smtClean="0">
              <a:solidFill>
                <a:schemeClr val="accent2"/>
              </a:solidFill>
            </a:endParaRPr>
          </a:p>
          <a:p>
            <a:r>
              <a:rPr lang="de-DE" sz="7200" b="1" dirty="0" smtClean="0">
                <a:solidFill>
                  <a:schemeClr val="accent2"/>
                </a:solidFill>
              </a:rPr>
              <a:t>Verstehen als Grundlage des Sprachenlernens</a:t>
            </a:r>
            <a:r>
              <a:rPr lang="de-DE" sz="6200" dirty="0" smtClean="0">
                <a:solidFill>
                  <a:schemeClr val="accent2"/>
                </a:solidFill>
              </a:rPr>
              <a:t>: </a:t>
            </a:r>
            <a:r>
              <a:rPr lang="de-DE" sz="4800" dirty="0" smtClean="0">
                <a:solidFill>
                  <a:schemeClr val="accent2"/>
                </a:solidFill>
              </a:rPr>
              <a:t>vom Verstehen zum Sprechen: Auswahl der Lese- und Hörtexte</a:t>
            </a:r>
            <a:endParaRPr lang="cs-CZ" sz="4800" dirty="0" smtClean="0">
              <a:solidFill>
                <a:schemeClr val="accent2"/>
              </a:solidFill>
            </a:endParaRPr>
          </a:p>
          <a:p>
            <a:pPr>
              <a:buNone/>
            </a:pPr>
            <a:endParaRPr lang="cs-CZ" sz="6200" dirty="0" smtClean="0">
              <a:solidFill>
                <a:schemeClr val="accent2"/>
              </a:solidFill>
            </a:endParaRPr>
          </a:p>
          <a:p>
            <a:r>
              <a:rPr lang="de-DE" sz="7200" b="1" dirty="0" smtClean="0">
                <a:solidFill>
                  <a:schemeClr val="accent2"/>
                </a:solidFill>
              </a:rPr>
              <a:t>Soziokulturelle Ähnlichkeiten und Unterschiede </a:t>
            </a:r>
            <a:r>
              <a:rPr lang="de-DE" sz="4800" dirty="0" smtClean="0">
                <a:solidFill>
                  <a:schemeClr val="accent2"/>
                </a:solidFill>
              </a:rPr>
              <a:t>suchen</a:t>
            </a:r>
            <a:r>
              <a:rPr lang="cs-CZ" sz="4800" dirty="0" smtClean="0">
                <a:solidFill>
                  <a:schemeClr val="accent2"/>
                </a:solidFill>
              </a:rPr>
              <a:t>, </a:t>
            </a:r>
            <a:r>
              <a:rPr lang="de-DE" sz="4800" dirty="0" smtClean="0">
                <a:solidFill>
                  <a:schemeClr val="accent2"/>
                </a:solidFill>
              </a:rPr>
              <a:t>dafür sensibilisieren</a:t>
            </a:r>
          </a:p>
          <a:p>
            <a:endParaRPr lang="de-DE" sz="6200" dirty="0">
              <a:solidFill>
                <a:schemeClr val="accent2"/>
              </a:solidFill>
            </a:endParaRPr>
          </a:p>
        </p:txBody>
      </p:sp>
      <p:sp>
        <p:nvSpPr>
          <p:cNvPr id="12" name="Zástupný symbol pro obsah 11"/>
          <p:cNvSpPr>
            <a:spLocks noGrp="1"/>
          </p:cNvSpPr>
          <p:nvPr>
            <p:ph sz="half" idx="2"/>
          </p:nvPr>
        </p:nvSpPr>
        <p:spPr>
          <a:xfrm>
            <a:off x="4644008" y="1556792"/>
            <a:ext cx="4038600" cy="4824535"/>
          </a:xfrm>
          <a:solidFill>
            <a:schemeClr val="accent1">
              <a:lumMod val="20000"/>
              <a:lumOff val="80000"/>
            </a:schemeClr>
          </a:solidFill>
          <a:ln>
            <a:solidFill>
              <a:schemeClr val="accent1">
                <a:lumMod val="50000"/>
              </a:schemeClr>
            </a:solidFill>
          </a:ln>
        </p:spPr>
        <p:txBody>
          <a:bodyPr>
            <a:normAutofit fontScale="25000" lnSpcReduction="20000"/>
          </a:bodyPr>
          <a:lstStyle/>
          <a:p>
            <a:pPr lvl="0"/>
            <a:r>
              <a:rPr lang="de-DE" sz="5000" b="1" dirty="0" smtClean="0">
                <a:solidFill>
                  <a:schemeClr val="accent1">
                    <a:lumMod val="75000"/>
                  </a:schemeClr>
                </a:solidFill>
              </a:rPr>
              <a:t>Das Sprachlernbewusstsein (prozedurales Wissen)</a:t>
            </a:r>
            <a:endParaRPr lang="cs-CZ" sz="5000" b="1" dirty="0" smtClean="0">
              <a:solidFill>
                <a:schemeClr val="accent1">
                  <a:lumMod val="75000"/>
                </a:schemeClr>
              </a:solidFill>
            </a:endParaRPr>
          </a:p>
          <a:p>
            <a:pPr lvl="0">
              <a:buNone/>
            </a:pPr>
            <a:endParaRPr lang="cs-CZ" dirty="0" smtClean="0"/>
          </a:p>
          <a:p>
            <a:r>
              <a:rPr lang="de-DE" sz="4800" dirty="0" smtClean="0">
                <a:solidFill>
                  <a:schemeClr val="accent2"/>
                </a:solidFill>
              </a:rPr>
              <a:t>Über </a:t>
            </a:r>
            <a:r>
              <a:rPr lang="de-DE" sz="8000" b="1" dirty="0" smtClean="0">
                <a:solidFill>
                  <a:schemeClr val="accent2"/>
                </a:solidFill>
              </a:rPr>
              <a:t>das eigene Fremdsprachenlernen </a:t>
            </a:r>
            <a:r>
              <a:rPr lang="de-DE" sz="4800" dirty="0" smtClean="0">
                <a:solidFill>
                  <a:schemeClr val="accent2"/>
                </a:solidFill>
              </a:rPr>
              <a:t>überlegen und es reflektieren</a:t>
            </a:r>
            <a:endParaRPr lang="cs-CZ" sz="4800" dirty="0" smtClean="0">
              <a:solidFill>
                <a:schemeClr val="accent2"/>
              </a:solidFill>
            </a:endParaRPr>
          </a:p>
          <a:p>
            <a:pPr>
              <a:buNone/>
            </a:pPr>
            <a:endParaRPr lang="cs-CZ" b="1" dirty="0" smtClean="0">
              <a:solidFill>
                <a:schemeClr val="accent2"/>
              </a:solidFill>
            </a:endParaRPr>
          </a:p>
          <a:p>
            <a:r>
              <a:rPr lang="de-DE" sz="8000" b="1" dirty="0" smtClean="0">
                <a:solidFill>
                  <a:schemeClr val="accent2"/>
                </a:solidFill>
              </a:rPr>
              <a:t>Inhaltsorientierung</a:t>
            </a:r>
            <a:r>
              <a:rPr lang="cs-CZ" sz="8000" b="1" dirty="0" smtClean="0">
                <a:solidFill>
                  <a:schemeClr val="accent2"/>
                </a:solidFill>
              </a:rPr>
              <a:t> </a:t>
            </a:r>
            <a:r>
              <a:rPr lang="cs-CZ" sz="8000" b="1" dirty="0" err="1" smtClean="0">
                <a:solidFill>
                  <a:schemeClr val="accent2"/>
                </a:solidFill>
              </a:rPr>
              <a:t>und</a:t>
            </a:r>
            <a:r>
              <a:rPr lang="cs-CZ" sz="8000" b="1" dirty="0" smtClean="0">
                <a:solidFill>
                  <a:schemeClr val="accent2"/>
                </a:solidFill>
              </a:rPr>
              <a:t> </a:t>
            </a:r>
            <a:r>
              <a:rPr lang="cs-CZ" sz="8000" b="1" dirty="0" err="1" smtClean="0">
                <a:solidFill>
                  <a:schemeClr val="accent2"/>
                </a:solidFill>
              </a:rPr>
              <a:t>Textorientierung</a:t>
            </a:r>
            <a:r>
              <a:rPr lang="cs-CZ" b="1" dirty="0" smtClean="0">
                <a:solidFill>
                  <a:schemeClr val="accent2"/>
                </a:solidFill>
              </a:rPr>
              <a:t>: </a:t>
            </a:r>
          </a:p>
          <a:p>
            <a:pPr>
              <a:buNone/>
            </a:pPr>
            <a:r>
              <a:rPr lang="cs-CZ" b="1" dirty="0" smtClean="0">
                <a:solidFill>
                  <a:schemeClr val="accent2"/>
                </a:solidFill>
              </a:rPr>
              <a:t>	</a:t>
            </a:r>
            <a:r>
              <a:rPr lang="de-DE" sz="4800" b="1" dirty="0" smtClean="0">
                <a:solidFill>
                  <a:schemeClr val="accent2"/>
                </a:solidFill>
              </a:rPr>
              <a:t>- </a:t>
            </a:r>
            <a:r>
              <a:rPr lang="de-DE" sz="4800" dirty="0" smtClean="0">
                <a:solidFill>
                  <a:schemeClr val="accent2"/>
                </a:solidFill>
              </a:rPr>
              <a:t>Entwicklung von globalen Lesestrategien an  authentischen Texten (mit Themen, wo viel von dem „gemeinsamen Wortschatz“ </a:t>
            </a:r>
            <a:r>
              <a:rPr lang="cs-CZ" sz="4800" dirty="0" err="1" smtClean="0">
                <a:solidFill>
                  <a:schemeClr val="accent2"/>
                </a:solidFill>
              </a:rPr>
              <a:t>vorfindbar</a:t>
            </a:r>
            <a:r>
              <a:rPr lang="cs-CZ" sz="4800" dirty="0" smtClean="0">
                <a:solidFill>
                  <a:schemeClr val="accent2"/>
                </a:solidFill>
              </a:rPr>
              <a:t> </a:t>
            </a:r>
            <a:r>
              <a:rPr lang="de-DE" sz="4800" dirty="0" smtClean="0">
                <a:solidFill>
                  <a:schemeClr val="accent2"/>
                </a:solidFill>
              </a:rPr>
              <a:t>ist.</a:t>
            </a:r>
          </a:p>
          <a:p>
            <a:pPr>
              <a:buNone/>
            </a:pPr>
            <a:r>
              <a:rPr lang="de-DE" sz="4800" b="1" dirty="0" smtClean="0">
                <a:solidFill>
                  <a:schemeClr val="accent2"/>
                </a:solidFill>
              </a:rPr>
              <a:t>	- </a:t>
            </a:r>
            <a:r>
              <a:rPr lang="de-DE" sz="4800" dirty="0" smtClean="0">
                <a:solidFill>
                  <a:schemeClr val="accent2"/>
                </a:solidFill>
              </a:rPr>
              <a:t>Entwicklung von selektiven Lesestrategien.</a:t>
            </a:r>
          </a:p>
          <a:p>
            <a:pPr>
              <a:buNone/>
            </a:pPr>
            <a:r>
              <a:rPr lang="de-DE" dirty="0" smtClean="0">
                <a:solidFill>
                  <a:schemeClr val="accent2"/>
                </a:solidFill>
              </a:rPr>
              <a:t> </a:t>
            </a:r>
          </a:p>
          <a:p>
            <a:r>
              <a:rPr lang="de-DE" sz="8000" b="1" dirty="0" smtClean="0">
                <a:solidFill>
                  <a:schemeClr val="accent2"/>
                </a:solidFill>
              </a:rPr>
              <a:t>Ökonomisierung:</a:t>
            </a:r>
            <a:r>
              <a:rPr lang="de-DE" b="1" dirty="0" smtClean="0">
                <a:solidFill>
                  <a:schemeClr val="accent2"/>
                </a:solidFill>
              </a:rPr>
              <a:t> </a:t>
            </a:r>
            <a:r>
              <a:rPr lang="de-DE" sz="4800" dirty="0" smtClean="0">
                <a:solidFill>
                  <a:schemeClr val="accent2"/>
                </a:solidFill>
              </a:rPr>
              <a:t>den „gemeinsamen Wortschatz“, Gemeinsamkeiten zwischen Deutsch und Englisch im Grammatikbereich erarbeiten, bewusstes Besprechen von Unterschieden, selbständige Arbeit mit Hilfsmitteln </a:t>
            </a:r>
            <a:endParaRPr lang="de-DE" sz="4800" b="1" dirty="0" smtClean="0">
              <a:solidFill>
                <a:schemeClr val="accent2"/>
              </a:solidFill>
            </a:endParaRPr>
          </a:p>
          <a:p>
            <a:pPr>
              <a:buNone/>
            </a:pPr>
            <a:endParaRPr lang="de-DE" b="1" dirty="0" smtClean="0">
              <a:solidFill>
                <a:schemeClr val="accent2"/>
              </a:solidFill>
            </a:endParaRPr>
          </a:p>
          <a:p>
            <a:r>
              <a:rPr lang="de-DE" sz="8000" b="1" dirty="0" smtClean="0">
                <a:solidFill>
                  <a:schemeClr val="accent2"/>
                </a:solidFill>
              </a:rPr>
              <a:t>Aktivierung</a:t>
            </a:r>
            <a:r>
              <a:rPr lang="de-DE" sz="4000" b="1" dirty="0" smtClean="0">
                <a:solidFill>
                  <a:schemeClr val="accent2"/>
                </a:solidFill>
              </a:rPr>
              <a:t>:</a:t>
            </a:r>
            <a:r>
              <a:rPr lang="de-DE" b="1" dirty="0" smtClean="0">
                <a:solidFill>
                  <a:schemeClr val="accent2"/>
                </a:solidFill>
              </a:rPr>
              <a:t> </a:t>
            </a:r>
            <a:r>
              <a:rPr lang="de-DE" sz="4800" dirty="0" smtClean="0">
                <a:solidFill>
                  <a:schemeClr val="accent2"/>
                </a:solidFill>
              </a:rPr>
              <a:t>Nachdenken, Vergleichen, Diskutieren, Besprechen, Weiterfragen, Experimentieren, Ausprobieren, Zusammenarbeit und Autonomie</a:t>
            </a:r>
            <a:endParaRPr lang="cs-CZ" sz="4800" dirty="0" smtClean="0">
              <a:solidFill>
                <a:schemeClr val="accent2"/>
              </a:solidFill>
            </a:endParaRPr>
          </a:p>
          <a:p>
            <a:endParaRPr lang="cs-CZ" dirty="0" smtClean="0">
              <a:solidFill>
                <a:schemeClr val="accent2"/>
              </a:solidFill>
            </a:endParaRPr>
          </a:p>
          <a:p>
            <a:endParaRPr lang="cs-CZ" dirty="0" smtClean="0"/>
          </a:p>
          <a:p>
            <a:pPr>
              <a:buNone/>
            </a:pPr>
            <a:r>
              <a:rPr lang="cs-CZ" sz="4800" dirty="0" err="1" smtClean="0"/>
              <a:t>Vgl</a:t>
            </a:r>
            <a:r>
              <a:rPr lang="cs-CZ" sz="4800" dirty="0" smtClean="0"/>
              <a:t>. </a:t>
            </a:r>
            <a:r>
              <a:rPr lang="cs-CZ" sz="4800" dirty="0" err="1" smtClean="0"/>
              <a:t>Neuner</a:t>
            </a:r>
            <a:r>
              <a:rPr lang="cs-CZ" sz="4800" dirty="0" smtClean="0"/>
              <a:t>, 2003</a:t>
            </a:r>
            <a:endParaRPr lang="de-DE" sz="4800" dirty="0" smtClean="0"/>
          </a:p>
          <a:p>
            <a:pPr>
              <a:buNone/>
            </a:pPr>
            <a:endParaRPr lang="de-DE" dirty="0"/>
          </a:p>
        </p:txBody>
      </p:sp>
      <p:sp>
        <p:nvSpPr>
          <p:cNvPr id="10" name="Nadpis 9"/>
          <p:cNvSpPr>
            <a:spLocks noGrp="1"/>
          </p:cNvSpPr>
          <p:nvPr>
            <p:ph type="title"/>
          </p:nvPr>
        </p:nvSpPr>
        <p:spPr>
          <a:xfrm>
            <a:off x="457200" y="274638"/>
            <a:ext cx="8229600" cy="1354162"/>
          </a:xfrm>
        </p:spPr>
        <p:txBody>
          <a:bodyPr>
            <a:noAutofit/>
          </a:bodyPr>
          <a:lstStyle/>
          <a:p>
            <a:r>
              <a:rPr lang="cs-CZ" sz="3200" dirty="0" err="1" smtClean="0"/>
              <a:t>Prinzipien</a:t>
            </a:r>
            <a:r>
              <a:rPr lang="cs-CZ" sz="3200" dirty="0" smtClean="0"/>
              <a:t> der </a:t>
            </a:r>
            <a:r>
              <a:rPr lang="cs-CZ" sz="3200" dirty="0" err="1" smtClean="0"/>
              <a:t>Tertiärsprachendidaktik</a:t>
            </a:r>
            <a:r>
              <a:rPr lang="cs-CZ" sz="3200" dirty="0" smtClean="0"/>
              <a:t> </a:t>
            </a:r>
            <a:r>
              <a:rPr lang="cs-CZ" sz="3200" dirty="0" err="1" smtClean="0"/>
              <a:t>als</a:t>
            </a:r>
            <a:r>
              <a:rPr lang="cs-CZ" sz="3200" dirty="0" smtClean="0"/>
              <a:t> </a:t>
            </a:r>
            <a:r>
              <a:rPr lang="cs-CZ" sz="3200" dirty="0" err="1" smtClean="0"/>
              <a:t>Kriterien</a:t>
            </a:r>
            <a:r>
              <a:rPr lang="cs-CZ" sz="3200" dirty="0" smtClean="0"/>
              <a:t> </a:t>
            </a:r>
            <a:r>
              <a:rPr lang="cs-CZ" sz="3200" dirty="0" err="1" smtClean="0"/>
              <a:t>für</a:t>
            </a:r>
            <a:r>
              <a:rPr lang="cs-CZ" sz="3200" dirty="0" smtClean="0"/>
              <a:t> </a:t>
            </a:r>
            <a:r>
              <a:rPr lang="cs-CZ" sz="3200" dirty="0" err="1" smtClean="0"/>
              <a:t>die</a:t>
            </a:r>
            <a:r>
              <a:rPr lang="cs-CZ" sz="3200" dirty="0" smtClean="0"/>
              <a:t> </a:t>
            </a:r>
            <a:r>
              <a:rPr lang="cs-CZ" sz="3200" dirty="0" err="1" smtClean="0"/>
              <a:t>Lehrwerkanalyse</a:t>
            </a:r>
            <a:endParaRPr lang="de-DE"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1089</TotalTime>
  <Words>1807</Words>
  <Application>Microsoft Office PowerPoint</Application>
  <PresentationFormat>Předvádění na obrazovce (4:3)</PresentationFormat>
  <Paragraphs>193</Paragraphs>
  <Slides>32</Slides>
  <Notes>1</Notes>
  <HiddenSlides>0</HiddenSlides>
  <MMClips>0</MMClips>
  <ScaleCrop>false</ScaleCrop>
  <HeadingPairs>
    <vt:vector size="4" baseType="variant">
      <vt:variant>
        <vt:lpstr>Motiv</vt:lpstr>
      </vt:variant>
      <vt:variant>
        <vt:i4>1</vt:i4>
      </vt:variant>
      <vt:variant>
        <vt:lpstr>Nadpisy snímků</vt:lpstr>
      </vt:variant>
      <vt:variant>
        <vt:i4>32</vt:i4>
      </vt:variant>
    </vt:vector>
  </HeadingPairs>
  <TitlesOfParts>
    <vt:vector size="33" baseType="lpstr">
      <vt:lpstr>Shluk</vt:lpstr>
      <vt:lpstr>Mehrsprachigkeitsdidaktik und ihre Resonanz in einigen (ausgewählten) DaF-Lehrwerken</vt:lpstr>
      <vt:lpstr>Mehrsprachigkeit</vt:lpstr>
      <vt:lpstr>Tertiärsprachendidaktik am Beispiel Deutsch nach Englisch</vt:lpstr>
      <vt:lpstr>Besonderheiten des Tertiärsprachenlernens</vt:lpstr>
      <vt:lpstr>Snímek 5</vt:lpstr>
      <vt:lpstr>Spezifische Faktoren und ihre Widerspiegelung in der Tertiärsprachendidaktik</vt:lpstr>
      <vt:lpstr>Möglichkeiten der Entfaltung des deklarativen Wissens</vt:lpstr>
      <vt:lpstr>Möglichkeiten der Entfaltung des prozeduralen Wissens</vt:lpstr>
      <vt:lpstr>Prinzipien der Tertiärsprachendidaktik als Kriterien für die Lehrwerkanalyse</vt:lpstr>
      <vt:lpstr>deutsch.com1 als Musterbeispiel</vt:lpstr>
      <vt:lpstr>deutsch.com1 und Sprachvergelich in der Grammatikvermittlung</vt:lpstr>
      <vt:lpstr>deutsch.com und Sprachvergelich in der Aussprachevermittlung </vt:lpstr>
      <vt:lpstr>deutsch.com und Inhaltsorientiereung</vt:lpstr>
      <vt:lpstr>deutsch.com und Textorientierung</vt:lpstr>
      <vt:lpstr>deutsch.com und Aktivierung + soziokulturelle Aspekte</vt:lpstr>
      <vt:lpstr>Zusammenfassung des Vergleichs von deutsch.com und Tertiärsprachendidaktik </vt:lpstr>
      <vt:lpstr>DaF kompakt A1 – B1 und Prinzipien der Tertiärsprachendidaktik</vt:lpstr>
      <vt:lpstr>DaF kompakt A1 – B1 und Prinzipien der Tertiärsprachendidaktik</vt:lpstr>
      <vt:lpstr>Deutsch mit Max und Prinzipien der Tertiärsprachendidaktik</vt:lpstr>
      <vt:lpstr>Deutsch mit Max und Prinzipien der Tertiärsprachendidaktik</vt:lpstr>
      <vt:lpstr>Andere Lehrwerke im Vergleich mit den Prinzipien der Tertiärsprachendidaktik</vt:lpstr>
      <vt:lpstr>Abschließende Zusammenfassung </vt:lpstr>
      <vt:lpstr>Abschließende Zusammenfassung </vt:lpstr>
      <vt:lpstr>DIE EMPFEHLUNGEN für die DaF-Lehrwerkautoren</vt:lpstr>
      <vt:lpstr>Literatur</vt:lpstr>
      <vt:lpstr>Snímek 26</vt:lpstr>
      <vt:lpstr>Ein Beispiel des grammatischen Vergeleichs</vt:lpstr>
      <vt:lpstr>Orthografie</vt:lpstr>
      <vt:lpstr>Methodische Grundlagen/Prinzipien für Deutsch nach Englisch</vt:lpstr>
      <vt:lpstr>Wir</vt:lpstr>
      <vt:lpstr>Schritte plus 1: A1/1 und Prinzipien der Tertiärsprachendidaktik</vt:lpstr>
      <vt:lpstr>   Schritte plus 1: A1/1 und Prinzipien der Tertiärsprachendidaktik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Mehrsprachigkeitsdidaktik und ihre Resonanz in einigen (ausgewählten) DaF-Lehrwerken</dc:title>
  <dc:creator>User</dc:creator>
  <cp:lastModifiedBy>User</cp:lastModifiedBy>
  <cp:revision>107</cp:revision>
  <dcterms:created xsi:type="dcterms:W3CDTF">2011-10-17T13:56:22Z</dcterms:created>
  <dcterms:modified xsi:type="dcterms:W3CDTF">2011-11-01T08:31:39Z</dcterms:modified>
</cp:coreProperties>
</file>