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1" r:id="rId14"/>
    <p:sldId id="269" r:id="rId15"/>
    <p:sldId id="270" r:id="rId16"/>
    <p:sldId id="273" r:id="rId17"/>
    <p:sldId id="272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BE208A-EFCE-44B1-AC94-92A799EA8E9F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1EF1C06A-58E7-4F79-8639-4DF07B3E9A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varianty.cz/cdr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ianty.cz/cdrom/podkapitoly2/IKV2_komple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ianty.cz/cdrom/podkapitoly/IKV1_komplet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ianty.cz/cdrom/podkapitoly/IKV1_komplet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ianty.cz/cdrom/podkapitoly2/IKV2_komplet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rianty.cz/cdrom/podkapitoly/IKV1_komplet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ianty.cz/cdrom/podkapitoly2/IKV2_komplet.pdf" TargetMode="External"/><Relationship Id="rId2" Type="http://schemas.openxmlformats.org/officeDocument/2006/relationships/hyperlink" Target="http://www.varianty.cz/cdrom/podkapitoly/IKV1_komple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/>
              <a:t>Interkulturní vzdělávání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(Multikulturní výchova)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76256" y="3573016"/>
            <a:ext cx="2123728" cy="1656184"/>
          </a:xfrm>
        </p:spPr>
        <p:txBody>
          <a:bodyPr>
            <a:normAutofit/>
          </a:bodyPr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Tereza Janků</a:t>
            </a:r>
          </a:p>
          <a:p>
            <a:pPr algn="r"/>
            <a:r>
              <a:rPr lang="cs-CZ" dirty="0" smtClean="0"/>
              <a:t>Klára Dostálová</a:t>
            </a:r>
          </a:p>
          <a:p>
            <a:pPr algn="r"/>
            <a:r>
              <a:rPr lang="cs-CZ" dirty="0" smtClean="0"/>
              <a:t>David </a:t>
            </a:r>
            <a:r>
              <a:rPr lang="cs-CZ" dirty="0" err="1" smtClean="0"/>
              <a:t>Čoupek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5735325" cy="381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8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Příručka</a:t>
            </a:r>
            <a:r>
              <a:rPr lang="cs-CZ" dirty="0" smtClean="0"/>
              <a:t> interkulturní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3096344" cy="3989039"/>
          </a:xfrm>
        </p:spPr>
        <p:txBody>
          <a:bodyPr>
            <a:normAutofit/>
          </a:bodyPr>
          <a:lstStyle/>
          <a:p>
            <a:r>
              <a:rPr lang="cs-CZ" dirty="0" smtClean="0"/>
              <a:t>Materiál vznikl v rámci projektu Varianty, financovaného programy</a:t>
            </a:r>
            <a:br>
              <a:rPr lang="cs-CZ" dirty="0" smtClean="0"/>
            </a:br>
            <a:r>
              <a:rPr lang="cs-CZ" dirty="0" smtClean="0"/>
              <a:t>PHARE a EQUAL Evropské unie, realizovaného společností </a:t>
            </a:r>
            <a:br>
              <a:rPr lang="cs-CZ" dirty="0" smtClean="0"/>
            </a:br>
            <a:r>
              <a:rPr lang="cs-CZ" dirty="0" smtClean="0"/>
              <a:t>Člověk v tísni</a:t>
            </a:r>
          </a:p>
          <a:p>
            <a:r>
              <a:rPr lang="cs-CZ" dirty="0" smtClean="0"/>
              <a:t>kolektiv autorů; Praha 2002</a:t>
            </a:r>
          </a:p>
          <a:p>
            <a:r>
              <a:rPr lang="cs-CZ" dirty="0" smtClean="0"/>
              <a:t>http://www.varianty.</a:t>
            </a:r>
            <a:r>
              <a:rPr lang="cs-CZ" dirty="0" err="1" smtClean="0"/>
              <a:t>cz</a:t>
            </a:r>
            <a:endParaRPr lang="cs-CZ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628800"/>
            <a:ext cx="5191125" cy="3393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INTERKULTURNÍ VZDĚLÁVÁNÍ </a:t>
            </a:r>
            <a:r>
              <a:rPr lang="cs-CZ" dirty="0" err="1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16832"/>
            <a:ext cx="4246240" cy="2548879"/>
          </a:xfrm>
        </p:spPr>
        <p:txBody>
          <a:bodyPr/>
          <a:lstStyle/>
          <a:p>
            <a:r>
              <a:rPr lang="cs-CZ" dirty="0" smtClean="0"/>
              <a:t>Doplněk k publikaci vydané v r. 2002</a:t>
            </a:r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Vydáno v r. 2005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484784"/>
            <a:ext cx="3131815" cy="401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Myšlenková mapa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Žák používá myšlenkovou mapu jako nástroj k uspořádání vlastních myšlenek</a:t>
            </a:r>
          </a:p>
          <a:p>
            <a:r>
              <a:rPr lang="cs-CZ" dirty="0" smtClean="0"/>
              <a:t>Za pomoci myšlenkové mapy jsou žáci schopni vyjádřit svůj názor</a:t>
            </a:r>
          </a:p>
          <a:p>
            <a:r>
              <a:rPr lang="cs-CZ" dirty="0" smtClean="0"/>
              <a:t>S myšlenkovou mapou lze dále pracovat – může posloužit k vytvoření námětů pro diskuzi, lze porovnat myšlenkovou mapu vytvořenou před probíraným učivem a po probrané látce, na základě myšlenkové mapy lze zadat projekt či domácí úkol, …</a:t>
            </a:r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/podkapitoly2/IKV2_komplet.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17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ČEŠI NEKRÁST TADY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Cíle:  žáci si uvědomují, odkud pochází nedůvěra vůči cizincům; chápou, že konání jednotlivce ovlivňuje vnímání skupiny; chápou neadekvátnost paušalizace; uvědomují si, že žádná skupina není zcela homogenní</a:t>
            </a:r>
          </a:p>
          <a:p>
            <a:r>
              <a:rPr lang="cs-CZ" dirty="0" smtClean="0"/>
              <a:t>Pomůcky: velký nápis Češi nekrást tady, karty s rolemi</a:t>
            </a:r>
          </a:p>
          <a:p>
            <a:endParaRPr lang="cs-CZ" dirty="0" smtClean="0"/>
          </a:p>
          <a:p>
            <a:r>
              <a:rPr lang="cs-CZ" dirty="0" smtClean="0"/>
              <a:t>Aktivita: diskuze a následné hlasování o plakátu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/podkapitoly/IKV1_komplet.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73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VIDĚT  VĚCI ROZDÍLNĚ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Cíl:  žáci si uvědomí existenci rozdílných způsobů vnímání, posuzování a hodnocení jednotlivých lidí;  chápou nebezpečí snahy jedné skupiny diktovat svůj názor druhým</a:t>
            </a:r>
          </a:p>
          <a:p>
            <a:r>
              <a:rPr lang="cs-CZ" dirty="0" smtClean="0"/>
              <a:t>Pomůcky: sada deseti obrázků</a:t>
            </a:r>
          </a:p>
          <a:p>
            <a:r>
              <a:rPr lang="cs-CZ" dirty="0" smtClean="0"/>
              <a:t>Dále: žáci vytvoří skupinky po 3-4, mají vymyslet, co se stane, jsou-li  ve společnosti  některé názory prohlášeny za správné a jiné za nesprávné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/podkapitoly/IKV1_komplet.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102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 vlastnosti jsou obvykle připisovány ženám, které mužům a jaká z toho plynou omezení?</a:t>
            </a:r>
          </a:p>
          <a:p>
            <a:r>
              <a:rPr lang="cs-CZ" dirty="0" smtClean="0"/>
              <a:t>6 kartiček: 2 typicky mužské, ženské a lidské vlastnosti</a:t>
            </a:r>
          </a:p>
          <a:p>
            <a:r>
              <a:rPr lang="cs-CZ" dirty="0" smtClean="0"/>
              <a:t>Rozdělení do skupinek – výhody a omezení, které připisované vlastnosti přináší mužům, ženám?</a:t>
            </a:r>
          </a:p>
          <a:p>
            <a:endParaRPr lang="cs-CZ" dirty="0" smtClean="0"/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/podkapitoly2/IKV2_komplet.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100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 KONANÉ V HODINĚ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RITUÁL TĚLA U KMENE NACIREMA - </a:t>
            </a:r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/podkapitoly/IKV1_komplet.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67</a:t>
            </a:r>
          </a:p>
          <a:p>
            <a:r>
              <a:rPr lang="cs-CZ" dirty="0" smtClean="0"/>
              <a:t>OBČAN „DRUHÉ KATEGORIE“ - </a:t>
            </a:r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/podkapitoly/IKV1_komplet.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str. 111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ii</a:t>
            </a:r>
            <a:r>
              <a:rPr lang="cs-CZ" dirty="0" smtClean="0"/>
              <a:t>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748679"/>
          </a:xfrm>
        </p:spPr>
        <p:txBody>
          <a:bodyPr>
            <a:normAutofit/>
          </a:bodyPr>
          <a:lstStyle/>
          <a:p>
            <a:pPr lvl="1"/>
            <a:r>
              <a:rPr lang="cs-CZ" sz="2000" dirty="0" smtClean="0"/>
              <a:t>Která témata v rámci II. sv.. v. souvisí s interkulturní výchovou?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2924944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0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DALŠÍ TÉMATA?</a:t>
            </a:r>
            <a:endParaRPr kumimoji="0" lang="cs-CZ" sz="36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Příručky Interkulturní vzdělávání dostupné zde:</a:t>
            </a:r>
          </a:p>
          <a:p>
            <a:r>
              <a:rPr lang="cs-CZ" dirty="0" smtClean="0">
                <a:hlinkClick r:id="rId2"/>
              </a:rPr>
              <a:t>http://www.varianty.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cdrom</a:t>
            </a:r>
            <a:r>
              <a:rPr lang="cs-CZ" dirty="0" smtClean="0">
                <a:hlinkClick r:id="rId2"/>
              </a:rPr>
              <a:t>/podkapitoly/IKV1_komplet.</a:t>
            </a:r>
            <a:r>
              <a:rPr lang="cs-CZ" dirty="0" err="1" smtClean="0">
                <a:hlinkClick r:id="rId2"/>
              </a:rPr>
              <a:t>pdf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http://www.varianty.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cdrom</a:t>
            </a:r>
            <a:r>
              <a:rPr lang="cs-CZ" dirty="0" smtClean="0">
                <a:hlinkClick r:id="rId3"/>
              </a:rPr>
              <a:t>/podkapitoly2/IKV2_komplet.</a:t>
            </a:r>
            <a:r>
              <a:rPr lang="cs-CZ" dirty="0" err="1" smtClean="0">
                <a:hlinkClick r:id="rId3"/>
              </a:rPr>
              <a:t>pdf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Interkulturní vzdělávání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556792"/>
            <a:ext cx="5965328" cy="3733800"/>
          </a:xfrm>
        </p:spPr>
      </p:pic>
    </p:spTree>
    <p:extLst>
      <p:ext uri="{BB962C8B-B14F-4D97-AF65-F5344CB8AC3E}">
        <p14:creationId xmlns:p14="http://schemas.microsoft.com/office/powerpoint/2010/main" val="269296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Pilíře</a:t>
            </a:r>
            <a:r>
              <a:rPr lang="cs-CZ" dirty="0" smtClean="0"/>
              <a:t> </a:t>
            </a:r>
            <a:r>
              <a:rPr lang="cs-CZ" cap="none" dirty="0" smtClean="0"/>
              <a:t>interkulturního vzdělávání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56792"/>
            <a:ext cx="6939708" cy="4711623"/>
          </a:xfrm>
        </p:spPr>
      </p:pic>
    </p:spTree>
    <p:extLst>
      <p:ext uri="{BB962C8B-B14F-4D97-AF65-F5344CB8AC3E}">
        <p14:creationId xmlns:p14="http://schemas.microsoft.com/office/powerpoint/2010/main" val="283896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err="1" smtClean="0"/>
              <a:t>CÍLe</a:t>
            </a:r>
            <a:r>
              <a:rPr lang="cs-CZ" dirty="0" smtClean="0"/>
              <a:t> </a:t>
            </a:r>
            <a:r>
              <a:rPr lang="cs-CZ" cap="none" dirty="0" smtClean="0"/>
              <a:t>interkulturního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0728"/>
            <a:ext cx="8206680" cy="4353273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Podpora a upevňování vzájemných vztahů mezi sociokulturními skupinami , především mezi majoritou a minoritami.</a:t>
            </a:r>
          </a:p>
          <a:p>
            <a:pPr lvl="1"/>
            <a:r>
              <a:rPr lang="cs-CZ" sz="2200" dirty="0" smtClean="0"/>
              <a:t>Uvědomit si , že rozmanitost a různost je založena na bezpodmínečné rovnosti</a:t>
            </a:r>
          </a:p>
          <a:p>
            <a:pPr lvl="1"/>
            <a:r>
              <a:rPr lang="cs-CZ" sz="2200" dirty="0" smtClean="0"/>
              <a:t>Snažit se poznat odlišné kulturní identity a respektovat je jako rovnocenné</a:t>
            </a:r>
          </a:p>
          <a:p>
            <a:pPr lvl="1"/>
            <a:r>
              <a:rPr lang="cs-CZ" sz="2200" dirty="0" smtClean="0"/>
              <a:t>Naučit se řešit konflikty pokojnou cestou</a:t>
            </a:r>
          </a:p>
          <a:p>
            <a:r>
              <a:rPr lang="cs-CZ" sz="2400" dirty="0" smtClean="0"/>
              <a:t>Cílem je vybavit žáky potřebnými interkulturními kompetencemi:</a:t>
            </a:r>
          </a:p>
          <a:p>
            <a:pPr lvl="1"/>
            <a:r>
              <a:rPr lang="cs-CZ" sz="2200" dirty="0" smtClean="0"/>
              <a:t>Znalosti o různých etnických a kulturních skupinách žijících v české a evropské společnosti</a:t>
            </a:r>
          </a:p>
          <a:p>
            <a:pPr lvl="1"/>
            <a:r>
              <a:rPr lang="cs-CZ" sz="2200" dirty="0" smtClean="0"/>
              <a:t>Dovednosti orientovat se v kulturně pluralitním světě a využívat interkulturní kontakty a dialog  k obohacení sebe i druhých</a:t>
            </a:r>
          </a:p>
          <a:p>
            <a:pPr lvl="1"/>
            <a:r>
              <a:rPr lang="cs-CZ" sz="2200" dirty="0" smtClean="0"/>
              <a:t>Postoje tolerance, respektu a otevřenosti k odlišným skupinám  a životním formám, včetně vědomí potřebnosti osobní angažovanosti.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0197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Etapy procesu </a:t>
            </a:r>
            <a:r>
              <a:rPr lang="cs-CZ" cap="none" dirty="0" smtClean="0"/>
              <a:t>interkulturního vzdělávání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Hluboká osobnostní proměna: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Studenti si sebe sama představují zvnějšku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Studenti se učí rozumět světu a době, ve které žijeme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Studenti se seznamují s odlišnou realitou  - jinými náhledy na svět, způsoby myšlení , jednání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Studenti se učí chápat kulturní rozmanitost jako pozitivní jev</a:t>
            </a:r>
          </a:p>
        </p:txBody>
      </p:sp>
    </p:spTree>
    <p:extLst>
      <p:ext uri="{BB962C8B-B14F-4D97-AF65-F5344CB8AC3E}">
        <p14:creationId xmlns:p14="http://schemas.microsoft.com/office/powerpoint/2010/main" val="29729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Metody</a:t>
            </a:r>
            <a:r>
              <a:rPr lang="cs-CZ" dirty="0" smtClean="0"/>
              <a:t> </a:t>
            </a:r>
            <a:r>
              <a:rPr lang="cs-CZ" cap="none" dirty="0" smtClean="0"/>
              <a:t>interkulturního vzdělávání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Důraz na interakci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Diskuze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Brainstorming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Skupinové vyučování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Simulační hry a dramatizace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Kritické myšlení</a:t>
            </a:r>
          </a:p>
          <a:p>
            <a:pPr marL="525780" indent="-457200">
              <a:buAutoNum type="arabicParenR"/>
            </a:pPr>
            <a:r>
              <a:rPr lang="cs-CZ" sz="2800" dirty="0" smtClean="0"/>
              <a:t>Projektové vyučování</a:t>
            </a:r>
          </a:p>
          <a:p>
            <a:pPr marL="525780" indent="-457200">
              <a:buAutoNum type="arabicParenR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222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Obecné zásady </a:t>
            </a:r>
            <a:r>
              <a:rPr lang="cs-CZ" cap="none" dirty="0" smtClean="0"/>
              <a:t>ve výuce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Tvůrčí atmosféra ve třídě</a:t>
            </a:r>
          </a:p>
          <a:p>
            <a:r>
              <a:rPr lang="cs-CZ" sz="2400" dirty="0" smtClean="0"/>
              <a:t>Atmosféra důvěry a spolupráce</a:t>
            </a:r>
          </a:p>
          <a:p>
            <a:r>
              <a:rPr lang="cs-CZ" sz="2400" dirty="0" smtClean="0"/>
              <a:t>Začínat s vlastními zkušenostmi žáků</a:t>
            </a:r>
          </a:p>
          <a:p>
            <a:r>
              <a:rPr lang="cs-CZ" sz="2400" dirty="0" smtClean="0"/>
              <a:t>Aktuální a přitažlivá témata</a:t>
            </a:r>
          </a:p>
          <a:p>
            <a:r>
              <a:rPr lang="cs-CZ" sz="2400" dirty="0" smtClean="0"/>
              <a:t>Stručně, jasně a konkrétně formulované úkoly</a:t>
            </a:r>
          </a:p>
          <a:p>
            <a:r>
              <a:rPr lang="cs-CZ" sz="2400" dirty="0" smtClean="0"/>
              <a:t>Prostor k sebevyjádření</a:t>
            </a:r>
          </a:p>
          <a:p>
            <a:r>
              <a:rPr lang="cs-CZ" sz="2400" dirty="0" smtClean="0"/>
              <a:t>Hodnocení aktivit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3" y="3539474"/>
            <a:ext cx="3203848" cy="330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63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cs-CZ" sz="3400" dirty="0" smtClean="0"/>
              <a:t>Interkulturní vzdělávání  </a:t>
            </a:r>
            <a:r>
              <a:rPr lang="cs-CZ" sz="3400" b="1" dirty="0" smtClean="0"/>
              <a:t>ve výuce</a:t>
            </a:r>
            <a:endParaRPr lang="cs-CZ" sz="3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33055"/>
          </a:xfrm>
        </p:spPr>
        <p:txBody>
          <a:bodyPr/>
          <a:lstStyle/>
          <a:p>
            <a:r>
              <a:rPr lang="cs-CZ" sz="2200" dirty="0" smtClean="0"/>
              <a:t>Která část v rámci RVP přímo vybízí k interkulturnímu vzdělávání?</a:t>
            </a:r>
          </a:p>
          <a:p>
            <a:r>
              <a:rPr lang="cs-CZ" sz="2200" dirty="0" smtClean="0"/>
              <a:t>Uveďte předměty, resp. vzdělávací obory v RVP,  a konkrétní témata, která souvisí s interkulturním vzděláváním?</a:t>
            </a:r>
          </a:p>
          <a:p>
            <a:r>
              <a:rPr lang="cs-CZ" sz="2200" dirty="0" smtClean="0"/>
              <a:t>Na jaké cíle by mělo být zaměřeno interkulturní vzdělávání? Afektivní či kognitivní?</a:t>
            </a:r>
          </a:p>
          <a:p>
            <a:r>
              <a:rPr lang="cs-CZ" sz="2200" dirty="0" smtClean="0"/>
              <a:t>Co by mělo být důležitou součástí každé aktivity zaměřené na postoje žáků (po jejím vykonání)?</a:t>
            </a:r>
          </a:p>
          <a:p>
            <a:r>
              <a:rPr lang="cs-CZ" sz="2200" dirty="0" smtClean="0"/>
              <a:t>Uveďte výhody a nevýhody aktivit (skupinové práce, hraní rolí,…) ve výuce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JAK PŘIPRAVIT HODINU </a:t>
            </a:r>
            <a:r>
              <a:rPr lang="cs-CZ" dirty="0" smtClean="0"/>
              <a:t>SMĚŘUJÍCÍ K IKV?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1.  Výběr tématu hodiny</a:t>
            </a:r>
          </a:p>
          <a:p>
            <a:r>
              <a:rPr lang="cs-CZ" sz="2200" dirty="0" smtClean="0"/>
              <a:t>2. Proč? – argumenty, cíle hodiny, znalosti jsou jen prostředkem, stěžejní jsou postoje a dovednosti</a:t>
            </a:r>
          </a:p>
          <a:p>
            <a:r>
              <a:rPr lang="cs-CZ" sz="2200" dirty="0" smtClean="0"/>
              <a:t>3.  Co? </a:t>
            </a:r>
          </a:p>
          <a:p>
            <a:r>
              <a:rPr lang="cs-CZ" sz="2200" dirty="0" smtClean="0"/>
              <a:t>4. Komu? </a:t>
            </a:r>
          </a:p>
          <a:p>
            <a:r>
              <a:rPr lang="cs-CZ" sz="2200" dirty="0" smtClean="0"/>
              <a:t>5. Jak? – scénář hodiny (tři fáze: evokace, uvědomění si významu,reflexe)</a:t>
            </a:r>
          </a:p>
          <a:p>
            <a:r>
              <a:rPr lang="cs-CZ" sz="2200" dirty="0" smtClean="0"/>
              <a:t>6. Jak ověřím cíle?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Městská zábava</Template>
  <TotalTime>2407</TotalTime>
  <Words>703</Words>
  <Application>Microsoft Office PowerPoint</Application>
  <PresentationFormat>Předvádění na obrazovce (4:3)</PresentationFormat>
  <Paragraphs>93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Gill Sans MT</vt:lpstr>
      <vt:lpstr>Wingdings 3</vt:lpstr>
      <vt:lpstr>Urban Pop</vt:lpstr>
      <vt:lpstr>Interkulturní vzdělávání (Multikulturní výchova)</vt:lpstr>
      <vt:lpstr>Interkulturní vzdělávání</vt:lpstr>
      <vt:lpstr>Pilíře interkulturního vzdělávání</vt:lpstr>
      <vt:lpstr>CÍLe interkulturního vzdělávání</vt:lpstr>
      <vt:lpstr>Etapy procesu interkulturního vzdělávání</vt:lpstr>
      <vt:lpstr>Metody interkulturního vzdělávání</vt:lpstr>
      <vt:lpstr>Obecné zásady ve výuce</vt:lpstr>
      <vt:lpstr>Interkulturní vzdělávání  ve výuce</vt:lpstr>
      <vt:lpstr>JAK PŘIPRAVIT HODINU SMĚŘUJÍCÍ K IKV?</vt:lpstr>
      <vt:lpstr>Příručka interkulturní vzdělávání</vt:lpstr>
      <vt:lpstr>INTERKULTURNÍ VZDĚLÁVÁNÍ ii</vt:lpstr>
      <vt:lpstr>Myšlenková mapa</vt:lpstr>
      <vt:lpstr>ČEŠI NEKRÁST TADY</vt:lpstr>
      <vt:lpstr>VIDĚT  VĚCI ROZDÍLNĚ</vt:lpstr>
      <vt:lpstr>ROZDÍLY</vt:lpstr>
      <vt:lpstr>AKTIVITY KONANÉ V HODINĚ</vt:lpstr>
      <vt:lpstr>ii. SVĚTOVÁ VÁLKA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Interkulturní vzdělávání</dc:title>
  <dc:creator>Terezka</dc:creator>
  <cp:lastModifiedBy>Klára Dostálová</cp:lastModifiedBy>
  <cp:revision>15</cp:revision>
  <dcterms:created xsi:type="dcterms:W3CDTF">2014-09-29T09:28:04Z</dcterms:created>
  <dcterms:modified xsi:type="dcterms:W3CDTF">2014-11-13T08:47:44Z</dcterms:modified>
</cp:coreProperties>
</file>