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68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7" r:id="rId13"/>
    <p:sldId id="271" r:id="rId14"/>
    <p:sldId id="269" r:id="rId15"/>
    <p:sldId id="270" r:id="rId16"/>
    <p:sldId id="273" r:id="rId17"/>
    <p:sldId id="272" r:id="rId18"/>
    <p:sldId id="274" r:id="rId1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12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14000">
                <a:schemeClr val="accent1">
                  <a:lumMod val="60000"/>
                  <a:lumOff val="40000"/>
                </a:schemeClr>
              </a:gs>
              <a:gs pos="83000">
                <a:schemeClr val="accent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chemeClr val="accent1">
                  <a:alpha val="0"/>
                </a:schemeClr>
              </a:gs>
              <a:gs pos="5700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alpha val="0"/>
                </a:scheme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3">
                  <a:lumMod val="40000"/>
                  <a:lumOff val="60000"/>
                </a:schemeClr>
              </a:gs>
              <a:gs pos="50000">
                <a:schemeClr val="accent3"/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endParaRPr lang="en-US" b="1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0" y="1676400"/>
            <a:ext cx="3886200" cy="1524000"/>
          </a:xfrm>
        </p:spPr>
        <p:txBody>
          <a:bodyPr anchor="b" anchorCtr="0"/>
          <a:lstStyle>
            <a:lvl1pPr algn="l"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0" y="3203574"/>
            <a:ext cx="3886200" cy="1825625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E208A-EFCE-44B1-AC94-92A799EA8E9F}" type="datetimeFigureOut">
              <a:rPr lang="cs-CZ" smtClean="0"/>
              <a:pPr/>
              <a:t>13.11.2014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1EF1C06A-58E7-4F79-8639-4DF07B3E9AB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E208A-EFCE-44B1-AC94-92A799EA8E9F}" type="datetimeFigureOut">
              <a:rPr lang="cs-CZ" smtClean="0"/>
              <a:pPr/>
              <a:t>13.11.2014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1C06A-58E7-4F79-8639-4DF07B3E9AB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E208A-EFCE-44B1-AC94-92A799EA8E9F}" type="datetimeFigureOut">
              <a:rPr lang="cs-CZ" smtClean="0"/>
              <a:pPr/>
              <a:t>13.11.2014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1C06A-58E7-4F79-8639-4DF07B3E9AB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1"/>
            <a:ext cx="7772400" cy="37338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E208A-EFCE-44B1-AC94-92A799EA8E9F}" type="datetimeFigureOut">
              <a:rPr lang="cs-CZ" smtClean="0"/>
              <a:pPr/>
              <a:t>13.11.2014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1C06A-58E7-4F79-8639-4DF07B3E9AB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50000">
                <a:schemeClr val="accent1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14000">
                <a:srgbClr val="333333"/>
              </a:gs>
              <a:gs pos="83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rgbClr val="000000">
                  <a:alpha val="0"/>
                </a:srgbClr>
              </a:gs>
              <a:gs pos="57000">
                <a:srgbClr val="4D4D4D"/>
              </a:gs>
              <a:gs pos="100000">
                <a:srgbClr val="000000">
                  <a:alpha val="0"/>
                </a:srgb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33787"/>
            <a:ext cx="7772400" cy="1362075"/>
          </a:xfrm>
        </p:spPr>
        <p:txBody>
          <a:bodyPr anchor="t"/>
          <a:lstStyle>
            <a:lvl1pPr algn="l">
              <a:defRPr sz="4000" b="0" i="0" cap="all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3360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E208A-EFCE-44B1-AC94-92A799EA8E9F}" type="datetimeFigureOut">
              <a:rPr lang="cs-CZ" smtClean="0"/>
              <a:pPr/>
              <a:t>13.11.2014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1C06A-58E7-4F79-8639-4DF07B3E9AB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E208A-EFCE-44B1-AC94-92A799EA8E9F}" type="datetimeFigureOut">
              <a:rPr lang="cs-CZ" smtClean="0"/>
              <a:pPr/>
              <a:t>13.11.2014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1C06A-58E7-4F79-8639-4DF07B3E9AB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685800" y="1536192"/>
            <a:ext cx="3657600" cy="3877056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4"/>
          </p:nvPr>
        </p:nvSpPr>
        <p:spPr>
          <a:xfrm>
            <a:off x="4800600" y="1536192"/>
            <a:ext cx="3657600" cy="3877056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9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2" name="Freeform 11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E208A-EFCE-44B1-AC94-92A799EA8E9F}" type="datetimeFigureOut">
              <a:rPr lang="cs-CZ" smtClean="0"/>
              <a:pPr/>
              <a:t>13.11.2014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1C06A-58E7-4F79-8639-4DF07B3E9AB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3"/>
          </p:nvPr>
        </p:nvSpPr>
        <p:spPr>
          <a:xfrm>
            <a:off x="685800" y="2209800"/>
            <a:ext cx="3657600" cy="32004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657600" cy="32004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E208A-EFCE-44B1-AC94-92A799EA8E9F}" type="datetimeFigureOut">
              <a:rPr lang="cs-CZ" smtClean="0"/>
              <a:pPr/>
              <a:t>13.11.2014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1C06A-58E7-4F79-8639-4DF07B3E9AB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3"/>
              </a:gs>
              <a:gs pos="50000">
                <a:schemeClr val="accent3">
                  <a:lumMod val="40000"/>
                  <a:lumOff val="60000"/>
                </a:schemeClr>
              </a:gs>
              <a:gs pos="5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0" y="5381627"/>
            <a:ext cx="3286124" cy="1207294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6996854"/>
              <a:gd name="connsiteY0" fmla="*/ 0 h 1571625"/>
              <a:gd name="connsiteX1" fmla="*/ 6996854 w 6996854"/>
              <a:gd name="connsiteY1" fmla="*/ 1266825 h 1571625"/>
              <a:gd name="connsiteX2" fmla="*/ 0 w 6996854"/>
              <a:gd name="connsiteY2" fmla="*/ 1571625 h 1571625"/>
              <a:gd name="connsiteX3" fmla="*/ 0 w 6996854"/>
              <a:gd name="connsiteY3" fmla="*/ 0 h 1571625"/>
              <a:gd name="connsiteX0" fmla="*/ 0 w 7583417"/>
              <a:gd name="connsiteY0" fmla="*/ 0 h 800100"/>
              <a:gd name="connsiteX1" fmla="*/ 7583417 w 7583417"/>
              <a:gd name="connsiteY1" fmla="*/ 495300 h 800100"/>
              <a:gd name="connsiteX2" fmla="*/ 586563 w 7583417"/>
              <a:gd name="connsiteY2" fmla="*/ 800100 h 800100"/>
              <a:gd name="connsiteX3" fmla="*/ 0 w 7583417"/>
              <a:gd name="connsiteY3" fmla="*/ 0 h 800100"/>
              <a:gd name="connsiteX0" fmla="*/ 0 w 7017803"/>
              <a:gd name="connsiteY0" fmla="*/ 0 h 1200150"/>
              <a:gd name="connsiteX1" fmla="*/ 7017803 w 7017803"/>
              <a:gd name="connsiteY1" fmla="*/ 895350 h 1200150"/>
              <a:gd name="connsiteX2" fmla="*/ 20949 w 7017803"/>
              <a:gd name="connsiteY2" fmla="*/ 1200150 h 1200150"/>
              <a:gd name="connsiteX3" fmla="*/ 0 w 7017803"/>
              <a:gd name="connsiteY3" fmla="*/ 0 h 1200150"/>
              <a:gd name="connsiteX0" fmla="*/ 0 w 6410292"/>
              <a:gd name="connsiteY0" fmla="*/ 0 h 1752600"/>
              <a:gd name="connsiteX1" fmla="*/ 6410292 w 6410292"/>
              <a:gd name="connsiteY1" fmla="*/ 1752600 h 1752600"/>
              <a:gd name="connsiteX2" fmla="*/ 20949 w 6410292"/>
              <a:gd name="connsiteY2" fmla="*/ 1200150 h 1752600"/>
              <a:gd name="connsiteX3" fmla="*/ 0 w 6410292"/>
              <a:gd name="connsiteY3" fmla="*/ 0 h 1752600"/>
              <a:gd name="connsiteX0" fmla="*/ 0 w 7227290"/>
              <a:gd name="connsiteY0" fmla="*/ 0 h 1200150"/>
              <a:gd name="connsiteX1" fmla="*/ 7227290 w 7227290"/>
              <a:gd name="connsiteY1" fmla="*/ 885825 h 1200150"/>
              <a:gd name="connsiteX2" fmla="*/ 20949 w 7227290"/>
              <a:gd name="connsiteY2" fmla="*/ 1200150 h 1200150"/>
              <a:gd name="connsiteX3" fmla="*/ 0 w 7227290"/>
              <a:gd name="connsiteY3" fmla="*/ 0 h 1200150"/>
              <a:gd name="connsiteX0" fmla="*/ 0 w 7227290"/>
              <a:gd name="connsiteY0" fmla="*/ 0 h 885825"/>
              <a:gd name="connsiteX1" fmla="*/ 7227290 w 7227290"/>
              <a:gd name="connsiteY1" fmla="*/ 885825 h 885825"/>
              <a:gd name="connsiteX2" fmla="*/ 555141 w 7227290"/>
              <a:gd name="connsiteY2" fmla="*/ 862013 h 885825"/>
              <a:gd name="connsiteX3" fmla="*/ 0 w 7227290"/>
              <a:gd name="connsiteY3" fmla="*/ 0 h 885825"/>
              <a:gd name="connsiteX0" fmla="*/ 0 w 7227290"/>
              <a:gd name="connsiteY0" fmla="*/ 0 h 1207294"/>
              <a:gd name="connsiteX1" fmla="*/ 7227290 w 7227290"/>
              <a:gd name="connsiteY1" fmla="*/ 885825 h 1207294"/>
              <a:gd name="connsiteX2" fmla="*/ 0 w 7227290"/>
              <a:gd name="connsiteY2" fmla="*/ 1207294 h 1207294"/>
              <a:gd name="connsiteX3" fmla="*/ 0 w 7227290"/>
              <a:gd name="connsiteY3" fmla="*/ 0 h 1207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227290" h="1207294">
                <a:moveTo>
                  <a:pt x="0" y="0"/>
                </a:moveTo>
                <a:lnTo>
                  <a:pt x="7227290" y="885825"/>
                </a:lnTo>
                <a:lnTo>
                  <a:pt x="0" y="1207294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196" y="5347020"/>
            <a:ext cx="3426231" cy="944725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2830674 w 7605568"/>
              <a:gd name="connsiteY2" fmla="*/ 806612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2930931"/>
              <a:gd name="connsiteY0" fmla="*/ 0 h 806612"/>
              <a:gd name="connsiteX1" fmla="*/ 0 w 2930931"/>
              <a:gd name="connsiteY1" fmla="*/ 75665 h 806612"/>
              <a:gd name="connsiteX2" fmla="*/ 2830674 w 2930931"/>
              <a:gd name="connsiteY2" fmla="*/ 806612 h 806612"/>
              <a:gd name="connsiteX3" fmla="*/ 2930931 w 2930931"/>
              <a:gd name="connsiteY3" fmla="*/ 785765 h 806612"/>
              <a:gd name="connsiteX4" fmla="*/ 1 w 2930931"/>
              <a:gd name="connsiteY4" fmla="*/ 0 h 806612"/>
              <a:gd name="connsiteX0" fmla="*/ 1 w 3204530"/>
              <a:gd name="connsiteY0" fmla="*/ 0 h 944725"/>
              <a:gd name="connsiteX1" fmla="*/ 0 w 3204530"/>
              <a:gd name="connsiteY1" fmla="*/ 75665 h 944725"/>
              <a:gd name="connsiteX2" fmla="*/ 3204530 w 3204530"/>
              <a:gd name="connsiteY2" fmla="*/ 944725 h 944725"/>
              <a:gd name="connsiteX3" fmla="*/ 2930931 w 3204530"/>
              <a:gd name="connsiteY3" fmla="*/ 785765 h 944725"/>
              <a:gd name="connsiteX4" fmla="*/ 1 w 3204530"/>
              <a:gd name="connsiteY4" fmla="*/ 0 h 944725"/>
              <a:gd name="connsiteX0" fmla="*/ 1 w 3426231"/>
              <a:gd name="connsiteY0" fmla="*/ 0 h 944725"/>
              <a:gd name="connsiteX1" fmla="*/ 0 w 3426231"/>
              <a:gd name="connsiteY1" fmla="*/ 75665 h 944725"/>
              <a:gd name="connsiteX2" fmla="*/ 3204530 w 3426231"/>
              <a:gd name="connsiteY2" fmla="*/ 944725 h 944725"/>
              <a:gd name="connsiteX3" fmla="*/ 3426231 w 3426231"/>
              <a:gd name="connsiteY3" fmla="*/ 923877 h 944725"/>
              <a:gd name="connsiteX4" fmla="*/ 1 w 3426231"/>
              <a:gd name="connsiteY4" fmla="*/ 0 h 944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26231" h="944725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3204530" y="944725"/>
                </a:lnTo>
                <a:lnTo>
                  <a:pt x="3426231" y="923877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E208A-EFCE-44B1-AC94-92A799EA8E9F}" type="datetimeFigureOut">
              <a:rPr lang="cs-CZ" smtClean="0"/>
              <a:pPr/>
              <a:t>13.11.2014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1C06A-58E7-4F79-8639-4DF07B3E9AB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E208A-EFCE-44B1-AC94-92A799EA8E9F}" type="datetimeFigureOut">
              <a:rPr lang="cs-CZ" smtClean="0"/>
              <a:pPr/>
              <a:t>13.11.2014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1C06A-58E7-4F79-8639-4DF07B3E9AB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572000" y="609600"/>
            <a:ext cx="3886200" cy="41910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676274" y="1527048"/>
            <a:ext cx="3383280" cy="329184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0" y="609600"/>
            <a:ext cx="3886200" cy="4190999"/>
          </a:xfrm>
          <a:ln w="79375">
            <a:solidFill>
              <a:schemeClr val="tx1"/>
            </a:solidFill>
            <a:miter lim="800000"/>
          </a:ln>
          <a:effectLst>
            <a:outerShdw blurRad="50800" dist="38100" dir="5400000" algn="ctr" rotWithShape="0">
              <a:srgbClr val="000000">
                <a:alpha val="42000"/>
              </a:srgbClr>
            </a:outerShdw>
          </a:effectLst>
        </p:spPr>
        <p:txBody>
          <a:bodyPr>
            <a:normAutofit/>
          </a:bodyPr>
          <a:lstStyle>
            <a:lvl1pPr marL="0" indent="0" algn="ctr">
              <a:buNone/>
              <a:defRPr sz="25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E208A-EFCE-44B1-AC94-92A799EA8E9F}" type="datetimeFigureOut">
              <a:rPr lang="cs-CZ" smtClean="0"/>
              <a:pPr/>
              <a:t>13.11.2014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1C06A-58E7-4F79-8639-4DF07B3E9AB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4"/>
          </p:nvPr>
        </p:nvSpPr>
        <p:spPr>
          <a:xfrm>
            <a:off x="676656" y="1524000"/>
            <a:ext cx="3381375" cy="329565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13" cstate="print">
              <a:alphaModFix amt="15000"/>
            </a:blip>
            <a:srcRect/>
            <a:tile tx="0" ty="0" sx="76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772400" cy="1143000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600200"/>
            <a:ext cx="7772400" cy="4525963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00800" y="6416675"/>
            <a:ext cx="1981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lang="en-US" sz="900" kern="1200" cap="all" spc="110" baseline="0" smtClean="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1pPr>
          </a:lstStyle>
          <a:p>
            <a:fld id="{93BE208A-EFCE-44B1-AC94-92A799EA8E9F}" type="datetimeFigureOut">
              <a:rPr lang="cs-CZ" smtClean="0"/>
              <a:pPr/>
              <a:t>13.11.2014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8600" y="6416675"/>
            <a:ext cx="28956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l">
              <a:defRPr sz="900" cap="all" spc="110" baseline="0">
                <a:solidFill>
                  <a:srgbClr val="4D4D4D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6416675"/>
            <a:ext cx="457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sz="1100" b="1" baseline="0">
                <a:solidFill>
                  <a:srgbClr val="4D4D4D"/>
                </a:solidFill>
              </a:defRPr>
            </a:lvl1pPr>
          </a:lstStyle>
          <a:p>
            <a:fld id="{1EF1C06A-58E7-4F79-8639-4DF07B3E9ABB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://www.varianty.cz/cdrom/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varianty.cz/cdrom/podkapitoly2/IKV2_komplet.pdf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varianty.cz/cdrom/podkapitoly/IKV1_komplet.pdf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varianty.cz/cdrom/podkapitoly/IKV1_komplet.pdf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varianty.cz/cdrom/podkapitoly2/IKV2_komplet.pdf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varianty.cz/cdrom/podkapitoly/IKV1_komplet.pdf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varianty.cz/cdrom/podkapitoly2/IKV2_komplet.pdf" TargetMode="External"/><Relationship Id="rId2" Type="http://schemas.openxmlformats.org/officeDocument/2006/relationships/hyperlink" Target="http://www.varianty.cz/cdrom/podkapitoly/IKV1_komplet.pdf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3568" y="404664"/>
            <a:ext cx="7772400" cy="1470025"/>
          </a:xfrm>
        </p:spPr>
        <p:txBody>
          <a:bodyPr>
            <a:normAutofit/>
          </a:bodyPr>
          <a:lstStyle/>
          <a:p>
            <a:r>
              <a:rPr lang="cs-CZ" b="1" dirty="0" smtClean="0"/>
              <a:t>Interkulturní vzdělávání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sz="3600" dirty="0" smtClean="0"/>
              <a:t>(Multikulturní výchova)</a:t>
            </a:r>
            <a:endParaRPr lang="cs-CZ" sz="36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76256" y="3573016"/>
            <a:ext cx="2123728" cy="1656184"/>
          </a:xfrm>
        </p:spPr>
        <p:txBody>
          <a:bodyPr>
            <a:normAutofit/>
          </a:bodyPr>
          <a:lstStyle/>
          <a:p>
            <a:pPr algn="r"/>
            <a:endParaRPr lang="cs-CZ" dirty="0" smtClean="0"/>
          </a:p>
          <a:p>
            <a:pPr algn="r"/>
            <a:r>
              <a:rPr lang="cs-CZ" dirty="0" smtClean="0"/>
              <a:t>Tereza Janků</a:t>
            </a:r>
          </a:p>
          <a:p>
            <a:pPr algn="r"/>
            <a:r>
              <a:rPr lang="cs-CZ" dirty="0" smtClean="0"/>
              <a:t>Klára Dostálová</a:t>
            </a:r>
          </a:p>
          <a:p>
            <a:pPr algn="r"/>
            <a:r>
              <a:rPr lang="cs-CZ" dirty="0" smtClean="0"/>
              <a:t>David </a:t>
            </a:r>
            <a:r>
              <a:rPr lang="cs-CZ" dirty="0" err="1" smtClean="0"/>
              <a:t>Čoupek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2204864"/>
            <a:ext cx="5735325" cy="38175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6388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pPr algn="ctr"/>
            <a:r>
              <a:rPr lang="cs-CZ" b="1" dirty="0" smtClean="0"/>
              <a:t>Příručka</a:t>
            </a:r>
            <a:r>
              <a:rPr lang="cs-CZ" dirty="0" smtClean="0"/>
              <a:t> interkulturní vzdělávání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600200"/>
            <a:ext cx="3096344" cy="3989039"/>
          </a:xfrm>
        </p:spPr>
        <p:txBody>
          <a:bodyPr>
            <a:normAutofit/>
          </a:bodyPr>
          <a:lstStyle/>
          <a:p>
            <a:r>
              <a:rPr lang="cs-CZ" dirty="0" smtClean="0"/>
              <a:t>Materiál vznikl v rámci projektu Varianty, financovaného programy</a:t>
            </a:r>
            <a:br>
              <a:rPr lang="cs-CZ" dirty="0" smtClean="0"/>
            </a:br>
            <a:r>
              <a:rPr lang="cs-CZ" dirty="0" smtClean="0"/>
              <a:t>PHARE a EQUAL Evropské unie, realizovaného společností </a:t>
            </a:r>
            <a:br>
              <a:rPr lang="cs-CZ" dirty="0" smtClean="0"/>
            </a:br>
            <a:r>
              <a:rPr lang="cs-CZ" dirty="0" smtClean="0"/>
              <a:t>Člověk v tísni</a:t>
            </a:r>
          </a:p>
          <a:p>
            <a:r>
              <a:rPr lang="cs-CZ" dirty="0" smtClean="0"/>
              <a:t>kolektiv autorů; Praha 2002</a:t>
            </a:r>
          </a:p>
          <a:p>
            <a:r>
              <a:rPr lang="cs-CZ" dirty="0" smtClean="0"/>
              <a:t>http://www.varianty.</a:t>
            </a:r>
            <a:r>
              <a:rPr lang="cs-CZ" dirty="0" err="1" smtClean="0"/>
              <a:t>cz</a:t>
            </a:r>
            <a:endParaRPr lang="cs-CZ" dirty="0" smtClean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35896" y="1628800"/>
            <a:ext cx="5191125" cy="33932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INTERKULTURNÍ VZDĚLÁVÁNÍ </a:t>
            </a:r>
            <a:r>
              <a:rPr lang="cs-CZ" dirty="0" err="1" smtClean="0"/>
              <a:t>ii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3568" y="1916832"/>
            <a:ext cx="4246240" cy="2548879"/>
          </a:xfrm>
        </p:spPr>
        <p:txBody>
          <a:bodyPr/>
          <a:lstStyle/>
          <a:p>
            <a:r>
              <a:rPr lang="cs-CZ" dirty="0" smtClean="0"/>
              <a:t>Doplněk k publikaci vydané v r. 2002</a:t>
            </a:r>
          </a:p>
          <a:p>
            <a:r>
              <a:rPr lang="cs-CZ" dirty="0" smtClean="0">
                <a:hlinkClick r:id="rId2"/>
              </a:rPr>
              <a:t>http://www.varianty.</a:t>
            </a:r>
            <a:r>
              <a:rPr lang="cs-CZ" dirty="0" err="1" smtClean="0">
                <a:hlinkClick r:id="rId2"/>
              </a:rPr>
              <a:t>cz</a:t>
            </a:r>
            <a:r>
              <a:rPr lang="cs-CZ" dirty="0" smtClean="0">
                <a:hlinkClick r:id="rId2"/>
              </a:rPr>
              <a:t>/</a:t>
            </a:r>
            <a:r>
              <a:rPr lang="cs-CZ" dirty="0" err="1" smtClean="0">
                <a:hlinkClick r:id="rId2"/>
              </a:rPr>
              <a:t>cdrom</a:t>
            </a:r>
            <a:r>
              <a:rPr lang="cs-CZ" dirty="0" smtClean="0">
                <a:hlinkClick r:id="rId2"/>
              </a:rPr>
              <a:t>/</a:t>
            </a:r>
            <a:endParaRPr lang="cs-CZ" dirty="0" smtClean="0"/>
          </a:p>
          <a:p>
            <a:r>
              <a:rPr lang="cs-CZ" dirty="0" smtClean="0"/>
              <a:t>Vydáno v r. 2005</a:t>
            </a:r>
            <a:endParaRPr lang="cs-CZ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48064" y="1484784"/>
            <a:ext cx="3131815" cy="4014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Myšlenková mapa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Žák používá myšlenkovou mapu jako nástroj k uspořádání vlastních myšlenek</a:t>
            </a:r>
          </a:p>
          <a:p>
            <a:r>
              <a:rPr lang="cs-CZ" dirty="0" smtClean="0"/>
              <a:t>Za pomoci myšlenkové mapy jsou žáci schopni vyjádřit svůj názor</a:t>
            </a:r>
          </a:p>
          <a:p>
            <a:r>
              <a:rPr lang="cs-CZ" dirty="0" smtClean="0"/>
              <a:t>S myšlenkovou mapou lze dále pracovat – může posloužit k vytvoření námětů pro diskuzi, lze porovnat myšlenkovou mapu vytvořenou před probíraným učivem a po probrané látce, na základě myšlenkové mapy lze zadat projekt či domácí úkol, …</a:t>
            </a:r>
          </a:p>
          <a:p>
            <a:r>
              <a:rPr lang="cs-CZ" dirty="0" smtClean="0">
                <a:hlinkClick r:id="rId2"/>
              </a:rPr>
              <a:t>http://www.varianty.</a:t>
            </a:r>
            <a:r>
              <a:rPr lang="cs-CZ" dirty="0" err="1" smtClean="0">
                <a:hlinkClick r:id="rId2"/>
              </a:rPr>
              <a:t>cz</a:t>
            </a:r>
            <a:r>
              <a:rPr lang="cs-CZ" dirty="0" smtClean="0">
                <a:hlinkClick r:id="rId2"/>
              </a:rPr>
              <a:t>/</a:t>
            </a:r>
            <a:r>
              <a:rPr lang="cs-CZ" dirty="0" err="1" smtClean="0">
                <a:hlinkClick r:id="rId2"/>
              </a:rPr>
              <a:t>cdrom</a:t>
            </a:r>
            <a:r>
              <a:rPr lang="cs-CZ" dirty="0" smtClean="0">
                <a:hlinkClick r:id="rId2"/>
              </a:rPr>
              <a:t>/podkapitoly2/IKV2_komplet.</a:t>
            </a:r>
            <a:r>
              <a:rPr lang="cs-CZ" dirty="0" err="1" smtClean="0">
                <a:hlinkClick r:id="rId2"/>
              </a:rPr>
              <a:t>pdf</a:t>
            </a:r>
            <a:r>
              <a:rPr lang="cs-CZ" dirty="0" smtClean="0"/>
              <a:t> str. 17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ČEŠI NEKRÁST TADY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Cíle:  žáci si uvědomují, odkud pochází nedůvěra vůči cizincům; chápou, že konání jednotlivce ovlivňuje vnímání skupiny; chápou neadekvátnost paušalizace; uvědomují si, že žádná skupina není zcela homogenní</a:t>
            </a:r>
          </a:p>
          <a:p>
            <a:r>
              <a:rPr lang="cs-CZ" dirty="0" smtClean="0"/>
              <a:t>Pomůcky: velký nápis Češi nekrást tady, karty s rolemi</a:t>
            </a:r>
          </a:p>
          <a:p>
            <a:endParaRPr lang="cs-CZ" dirty="0" smtClean="0"/>
          </a:p>
          <a:p>
            <a:r>
              <a:rPr lang="cs-CZ" dirty="0" smtClean="0"/>
              <a:t>Aktivita: diskuze a následné hlasování o plakátu</a:t>
            </a:r>
          </a:p>
          <a:p>
            <a:endParaRPr lang="cs-CZ" dirty="0" smtClean="0"/>
          </a:p>
          <a:p>
            <a:r>
              <a:rPr lang="cs-CZ" dirty="0" smtClean="0">
                <a:hlinkClick r:id="rId2"/>
              </a:rPr>
              <a:t>http://www.varianty.</a:t>
            </a:r>
            <a:r>
              <a:rPr lang="cs-CZ" dirty="0" err="1" smtClean="0">
                <a:hlinkClick r:id="rId2"/>
              </a:rPr>
              <a:t>cz</a:t>
            </a:r>
            <a:r>
              <a:rPr lang="cs-CZ" dirty="0" smtClean="0">
                <a:hlinkClick r:id="rId2"/>
              </a:rPr>
              <a:t>/</a:t>
            </a:r>
            <a:r>
              <a:rPr lang="cs-CZ" dirty="0" err="1" smtClean="0">
                <a:hlinkClick r:id="rId2"/>
              </a:rPr>
              <a:t>cdrom</a:t>
            </a:r>
            <a:r>
              <a:rPr lang="cs-CZ" dirty="0" smtClean="0">
                <a:hlinkClick r:id="rId2"/>
              </a:rPr>
              <a:t>/podkapitoly/IKV1_komplet.</a:t>
            </a:r>
            <a:r>
              <a:rPr lang="cs-CZ" dirty="0" err="1" smtClean="0">
                <a:hlinkClick r:id="rId2"/>
              </a:rPr>
              <a:t>pdf</a:t>
            </a:r>
            <a:r>
              <a:rPr lang="cs-CZ" dirty="0" smtClean="0"/>
              <a:t> str. 73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VIDĚT  VĚCI ROZDÍLNĚ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Cíl:  žáci si uvědomí existenci rozdílných způsobů vnímání, posuzování a hodnocení jednotlivých lidí;  chápou nebezpečí snahy jedné skupiny diktovat svůj názor druhým</a:t>
            </a:r>
          </a:p>
          <a:p>
            <a:r>
              <a:rPr lang="cs-CZ" dirty="0" smtClean="0"/>
              <a:t>Pomůcky: sada deseti obrázků</a:t>
            </a:r>
          </a:p>
          <a:p>
            <a:r>
              <a:rPr lang="cs-CZ" dirty="0" smtClean="0"/>
              <a:t>Dále: žáci vytvoří skupinky po 3-4, mají vymyslet, co se stane, jsou-li  ve společnosti  některé názory prohlášeny za správné a jiné za nesprávné</a:t>
            </a:r>
          </a:p>
          <a:p>
            <a:endParaRPr lang="cs-CZ" dirty="0" smtClean="0"/>
          </a:p>
          <a:p>
            <a:r>
              <a:rPr lang="cs-CZ" dirty="0" smtClean="0">
                <a:hlinkClick r:id="rId2"/>
              </a:rPr>
              <a:t>http://www.varianty.</a:t>
            </a:r>
            <a:r>
              <a:rPr lang="cs-CZ" dirty="0" err="1" smtClean="0">
                <a:hlinkClick r:id="rId2"/>
              </a:rPr>
              <a:t>cz</a:t>
            </a:r>
            <a:r>
              <a:rPr lang="cs-CZ" dirty="0" smtClean="0">
                <a:hlinkClick r:id="rId2"/>
              </a:rPr>
              <a:t>/</a:t>
            </a:r>
            <a:r>
              <a:rPr lang="cs-CZ" dirty="0" err="1" smtClean="0">
                <a:hlinkClick r:id="rId2"/>
              </a:rPr>
              <a:t>cdrom</a:t>
            </a:r>
            <a:r>
              <a:rPr lang="cs-CZ" dirty="0" smtClean="0">
                <a:hlinkClick r:id="rId2"/>
              </a:rPr>
              <a:t>/podkapitoly/IKV1_komplet.</a:t>
            </a:r>
            <a:r>
              <a:rPr lang="cs-CZ" dirty="0" err="1" smtClean="0">
                <a:hlinkClick r:id="rId2"/>
              </a:rPr>
              <a:t>pdf</a:t>
            </a:r>
            <a:r>
              <a:rPr lang="cs-CZ" dirty="0" smtClean="0"/>
              <a:t> str. 102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ROZDÍLY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Které vlastnosti jsou obvykle připisovány ženám, které mužům a jaká z toho plynou omezení?</a:t>
            </a:r>
          </a:p>
          <a:p>
            <a:r>
              <a:rPr lang="cs-CZ" dirty="0" smtClean="0"/>
              <a:t>6 kartiček: 2 typicky mužské, ženské a lidské vlastnosti</a:t>
            </a:r>
          </a:p>
          <a:p>
            <a:r>
              <a:rPr lang="cs-CZ" dirty="0" smtClean="0"/>
              <a:t>Rozdělení do skupinek – výhody a omezení, které připisované vlastnosti přináší mužům, ženám?</a:t>
            </a:r>
          </a:p>
          <a:p>
            <a:endParaRPr lang="cs-CZ" dirty="0" smtClean="0"/>
          </a:p>
          <a:p>
            <a:r>
              <a:rPr lang="cs-CZ" dirty="0" smtClean="0">
                <a:hlinkClick r:id="rId2"/>
              </a:rPr>
              <a:t>http://www.varianty.</a:t>
            </a:r>
            <a:r>
              <a:rPr lang="cs-CZ" dirty="0" err="1" smtClean="0">
                <a:hlinkClick r:id="rId2"/>
              </a:rPr>
              <a:t>cz</a:t>
            </a:r>
            <a:r>
              <a:rPr lang="cs-CZ" dirty="0" smtClean="0">
                <a:hlinkClick r:id="rId2"/>
              </a:rPr>
              <a:t>/</a:t>
            </a:r>
            <a:r>
              <a:rPr lang="cs-CZ" dirty="0" err="1" smtClean="0">
                <a:hlinkClick r:id="rId2"/>
              </a:rPr>
              <a:t>cdrom</a:t>
            </a:r>
            <a:r>
              <a:rPr lang="cs-CZ" dirty="0" smtClean="0">
                <a:hlinkClick r:id="rId2"/>
              </a:rPr>
              <a:t>/podkapitoly2/IKV2_komplet.</a:t>
            </a:r>
            <a:r>
              <a:rPr lang="cs-CZ" dirty="0" err="1" smtClean="0">
                <a:hlinkClick r:id="rId2"/>
              </a:rPr>
              <a:t>pdf</a:t>
            </a:r>
            <a:r>
              <a:rPr lang="cs-CZ" dirty="0" smtClean="0"/>
              <a:t> str. 100</a:t>
            </a:r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AKTIVITY KONANÉ V HODINĚ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RITUÁL TĚLA U KMENE NACIREMA - </a:t>
            </a:r>
            <a:r>
              <a:rPr lang="cs-CZ" dirty="0" smtClean="0">
                <a:hlinkClick r:id="rId2"/>
              </a:rPr>
              <a:t>http://www.varianty.</a:t>
            </a:r>
            <a:r>
              <a:rPr lang="cs-CZ" dirty="0" err="1" smtClean="0">
                <a:hlinkClick r:id="rId2"/>
              </a:rPr>
              <a:t>cz</a:t>
            </a:r>
            <a:r>
              <a:rPr lang="cs-CZ" dirty="0" smtClean="0">
                <a:hlinkClick r:id="rId2"/>
              </a:rPr>
              <a:t>/</a:t>
            </a:r>
            <a:r>
              <a:rPr lang="cs-CZ" dirty="0" err="1" smtClean="0">
                <a:hlinkClick r:id="rId2"/>
              </a:rPr>
              <a:t>cdrom</a:t>
            </a:r>
            <a:r>
              <a:rPr lang="cs-CZ" dirty="0" smtClean="0">
                <a:hlinkClick r:id="rId2"/>
              </a:rPr>
              <a:t>/podkapitoly/IKV1_komplet.</a:t>
            </a:r>
            <a:r>
              <a:rPr lang="cs-CZ" dirty="0" err="1" smtClean="0">
                <a:hlinkClick r:id="rId2"/>
              </a:rPr>
              <a:t>pdf</a:t>
            </a:r>
            <a:r>
              <a:rPr lang="cs-CZ" dirty="0" smtClean="0"/>
              <a:t> str. 67</a:t>
            </a:r>
          </a:p>
          <a:p>
            <a:r>
              <a:rPr lang="cs-CZ" dirty="0" smtClean="0"/>
              <a:t>OBČAN „DRUHÉ KATEGORIE“ - </a:t>
            </a:r>
            <a:r>
              <a:rPr lang="cs-CZ" dirty="0" smtClean="0">
                <a:hlinkClick r:id="rId2"/>
              </a:rPr>
              <a:t>http://www.varianty.</a:t>
            </a:r>
            <a:r>
              <a:rPr lang="cs-CZ" dirty="0" err="1" smtClean="0">
                <a:hlinkClick r:id="rId2"/>
              </a:rPr>
              <a:t>cz</a:t>
            </a:r>
            <a:r>
              <a:rPr lang="cs-CZ" dirty="0" smtClean="0">
                <a:hlinkClick r:id="rId2"/>
              </a:rPr>
              <a:t>/</a:t>
            </a:r>
            <a:r>
              <a:rPr lang="cs-CZ" dirty="0" err="1" smtClean="0">
                <a:hlinkClick r:id="rId2"/>
              </a:rPr>
              <a:t>cdrom</a:t>
            </a:r>
            <a:r>
              <a:rPr lang="cs-CZ" dirty="0" smtClean="0">
                <a:hlinkClick r:id="rId2"/>
              </a:rPr>
              <a:t>/podkapitoly/IKV1_komplet.</a:t>
            </a:r>
            <a:r>
              <a:rPr lang="cs-CZ" dirty="0" err="1" smtClean="0">
                <a:hlinkClick r:id="rId2"/>
              </a:rPr>
              <a:t>pdf</a:t>
            </a:r>
            <a:r>
              <a:rPr lang="cs-CZ" dirty="0" smtClean="0"/>
              <a:t> str. 111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ii</a:t>
            </a:r>
            <a:r>
              <a:rPr lang="cs-CZ" dirty="0" smtClean="0"/>
              <a:t>. SVĚTOVÁ VÁLKA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5800" y="1600201"/>
            <a:ext cx="7772400" cy="748679"/>
          </a:xfrm>
        </p:spPr>
        <p:txBody>
          <a:bodyPr>
            <a:normAutofit/>
          </a:bodyPr>
          <a:lstStyle/>
          <a:p>
            <a:pPr lvl="1"/>
            <a:r>
              <a:rPr lang="cs-CZ" sz="2000" dirty="0" smtClean="0"/>
              <a:t>Která témata v rámci II. sv.. v. souvisí s interkulturní výchovou?</a:t>
            </a:r>
          </a:p>
        </p:txBody>
      </p:sp>
      <p:sp>
        <p:nvSpPr>
          <p:cNvPr id="4" name="Nadpis 1"/>
          <p:cNvSpPr txBox="1">
            <a:spLocks/>
          </p:cNvSpPr>
          <p:nvPr/>
        </p:nvSpPr>
        <p:spPr>
          <a:xfrm>
            <a:off x="539552" y="2924944"/>
            <a:ext cx="7772400" cy="1143000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3600" b="0" i="0" u="none" strike="noStrike" kern="1200" cap="all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DALŠÍ TÉMATA?</a:t>
            </a:r>
            <a:endParaRPr kumimoji="0" lang="cs-CZ" sz="3600" b="0" i="0" u="none" strike="noStrike" kern="1200" cap="all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Zdroje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Příručky Interkulturní vzdělávání dostupné zde:</a:t>
            </a:r>
          </a:p>
          <a:p>
            <a:r>
              <a:rPr lang="cs-CZ" dirty="0" smtClean="0">
                <a:hlinkClick r:id="rId2"/>
              </a:rPr>
              <a:t>http://www.varianty.</a:t>
            </a:r>
            <a:r>
              <a:rPr lang="cs-CZ" dirty="0" err="1" smtClean="0">
                <a:hlinkClick r:id="rId2"/>
              </a:rPr>
              <a:t>cz</a:t>
            </a:r>
            <a:r>
              <a:rPr lang="cs-CZ" dirty="0" smtClean="0">
                <a:hlinkClick r:id="rId2"/>
              </a:rPr>
              <a:t>/</a:t>
            </a:r>
            <a:r>
              <a:rPr lang="cs-CZ" dirty="0" err="1" smtClean="0">
                <a:hlinkClick r:id="rId2"/>
              </a:rPr>
              <a:t>cdrom</a:t>
            </a:r>
            <a:r>
              <a:rPr lang="cs-CZ" dirty="0" smtClean="0">
                <a:hlinkClick r:id="rId2"/>
              </a:rPr>
              <a:t>/podkapitoly/IKV1_komplet.</a:t>
            </a:r>
            <a:r>
              <a:rPr lang="cs-CZ" dirty="0" err="1" smtClean="0">
                <a:hlinkClick r:id="rId2"/>
              </a:rPr>
              <a:t>pdf</a:t>
            </a:r>
            <a:r>
              <a:rPr lang="cs-CZ" dirty="0" smtClean="0"/>
              <a:t> </a:t>
            </a:r>
          </a:p>
          <a:p>
            <a:r>
              <a:rPr lang="cs-CZ" dirty="0" smtClean="0">
                <a:hlinkClick r:id="rId3"/>
              </a:rPr>
              <a:t>http://www.varianty.</a:t>
            </a:r>
            <a:r>
              <a:rPr lang="cs-CZ" dirty="0" err="1" smtClean="0">
                <a:hlinkClick r:id="rId3"/>
              </a:rPr>
              <a:t>cz</a:t>
            </a:r>
            <a:r>
              <a:rPr lang="cs-CZ" dirty="0" smtClean="0">
                <a:hlinkClick r:id="rId3"/>
              </a:rPr>
              <a:t>/</a:t>
            </a:r>
            <a:r>
              <a:rPr lang="cs-CZ" dirty="0" err="1" smtClean="0">
                <a:hlinkClick r:id="rId3"/>
              </a:rPr>
              <a:t>cdrom</a:t>
            </a:r>
            <a:r>
              <a:rPr lang="cs-CZ" dirty="0" smtClean="0">
                <a:hlinkClick r:id="rId3"/>
              </a:rPr>
              <a:t>/podkapitoly2/IKV2_komplet.</a:t>
            </a:r>
            <a:r>
              <a:rPr lang="cs-CZ" dirty="0" err="1" smtClean="0">
                <a:hlinkClick r:id="rId3"/>
              </a:rPr>
              <a:t>pdf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Interkulturní vzdělávání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1556792"/>
            <a:ext cx="5965328" cy="3733800"/>
          </a:xfrm>
        </p:spPr>
      </p:pic>
    </p:spTree>
    <p:extLst>
      <p:ext uri="{BB962C8B-B14F-4D97-AF65-F5344CB8AC3E}">
        <p14:creationId xmlns:p14="http://schemas.microsoft.com/office/powerpoint/2010/main" val="2692963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b="1" dirty="0" smtClean="0"/>
              <a:t>Pilíře</a:t>
            </a:r>
            <a:r>
              <a:rPr lang="cs-CZ" dirty="0" smtClean="0"/>
              <a:t> </a:t>
            </a:r>
            <a:r>
              <a:rPr lang="cs-CZ" cap="none" dirty="0" smtClean="0"/>
              <a:t>interkulturního vzdělávání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1556792"/>
            <a:ext cx="6939708" cy="4711623"/>
          </a:xfrm>
        </p:spPr>
      </p:pic>
    </p:spTree>
    <p:extLst>
      <p:ext uri="{BB962C8B-B14F-4D97-AF65-F5344CB8AC3E}">
        <p14:creationId xmlns:p14="http://schemas.microsoft.com/office/powerpoint/2010/main" val="2838968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3568" y="0"/>
            <a:ext cx="7772400" cy="1143000"/>
          </a:xfrm>
        </p:spPr>
        <p:txBody>
          <a:bodyPr>
            <a:normAutofit/>
          </a:bodyPr>
          <a:lstStyle/>
          <a:p>
            <a:pPr algn="ctr"/>
            <a:r>
              <a:rPr lang="cs-CZ" b="1" dirty="0" err="1" smtClean="0"/>
              <a:t>CÍLe</a:t>
            </a:r>
            <a:r>
              <a:rPr lang="cs-CZ" dirty="0" smtClean="0"/>
              <a:t> </a:t>
            </a:r>
            <a:r>
              <a:rPr lang="cs-CZ" cap="none" dirty="0" smtClean="0"/>
              <a:t>interkulturního vzdělávání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980728"/>
            <a:ext cx="8206680" cy="4353273"/>
          </a:xfrm>
        </p:spPr>
        <p:txBody>
          <a:bodyPr>
            <a:normAutofit fontScale="92500" lnSpcReduction="20000"/>
          </a:bodyPr>
          <a:lstStyle/>
          <a:p>
            <a:r>
              <a:rPr lang="cs-CZ" sz="2400" dirty="0" smtClean="0"/>
              <a:t>Podpora a upevňování vzájemných vztahů mezi sociokulturními skupinami , především mezi majoritou a minoritami.</a:t>
            </a:r>
          </a:p>
          <a:p>
            <a:pPr lvl="1"/>
            <a:r>
              <a:rPr lang="cs-CZ" sz="2200" dirty="0" smtClean="0"/>
              <a:t>Uvědomit si , že rozmanitost a různost je založena na bezpodmínečné rovnosti</a:t>
            </a:r>
          </a:p>
          <a:p>
            <a:pPr lvl="1"/>
            <a:r>
              <a:rPr lang="cs-CZ" sz="2200" dirty="0" smtClean="0"/>
              <a:t>Snažit se poznat odlišné kulturní identity a respektovat je jako rovnocenné</a:t>
            </a:r>
          </a:p>
          <a:p>
            <a:pPr lvl="1"/>
            <a:r>
              <a:rPr lang="cs-CZ" sz="2200" dirty="0" smtClean="0"/>
              <a:t>Naučit se řešit konflikty pokojnou cestou</a:t>
            </a:r>
          </a:p>
          <a:p>
            <a:r>
              <a:rPr lang="cs-CZ" sz="2400" dirty="0" smtClean="0"/>
              <a:t>Cílem je vybavit žáky potřebnými interkulturními kompetencemi:</a:t>
            </a:r>
          </a:p>
          <a:p>
            <a:pPr lvl="1"/>
            <a:r>
              <a:rPr lang="cs-CZ" sz="2200" dirty="0" smtClean="0"/>
              <a:t>Znalosti o různých etnických a kulturních skupinách žijících v české a evropské společnosti</a:t>
            </a:r>
          </a:p>
          <a:p>
            <a:pPr lvl="1"/>
            <a:r>
              <a:rPr lang="cs-CZ" sz="2200" dirty="0" smtClean="0"/>
              <a:t>Dovednosti orientovat se v kulturně pluralitním světě a využívat interkulturní kontakty a dialog  k obohacení sebe i druhých</a:t>
            </a:r>
          </a:p>
          <a:p>
            <a:pPr lvl="1"/>
            <a:r>
              <a:rPr lang="cs-CZ" sz="2200" dirty="0" smtClean="0"/>
              <a:t>Postoje tolerance, respektu a otevřenosti k odlišným skupinám  a životním formám, včetně vědomí potřebnosti osobní angažovanosti.</a:t>
            </a:r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2801974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b="1" dirty="0" smtClean="0"/>
              <a:t>Etapy procesu </a:t>
            </a:r>
            <a:r>
              <a:rPr lang="cs-CZ" cap="none" dirty="0" smtClean="0"/>
              <a:t>interkulturního vzdělávání</a:t>
            </a:r>
            <a:endParaRPr lang="cs-CZ" cap="none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2800" dirty="0" smtClean="0"/>
              <a:t>Hluboká osobnostní proměna:</a:t>
            </a:r>
          </a:p>
          <a:p>
            <a:pPr marL="525780" indent="-457200">
              <a:buAutoNum type="arabicParenR"/>
            </a:pPr>
            <a:r>
              <a:rPr lang="cs-CZ" sz="2800" dirty="0" smtClean="0"/>
              <a:t>Studenti si sebe sama představují zvnějšku</a:t>
            </a:r>
          </a:p>
          <a:p>
            <a:pPr marL="525780" indent="-457200">
              <a:buAutoNum type="arabicParenR"/>
            </a:pPr>
            <a:r>
              <a:rPr lang="cs-CZ" sz="2800" dirty="0" smtClean="0"/>
              <a:t>Studenti se učí rozumět světu a době, ve které žijeme</a:t>
            </a:r>
          </a:p>
          <a:p>
            <a:pPr marL="525780" indent="-457200">
              <a:buAutoNum type="arabicParenR"/>
            </a:pPr>
            <a:r>
              <a:rPr lang="cs-CZ" sz="2800" dirty="0" smtClean="0"/>
              <a:t>Studenti se seznamují s odlišnou realitou  - jinými náhledy na svět, způsoby myšlení , jednání</a:t>
            </a:r>
          </a:p>
          <a:p>
            <a:pPr marL="525780" indent="-457200">
              <a:buAutoNum type="arabicParenR"/>
            </a:pPr>
            <a:r>
              <a:rPr lang="cs-CZ" sz="2800" dirty="0" smtClean="0"/>
              <a:t>Studenti se učí chápat kulturní rozmanitost jako pozitivní jev</a:t>
            </a:r>
          </a:p>
        </p:txBody>
      </p:sp>
    </p:spTree>
    <p:extLst>
      <p:ext uri="{BB962C8B-B14F-4D97-AF65-F5344CB8AC3E}">
        <p14:creationId xmlns:p14="http://schemas.microsoft.com/office/powerpoint/2010/main" val="2972971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b="1" dirty="0" smtClean="0"/>
              <a:t>Metody</a:t>
            </a:r>
            <a:r>
              <a:rPr lang="cs-CZ" dirty="0" smtClean="0"/>
              <a:t> </a:t>
            </a:r>
            <a:r>
              <a:rPr lang="cs-CZ" cap="none" dirty="0" smtClean="0"/>
              <a:t>interkulturního vzdělávání</a:t>
            </a:r>
            <a:endParaRPr lang="cs-CZ" cap="none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Důraz na interakci</a:t>
            </a:r>
          </a:p>
          <a:p>
            <a:pPr marL="525780" indent="-457200">
              <a:buAutoNum type="arabicParenR"/>
            </a:pPr>
            <a:r>
              <a:rPr lang="cs-CZ" sz="2800" dirty="0" smtClean="0"/>
              <a:t>Diskuze</a:t>
            </a:r>
          </a:p>
          <a:p>
            <a:pPr marL="525780" indent="-457200">
              <a:buAutoNum type="arabicParenR"/>
            </a:pPr>
            <a:r>
              <a:rPr lang="cs-CZ" sz="2800" dirty="0" smtClean="0"/>
              <a:t>Brainstorming</a:t>
            </a:r>
          </a:p>
          <a:p>
            <a:pPr marL="525780" indent="-457200">
              <a:buAutoNum type="arabicParenR"/>
            </a:pPr>
            <a:r>
              <a:rPr lang="cs-CZ" sz="2800" dirty="0" smtClean="0"/>
              <a:t>Skupinové vyučování</a:t>
            </a:r>
          </a:p>
          <a:p>
            <a:pPr marL="525780" indent="-457200">
              <a:buAutoNum type="arabicParenR"/>
            </a:pPr>
            <a:r>
              <a:rPr lang="cs-CZ" sz="2800" dirty="0" smtClean="0"/>
              <a:t>Simulační hry a dramatizace</a:t>
            </a:r>
          </a:p>
          <a:p>
            <a:pPr marL="525780" indent="-457200">
              <a:buAutoNum type="arabicParenR"/>
            </a:pPr>
            <a:r>
              <a:rPr lang="cs-CZ" sz="2800" dirty="0" smtClean="0"/>
              <a:t>Kritické myšlení</a:t>
            </a:r>
          </a:p>
          <a:p>
            <a:pPr marL="525780" indent="-457200">
              <a:buAutoNum type="arabicParenR"/>
            </a:pPr>
            <a:r>
              <a:rPr lang="cs-CZ" sz="2800" dirty="0" smtClean="0"/>
              <a:t>Projektové vyučování</a:t>
            </a:r>
          </a:p>
          <a:p>
            <a:pPr marL="525780" indent="-457200">
              <a:buAutoNum type="arabicParenR"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822266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Obecné zásady </a:t>
            </a:r>
            <a:r>
              <a:rPr lang="cs-CZ" cap="none" dirty="0" smtClean="0"/>
              <a:t>ve výuce</a:t>
            </a:r>
            <a:endParaRPr lang="cs-CZ" cap="none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 smtClean="0"/>
              <a:t>Tvůrčí atmosféra ve třídě</a:t>
            </a:r>
          </a:p>
          <a:p>
            <a:r>
              <a:rPr lang="cs-CZ" sz="2400" dirty="0" smtClean="0"/>
              <a:t>Atmosféra důvěry a spolupráce</a:t>
            </a:r>
          </a:p>
          <a:p>
            <a:r>
              <a:rPr lang="cs-CZ" sz="2400" dirty="0" smtClean="0"/>
              <a:t>Začínat s vlastními zkušenostmi žáků</a:t>
            </a:r>
          </a:p>
          <a:p>
            <a:r>
              <a:rPr lang="cs-CZ" sz="2400" dirty="0" smtClean="0"/>
              <a:t>Aktuální a přitažlivá témata</a:t>
            </a:r>
          </a:p>
          <a:p>
            <a:r>
              <a:rPr lang="cs-CZ" sz="2400" dirty="0" smtClean="0"/>
              <a:t>Stručně, jasně a konkrétně formulované úkoly</a:t>
            </a:r>
          </a:p>
          <a:p>
            <a:r>
              <a:rPr lang="cs-CZ" sz="2400" dirty="0" smtClean="0"/>
              <a:t>Prostor k sebevyjádření</a:t>
            </a:r>
          </a:p>
          <a:p>
            <a:r>
              <a:rPr lang="cs-CZ" sz="2400" dirty="0" smtClean="0"/>
              <a:t>Hodnocení aktivit</a:t>
            </a:r>
          </a:p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0153" y="3539474"/>
            <a:ext cx="3203848" cy="3309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1637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pPr algn="ctr"/>
            <a:r>
              <a:rPr lang="cs-CZ" sz="3400" dirty="0" smtClean="0"/>
              <a:t>Interkulturní vzdělávání  </a:t>
            </a:r>
            <a:r>
              <a:rPr lang="cs-CZ" sz="3400" b="1" dirty="0" smtClean="0"/>
              <a:t>ve výuce</a:t>
            </a:r>
            <a:endParaRPr lang="cs-CZ" sz="34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133055"/>
          </a:xfrm>
        </p:spPr>
        <p:txBody>
          <a:bodyPr/>
          <a:lstStyle/>
          <a:p>
            <a:r>
              <a:rPr lang="cs-CZ" sz="2200" dirty="0" smtClean="0"/>
              <a:t>Která část v rámci RVP přímo vybízí k interkulturnímu vzdělávání?</a:t>
            </a:r>
          </a:p>
          <a:p>
            <a:r>
              <a:rPr lang="cs-CZ" sz="2200" dirty="0" smtClean="0"/>
              <a:t>Uveďte předměty, resp. vzdělávací obory v RVP,  a konkrétní témata, která souvisí s interkulturním vzděláváním?</a:t>
            </a:r>
          </a:p>
          <a:p>
            <a:r>
              <a:rPr lang="cs-CZ" sz="2200" dirty="0" smtClean="0"/>
              <a:t>Na jaké cíle by mělo být zaměřeno interkulturní vzdělávání? Afektivní či kognitivní?</a:t>
            </a:r>
          </a:p>
          <a:p>
            <a:r>
              <a:rPr lang="cs-CZ" sz="2200" dirty="0" smtClean="0"/>
              <a:t>Co by mělo být důležitou součástí každé aktivity zaměřené na postoje žáků (po jejím vykonání)?</a:t>
            </a:r>
          </a:p>
          <a:p>
            <a:r>
              <a:rPr lang="cs-CZ" sz="2200" dirty="0" smtClean="0"/>
              <a:t>Uveďte výhody a nevýhody aktivit (skupinové práce, hraní rolí,…) ve výuce</a:t>
            </a:r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cs-CZ" b="1" dirty="0" smtClean="0"/>
              <a:t>JAK PŘIPRAVIT HODINU </a:t>
            </a:r>
            <a:r>
              <a:rPr lang="cs-CZ" dirty="0" smtClean="0"/>
              <a:t>SMĚŘUJÍCÍ K IKV?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200" dirty="0" smtClean="0"/>
              <a:t>1.  Výběr tématu hodiny</a:t>
            </a:r>
          </a:p>
          <a:p>
            <a:r>
              <a:rPr lang="cs-CZ" sz="2200" dirty="0" smtClean="0"/>
              <a:t>2. Proč? – argumenty, cíle hodiny, znalosti jsou jen prostředkem, stěžejní jsou postoje a dovednosti</a:t>
            </a:r>
          </a:p>
          <a:p>
            <a:r>
              <a:rPr lang="cs-CZ" sz="2200" dirty="0" smtClean="0"/>
              <a:t>3.  Co? </a:t>
            </a:r>
          </a:p>
          <a:p>
            <a:r>
              <a:rPr lang="cs-CZ" sz="2200" dirty="0" smtClean="0"/>
              <a:t>4. Komu? </a:t>
            </a:r>
          </a:p>
          <a:p>
            <a:r>
              <a:rPr lang="cs-CZ" sz="2200" dirty="0" smtClean="0"/>
              <a:t>5. Jak? – scénář hodiny (tři fáze: evokace, uvědomění si významu,reflexe)</a:t>
            </a:r>
          </a:p>
          <a:p>
            <a:r>
              <a:rPr lang="cs-CZ" sz="2200" dirty="0" smtClean="0"/>
              <a:t>6. Jak ověřím cíle?</a:t>
            </a:r>
            <a:endParaRPr lang="cs-CZ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Urban Pop">
  <a:themeElements>
    <a:clrScheme name="Urban Pop">
      <a:dk1>
        <a:srgbClr val="000000"/>
      </a:dk1>
      <a:lt1>
        <a:srgbClr val="FFFFFF"/>
      </a:lt1>
      <a:dk2>
        <a:srgbClr val="282828"/>
      </a:dk2>
      <a:lt2>
        <a:srgbClr val="D4D4D4"/>
      </a:lt2>
      <a:accent1>
        <a:srgbClr val="86CE24"/>
      </a:accent1>
      <a:accent2>
        <a:srgbClr val="00A2E6"/>
      </a:accent2>
      <a:accent3>
        <a:srgbClr val="FAC810"/>
      </a:accent3>
      <a:accent4>
        <a:srgbClr val="7D8F8C"/>
      </a:accent4>
      <a:accent5>
        <a:srgbClr val="D06B20"/>
      </a:accent5>
      <a:accent6>
        <a:srgbClr val="958B8B"/>
      </a:accent6>
      <a:hlink>
        <a:srgbClr val="FF9900"/>
      </a:hlink>
      <a:folHlink>
        <a:srgbClr val="969696"/>
      </a:folHlink>
    </a:clrScheme>
    <a:fontScheme name="Urban Pop">
      <a:maj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Urban Pop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190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58000"/>
              </a:srgbClr>
            </a:outerShdw>
          </a:effectLst>
          <a:scene3d>
            <a:camera prst="orthographicFront">
              <a:rot lat="0" lon="0" rev="0"/>
            </a:camera>
            <a:lightRig rig="flat" dir="t"/>
          </a:scene3d>
          <a:sp3d contourW="15875">
            <a:bevelT w="95250" h="127000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  <a:shade val="100000"/>
                <a:alpha val="100000"/>
                <a:satMod val="100000"/>
                <a:lumMod val="100000"/>
              </a:schemeClr>
            </a:gs>
            <a:gs pos="9000">
              <a:schemeClr val="phClr">
                <a:tint val="90000"/>
                <a:shade val="100000"/>
                <a:alpha val="100000"/>
                <a:satMod val="100000"/>
                <a:lumMod val="100000"/>
              </a:schemeClr>
            </a:gs>
            <a:gs pos="34000">
              <a:schemeClr val="phClr">
                <a:tint val="83000"/>
                <a:shade val="100000"/>
                <a:alpha val="100000"/>
                <a:satMod val="100000"/>
                <a:lumMod val="100000"/>
              </a:schemeClr>
            </a:gs>
            <a:gs pos="62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  <a:gs pos="90000">
              <a:schemeClr val="phClr">
                <a:tint val="92000"/>
                <a:shade val="100000"/>
                <a:alpha val="100000"/>
                <a:satMod val="100000"/>
                <a:lumMod val="90000"/>
              </a:schemeClr>
            </a:gs>
            <a:gs pos="100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8000"/>
              </a:schemeClr>
            </a:gs>
            <a:gs pos="100000">
              <a:schemeClr val="phClr">
                <a:tint val="95000"/>
                <a:shade val="98000"/>
                <a:lumMod val="80000"/>
              </a:schemeClr>
            </a:gs>
          </a:gsLst>
          <a:path path="circle">
            <a:fillToRect l="50000" t="100000" r="10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Městská zábava</Template>
  <TotalTime>2407</TotalTime>
  <Words>703</Words>
  <Application>Microsoft Office PowerPoint</Application>
  <PresentationFormat>Předvádění na obrazovce (4:3)</PresentationFormat>
  <Paragraphs>93</Paragraphs>
  <Slides>18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21" baseType="lpstr">
      <vt:lpstr>Gill Sans MT</vt:lpstr>
      <vt:lpstr>Wingdings 3</vt:lpstr>
      <vt:lpstr>Urban Pop</vt:lpstr>
      <vt:lpstr>Interkulturní vzdělávání (Multikulturní výchova)</vt:lpstr>
      <vt:lpstr>Interkulturní vzdělávání</vt:lpstr>
      <vt:lpstr>Pilíře interkulturního vzdělávání</vt:lpstr>
      <vt:lpstr>CÍLe interkulturního vzdělávání</vt:lpstr>
      <vt:lpstr>Etapy procesu interkulturního vzdělávání</vt:lpstr>
      <vt:lpstr>Metody interkulturního vzdělávání</vt:lpstr>
      <vt:lpstr>Obecné zásady ve výuce</vt:lpstr>
      <vt:lpstr>Interkulturní vzdělávání  ve výuce</vt:lpstr>
      <vt:lpstr>JAK PŘIPRAVIT HODINU SMĚŘUJÍCÍ K IKV?</vt:lpstr>
      <vt:lpstr>Příručka interkulturní vzdělávání</vt:lpstr>
      <vt:lpstr>INTERKULTURNÍ VZDĚLÁVÁNÍ ii</vt:lpstr>
      <vt:lpstr>Myšlenková mapa</vt:lpstr>
      <vt:lpstr>ČEŠI NEKRÁST TADY</vt:lpstr>
      <vt:lpstr>VIDĚT  VĚCI ROZDÍLNĚ</vt:lpstr>
      <vt:lpstr>ROZDÍLY</vt:lpstr>
      <vt:lpstr>AKTIVITY KONANÉ V HODINĚ</vt:lpstr>
      <vt:lpstr>ii. SVĚTOVÁ VÁLKA</vt:lpstr>
      <vt:lpstr>Zdroje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Interkulturní vzdělávání</dc:title>
  <dc:creator>Terezka</dc:creator>
  <cp:lastModifiedBy>Klára Dostálová</cp:lastModifiedBy>
  <cp:revision>15</cp:revision>
  <dcterms:created xsi:type="dcterms:W3CDTF">2014-09-29T09:28:04Z</dcterms:created>
  <dcterms:modified xsi:type="dcterms:W3CDTF">2014-11-13T08:47:44Z</dcterms:modified>
</cp:coreProperties>
</file>