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6" r:id="rId4"/>
    <p:sldId id="264" r:id="rId5"/>
    <p:sldId id="261" r:id="rId6"/>
    <p:sldId id="259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F21533-6515-4EDE-B33F-8D5BE78AF07B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528ED1B-D6BE-4BD7-9D9C-E6544469D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094"/>
          </a:xfrm>
        </p:spPr>
        <p:txBody>
          <a:bodyPr>
            <a:normAutofit/>
          </a:bodyPr>
          <a:lstStyle/>
          <a:p>
            <a:r>
              <a:rPr lang="cs-CZ" dirty="0" smtClean="0"/>
              <a:t>Lingvistika (jazykověda)</a:t>
            </a:r>
            <a:br>
              <a:rPr lang="cs-CZ" dirty="0" smtClean="0"/>
            </a:br>
            <a:r>
              <a:rPr lang="ru-RU" sz="2200" b="1" dirty="0" smtClean="0"/>
              <a:t>Лингви́стика</a:t>
            </a:r>
            <a:r>
              <a:rPr lang="cs-CZ" sz="2200" dirty="0" smtClean="0"/>
              <a:t> (</a:t>
            </a:r>
            <a:r>
              <a:rPr lang="ru-RU" sz="2200" b="1" dirty="0" smtClean="0"/>
              <a:t>языкозна́ние</a:t>
            </a:r>
            <a:r>
              <a:rPr lang="cs-CZ" sz="2200" b="1" dirty="0" smtClean="0"/>
              <a:t>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714620"/>
            <a:ext cx="7776864" cy="335758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Věda zkoumající </a:t>
            </a:r>
            <a:r>
              <a:rPr lang="cs-CZ" b="1" dirty="0" smtClean="0"/>
              <a:t>přirozený</a:t>
            </a:r>
            <a:r>
              <a:rPr lang="cs-CZ" dirty="0" smtClean="0"/>
              <a:t> </a:t>
            </a:r>
            <a:r>
              <a:rPr lang="cs-CZ" b="1" dirty="0" smtClean="0"/>
              <a:t>jazyk - </a:t>
            </a:r>
            <a:r>
              <a:rPr lang="cs-CZ" dirty="0" smtClean="0"/>
              <a:t>jeho</a:t>
            </a:r>
            <a:r>
              <a:rPr lang="cs-CZ" dirty="0" smtClean="0"/>
              <a:t> strukturu</a:t>
            </a:r>
            <a:br>
              <a:rPr lang="cs-CZ" dirty="0" smtClean="0"/>
            </a:br>
            <a:r>
              <a:rPr lang="cs-CZ" dirty="0" smtClean="0"/>
              <a:t>   a fungování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Z </a:t>
            </a:r>
            <a:r>
              <a:rPr lang="cs-CZ" dirty="0" smtClean="0"/>
              <a:t>lat. </a:t>
            </a:r>
            <a:r>
              <a:rPr lang="cs-CZ" dirty="0" err="1" smtClean="0"/>
              <a:t>lingua</a:t>
            </a:r>
            <a:r>
              <a:rPr lang="cs-CZ" dirty="0" smtClean="0"/>
              <a:t> (jazyk, řeč)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Přelom </a:t>
            </a:r>
            <a:r>
              <a:rPr lang="cs-CZ" dirty="0" smtClean="0"/>
              <a:t>18. a 19. st., ale hlavně pak </a:t>
            </a:r>
            <a:r>
              <a:rPr lang="cs-CZ" dirty="0" err="1" smtClean="0"/>
              <a:t>poč</a:t>
            </a:r>
            <a:r>
              <a:rPr lang="cs-CZ" dirty="0" smtClean="0"/>
              <a:t>. 20. st.</a:t>
            </a:r>
          </a:p>
          <a:p>
            <a:endParaRPr lang="cs-CZ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 a jeho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3 složky:</a:t>
            </a:r>
          </a:p>
          <a:p>
            <a:pPr>
              <a:buNone/>
            </a:pPr>
            <a:r>
              <a:rPr lang="cs-CZ" dirty="0" smtClean="0"/>
              <a:t>	- řeč (lidská schopnost dorozumívat se pomocí jazyka)</a:t>
            </a:r>
          </a:p>
          <a:p>
            <a:pPr>
              <a:buNone/>
            </a:pPr>
            <a:r>
              <a:rPr lang="cs-CZ" dirty="0" smtClean="0"/>
              <a:t>	- jazyk (systém znaků a pravidel)</a:t>
            </a:r>
          </a:p>
          <a:p>
            <a:pPr>
              <a:buNone/>
            </a:pPr>
            <a:r>
              <a:rPr lang="cs-CZ" dirty="0" smtClean="0"/>
              <a:t>	- promluva (konkrétní sdělení)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„Jazyk je univerzální dorozumívací prostředek celospolečenské povahy, nástroj myšlení a prostředek sloužící k ukládání lidských zkušeností a k rozvíjení národních kulturních tradic.“</a:t>
            </a:r>
            <a:r>
              <a:rPr lang="cs-CZ" dirty="0" smtClean="0"/>
              <a:t> (J. Černý, Dějiny lingvistiky)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dorozumívací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těla (mimika, gesta…)</a:t>
            </a:r>
          </a:p>
          <a:p>
            <a:r>
              <a:rPr lang="cs-CZ" dirty="0" err="1" smtClean="0"/>
              <a:t>Morseova</a:t>
            </a:r>
            <a:r>
              <a:rPr lang="cs-CZ" dirty="0" smtClean="0"/>
              <a:t> abeceda</a:t>
            </a:r>
          </a:p>
          <a:p>
            <a:r>
              <a:rPr lang="cs-CZ" dirty="0" smtClean="0"/>
              <a:t>Prstová abeceda</a:t>
            </a:r>
          </a:p>
          <a:p>
            <a:r>
              <a:rPr lang="cs-CZ" dirty="0" smtClean="0"/>
              <a:t>Znaky (dopravní značky, noty…)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Množství dílčích oborů</a:t>
            </a:r>
            <a:r>
              <a:rPr lang="cs-CZ" b="1" dirty="0" smtClean="0"/>
              <a:t>:</a:t>
            </a:r>
            <a:endParaRPr lang="cs-CZ" u="sng" dirty="0" smtClean="0"/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Podle toho, jaké jazyky jsou předmětem studia:</a:t>
            </a:r>
          </a:p>
          <a:p>
            <a:pPr>
              <a:buNone/>
            </a:pPr>
            <a:r>
              <a:rPr lang="cs-CZ" dirty="0" smtClean="0"/>
              <a:t>	 - rusistika</a:t>
            </a:r>
          </a:p>
          <a:p>
            <a:pPr>
              <a:buNone/>
            </a:pPr>
            <a:r>
              <a:rPr lang="cs-CZ" dirty="0" smtClean="0"/>
              <a:t>	 - germanistika</a:t>
            </a:r>
          </a:p>
          <a:p>
            <a:pPr>
              <a:buNone/>
            </a:pPr>
            <a:r>
              <a:rPr lang="cs-CZ" dirty="0" smtClean="0"/>
              <a:t>	 - bohemistika</a:t>
            </a:r>
          </a:p>
          <a:p>
            <a:pPr>
              <a:buNone/>
            </a:pPr>
            <a:r>
              <a:rPr lang="cs-CZ" dirty="0" smtClean="0"/>
              <a:t>	 - anglistika</a:t>
            </a:r>
          </a:p>
          <a:p>
            <a:pPr>
              <a:buNone/>
            </a:pPr>
            <a:r>
              <a:rPr lang="cs-CZ" dirty="0" smtClean="0"/>
              <a:t>(studium jednoho jazyka, skupiny příbuzných jazyků, často také literatura, kultura…)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Podle toho, které složky jazyka jsou předmětem studia:</a:t>
            </a:r>
          </a:p>
          <a:p>
            <a:pPr>
              <a:buNone/>
            </a:pPr>
            <a:r>
              <a:rPr lang="cs-CZ" dirty="0" smtClean="0"/>
              <a:t> - fonetika a fonologie (zvuk)</a:t>
            </a:r>
          </a:p>
          <a:p>
            <a:pPr>
              <a:buNone/>
            </a:pPr>
            <a:r>
              <a:rPr lang="cs-CZ" dirty="0" smtClean="0"/>
              <a:t> - gramatika 	- morfologie (slovní tvary)</a:t>
            </a:r>
          </a:p>
          <a:p>
            <a:pPr>
              <a:buNone/>
            </a:pPr>
            <a:r>
              <a:rPr lang="cs-CZ" dirty="0" smtClean="0"/>
              <a:t>				- syntax (větná stavba)</a:t>
            </a:r>
          </a:p>
          <a:p>
            <a:pPr>
              <a:buNone/>
            </a:pPr>
            <a:r>
              <a:rPr lang="cs-CZ" dirty="0" smtClean="0"/>
              <a:t> - lexikologie a lexikografie (slovní zásoba)</a:t>
            </a:r>
          </a:p>
          <a:p>
            <a:pPr>
              <a:buNone/>
            </a:pPr>
            <a:r>
              <a:rPr lang="cs-CZ" dirty="0" smtClean="0"/>
              <a:t> - sémantika (význam)</a:t>
            </a:r>
          </a:p>
          <a:p>
            <a:pPr>
              <a:buNone/>
            </a:pPr>
            <a:r>
              <a:rPr lang="cs-CZ" dirty="0" smtClean="0"/>
              <a:t> - stylistika (sloh písemných a ústních projevů)</a:t>
            </a:r>
          </a:p>
          <a:p>
            <a:pPr>
              <a:buNone/>
            </a:pPr>
            <a:r>
              <a:rPr lang="cs-CZ" dirty="0" smtClean="0"/>
              <a:t> - dialektologie (společenské/ zeměpisné rozložení jazyka)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Lingvistické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Synchronní (synchronická, deskriptivní, popisná) - popis určitého stadia jazyka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Diachronní (diachronická, diachronní, historická) - vývoj jazyka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Srovnávací (komparatistika) – srovnávání vývoje příbuzných jazyků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 rámec jazykovědy stojí </a:t>
            </a:r>
            <a:r>
              <a:rPr lang="cs-CZ" b="1" dirty="0" smtClean="0"/>
              <a:t>pravopis</a:t>
            </a:r>
            <a:r>
              <a:rPr lang="cs-CZ" dirty="0" smtClean="0"/>
              <a:t> (ortografie)</a:t>
            </a:r>
          </a:p>
          <a:p>
            <a:pPr lvl="1">
              <a:buNone/>
            </a:pPr>
            <a:r>
              <a:rPr lang="cs-CZ" dirty="0" smtClean="0"/>
              <a:t>- Soubor dohodnutých pravidel a zásah, podle nichž se užívá PÍSMO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285992"/>
            <a:ext cx="7498080" cy="1857388"/>
          </a:xfrm>
        </p:spPr>
        <p:txBody>
          <a:bodyPr/>
          <a:lstStyle/>
          <a:p>
            <a:r>
              <a:rPr lang="cs-CZ" dirty="0" smtClean="0"/>
              <a:t>J. Černý, Dějiny lingvistiky</a:t>
            </a:r>
          </a:p>
          <a:p>
            <a:r>
              <a:rPr lang="cs-CZ" dirty="0" smtClean="0"/>
              <a:t>M. Čejka, Úvod do studia jazyka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847</TotalTime>
  <Words>146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Lingvistika (jazykověda) Лингви́стика (языкозна́ние) </vt:lpstr>
      <vt:lpstr>Jazyk a jeho vlastnosti</vt:lpstr>
      <vt:lpstr>Další dorozumívací prostředky</vt:lpstr>
      <vt:lpstr>Dělení</vt:lpstr>
      <vt:lpstr>Snímek 5</vt:lpstr>
      <vt:lpstr>Lingvistické metody</vt:lpstr>
      <vt:lpstr>Snímek 7</vt:lpstr>
      <vt:lpstr>Zdroje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Lucka</dc:creator>
  <cp:lastModifiedBy>Irma</cp:lastModifiedBy>
  <cp:revision>73</cp:revision>
  <dcterms:created xsi:type="dcterms:W3CDTF">2014-09-20T14:36:50Z</dcterms:created>
  <dcterms:modified xsi:type="dcterms:W3CDTF">2014-09-22T21:01:14Z</dcterms:modified>
</cp:coreProperties>
</file>