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9F1874C-A1EB-4A94-B476-4A487BA0F4E7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BE2B5CC-2A7A-4293-ACB1-1BA9055C8A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08862"/>
          </a:xfrm>
        </p:spPr>
        <p:txBody>
          <a:bodyPr/>
          <a:lstStyle/>
          <a:p>
            <a:r>
              <a:rPr lang="ru-RU" dirty="0" smtClean="0"/>
              <a:t>Дети Арбата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3126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4400" dirty="0" smtClean="0"/>
              <a:t>Анатолий Рыбаков</a:t>
            </a:r>
            <a:endParaRPr lang="cs-CZ" sz="4400" dirty="0"/>
          </a:p>
        </p:txBody>
      </p:sp>
      <p:pic>
        <p:nvPicPr>
          <p:cNvPr id="4" name="Obrázek 3" descr="http://j.livelib.ru/boocover/1000316189/l/261f/Anatolij_Rybakov__Deti_Arbat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48680"/>
            <a:ext cx="3040097" cy="4542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Анатолий Рыбаков (</a:t>
            </a:r>
            <a:r>
              <a:rPr lang="cs-CZ" dirty="0" smtClean="0"/>
              <a:t>1911-1998)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" pitchFamily="34" charset="0"/>
              </a:rPr>
              <a:t>1933 </a:t>
            </a:r>
            <a:r>
              <a:rPr lang="cs-CZ" dirty="0" smtClean="0">
                <a:latin typeface="Calibri" pitchFamily="34" charset="0"/>
              </a:rPr>
              <a:t>- </a:t>
            </a:r>
            <a:r>
              <a:rPr lang="ru-RU" dirty="0" smtClean="0">
                <a:latin typeface="Calibri" pitchFamily="34" charset="0"/>
              </a:rPr>
              <a:t>арестован и осужден на три года ссылки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</a:rPr>
              <a:t>Участвовал</a:t>
            </a:r>
            <a:r>
              <a:rPr lang="cs-CZ" dirty="0" smtClean="0">
                <a:latin typeface="Calibri" pitchFamily="34" charset="0"/>
              </a:rPr>
              <a:t> в </a:t>
            </a:r>
            <a:r>
              <a:rPr lang="cs-CZ" dirty="0" err="1" smtClean="0">
                <a:latin typeface="Calibri" pitchFamily="34" charset="0"/>
              </a:rPr>
              <a:t>боях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на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различных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фронта</a:t>
            </a:r>
            <a:r>
              <a:rPr lang="ru-RU" dirty="0" smtClean="0">
                <a:latin typeface="Calibri" pitchFamily="34" charset="0"/>
              </a:rPr>
              <a:t>х. </a:t>
            </a:r>
            <a:endParaRPr lang="cs-CZ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Романы «</a:t>
            </a:r>
            <a:r>
              <a:rPr lang="cs-CZ" i="1" dirty="0" err="1" smtClean="0">
                <a:latin typeface="Calibri" pitchFamily="34" charset="0"/>
              </a:rPr>
              <a:t>Тридцать</a:t>
            </a:r>
            <a:r>
              <a:rPr lang="cs-CZ" i="1" dirty="0" smtClean="0">
                <a:latin typeface="Calibri" pitchFamily="34" charset="0"/>
              </a:rPr>
              <a:t> </a:t>
            </a:r>
            <a:r>
              <a:rPr lang="cs-CZ" i="1" dirty="0" err="1" smtClean="0">
                <a:latin typeface="Calibri" pitchFamily="34" charset="0"/>
              </a:rPr>
              <a:t>пятый</a:t>
            </a:r>
            <a:r>
              <a:rPr lang="cs-CZ" i="1" dirty="0" smtClean="0">
                <a:latin typeface="Calibri" pitchFamily="34" charset="0"/>
              </a:rPr>
              <a:t> и </a:t>
            </a:r>
            <a:r>
              <a:rPr lang="cs-CZ" i="1" dirty="0" err="1" smtClean="0">
                <a:latin typeface="Calibri" pitchFamily="34" charset="0"/>
              </a:rPr>
              <a:t>другие</a:t>
            </a:r>
            <a:r>
              <a:rPr lang="cs-CZ" i="1" dirty="0" smtClean="0">
                <a:latin typeface="Calibri" pitchFamily="34" charset="0"/>
              </a:rPr>
              <a:t> </a:t>
            </a:r>
            <a:r>
              <a:rPr lang="cs-CZ" i="1" dirty="0" err="1" smtClean="0">
                <a:latin typeface="Calibri" pitchFamily="34" charset="0"/>
              </a:rPr>
              <a:t>годы</a:t>
            </a:r>
            <a:r>
              <a:rPr lang="cs-CZ" i="1" dirty="0" smtClean="0">
                <a:latin typeface="Calibri" pitchFamily="34" charset="0"/>
              </a:rPr>
              <a:t>», «</a:t>
            </a:r>
            <a:r>
              <a:rPr lang="cs-CZ" i="1" dirty="0" err="1" smtClean="0">
                <a:latin typeface="Calibri" pitchFamily="34" charset="0"/>
              </a:rPr>
              <a:t>Страх</a:t>
            </a:r>
            <a:r>
              <a:rPr lang="cs-CZ" dirty="0" smtClean="0">
                <a:latin typeface="Calibri" pitchFamily="34" charset="0"/>
              </a:rPr>
              <a:t>» </a:t>
            </a:r>
            <a:r>
              <a:rPr lang="ru-RU" dirty="0" smtClean="0">
                <a:latin typeface="Calibri" pitchFamily="34" charset="0"/>
              </a:rPr>
              <a:t>и </a:t>
            </a:r>
            <a:r>
              <a:rPr lang="cs-CZ" dirty="0" smtClean="0">
                <a:latin typeface="Calibri" pitchFamily="34" charset="0"/>
              </a:rPr>
              <a:t>«</a:t>
            </a:r>
            <a:r>
              <a:rPr lang="cs-CZ" i="1" dirty="0" err="1" smtClean="0">
                <a:latin typeface="Calibri" pitchFamily="34" charset="0"/>
              </a:rPr>
              <a:t>Прах</a:t>
            </a:r>
            <a:r>
              <a:rPr lang="cs-CZ" i="1" dirty="0" smtClean="0">
                <a:latin typeface="Calibri" pitchFamily="34" charset="0"/>
              </a:rPr>
              <a:t> и </a:t>
            </a:r>
            <a:r>
              <a:rPr lang="cs-CZ" i="1" dirty="0" err="1" smtClean="0">
                <a:latin typeface="Calibri" pitchFamily="34" charset="0"/>
              </a:rPr>
              <a:t>пепел</a:t>
            </a:r>
            <a:r>
              <a:rPr lang="cs-CZ" dirty="0" smtClean="0">
                <a:latin typeface="Calibri" pitchFamily="34" charset="0"/>
              </a:rPr>
              <a:t>»</a:t>
            </a:r>
            <a:r>
              <a:rPr lang="ru-RU" dirty="0" smtClean="0">
                <a:latin typeface="Calibri" pitchFamily="34" charset="0"/>
              </a:rPr>
              <a:t>.</a:t>
            </a:r>
            <a:endParaRPr lang="cs-CZ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Главная тема – тяжесть времени и мужество граждан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Арбата - содержание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Главные герои - </a:t>
            </a:r>
            <a:r>
              <a:rPr lang="ru-RU" b="1" dirty="0" smtClean="0"/>
              <a:t>Саша Панкратов </a:t>
            </a:r>
            <a:r>
              <a:rPr lang="ru-RU" dirty="0" smtClean="0"/>
              <a:t>+ Нина и Варя Ивановы и Юра </a:t>
            </a:r>
            <a:r>
              <a:rPr lang="cs-CZ" dirty="0" smtClean="0">
                <a:latin typeface="Calibri" pitchFamily="34" charset="0"/>
              </a:rPr>
              <a:t>Ш</a:t>
            </a:r>
            <a:r>
              <a:rPr lang="ru-RU" dirty="0" smtClean="0"/>
              <a:t>арок. </a:t>
            </a:r>
          </a:p>
          <a:p>
            <a:r>
              <a:rPr lang="ru-RU" dirty="0" smtClean="0"/>
              <a:t>Стенгазета (</a:t>
            </a:r>
            <a:r>
              <a:rPr lang="cs-CZ" dirty="0" smtClean="0"/>
              <a:t>nástěnka) </a:t>
            </a:r>
            <a:r>
              <a:rPr lang="ru-RU" dirty="0" smtClean="0"/>
              <a:t>к годовщине революции </a:t>
            </a:r>
            <a:r>
              <a:rPr lang="ru-RU" dirty="0" smtClean="0">
                <a:sym typeface="Wingdings" pitchFamily="2" charset="2"/>
              </a:rPr>
              <a:t> арест Саши</a:t>
            </a:r>
          </a:p>
          <a:p>
            <a:pPr>
              <a:buNone/>
            </a:pPr>
            <a:endParaRPr lang="ru-RU" dirty="0" smtClean="0">
              <a:sym typeface="Wingdings" pitchFamily="2" charset="2"/>
            </a:endParaRPr>
          </a:p>
          <a:p>
            <a:r>
              <a:rPr lang="ru-RU" u="sng" dirty="0" smtClean="0">
                <a:sym typeface="Wingdings" pitchFamily="2" charset="2"/>
              </a:rPr>
              <a:t>Отрывок номер 1</a:t>
            </a:r>
          </a:p>
          <a:p>
            <a:pPr>
              <a:buNone/>
            </a:pPr>
            <a:r>
              <a:rPr lang="ru-RU" dirty="0" smtClean="0">
                <a:sym typeface="Wingdings" pitchFamily="2" charset="2"/>
              </a:rPr>
              <a:t>    Саша </a:t>
            </a:r>
            <a:r>
              <a:rPr lang="ru-RU" smtClean="0">
                <a:sym typeface="Wingdings" pitchFamily="2" charset="2"/>
              </a:rPr>
              <a:t>в </a:t>
            </a:r>
            <a:r>
              <a:rPr lang="ru-RU" smtClean="0">
                <a:sym typeface="Wingdings" pitchFamily="2" charset="2"/>
              </a:rPr>
              <a:t>тюрьме</a:t>
            </a:r>
            <a:endParaRPr lang="ru-RU" dirty="0" smtClean="0">
              <a:sym typeface="Wingdings" pitchFamily="2" charset="2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Арбата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" pitchFamily="34" charset="0"/>
              </a:rPr>
              <a:t>Время действия – 1934 г.</a:t>
            </a:r>
          </a:p>
          <a:p>
            <a:r>
              <a:rPr lang="ru-RU" dirty="0" smtClean="0">
                <a:latin typeface="Calibri" pitchFamily="34" charset="0"/>
              </a:rPr>
              <a:t>Рыбаков </a:t>
            </a:r>
            <a:r>
              <a:rPr lang="cs-CZ" dirty="0" err="1" smtClean="0">
                <a:latin typeface="Calibri" pitchFamily="34" charset="0"/>
              </a:rPr>
              <a:t>прервал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молчание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</a:rPr>
              <a:t>относительно </a:t>
            </a:r>
            <a:r>
              <a:rPr lang="cs-CZ" dirty="0" err="1" smtClean="0">
                <a:latin typeface="Calibri" pitchFamily="34" charset="0"/>
              </a:rPr>
              <a:t>темы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репрессий</a:t>
            </a:r>
            <a:r>
              <a:rPr lang="cs-CZ" dirty="0" smtClean="0">
                <a:latin typeface="Calibri" pitchFamily="34" charset="0"/>
              </a:rPr>
              <a:t> у </a:t>
            </a:r>
            <a:r>
              <a:rPr lang="cs-CZ" dirty="0" err="1" smtClean="0">
                <a:latin typeface="Calibri" pitchFamily="34" charset="0"/>
              </a:rPr>
              <a:t>культа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личности</a:t>
            </a:r>
            <a:endParaRPr lang="ru-RU" dirty="0" smtClean="0">
              <a:latin typeface="Calibri" pitchFamily="34" charset="0"/>
            </a:endParaRPr>
          </a:p>
          <a:p>
            <a:pPr>
              <a:buNone/>
            </a:pP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Две сюжетные линии: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	1) жизнь на Арбат</a:t>
            </a:r>
            <a:r>
              <a:rPr lang="cs-CZ" dirty="0" smtClean="0">
                <a:latin typeface="Calibri" pitchFamily="34" charset="0"/>
              </a:rPr>
              <a:t>e</a:t>
            </a:r>
            <a:endParaRPr lang="ru-RU" dirty="0" smtClean="0">
              <a:latin typeface="Calibri" pitchFamily="34" charset="0"/>
            </a:endParaRP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   2) жизнь Сталина и его сподвижников 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Арбата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" pitchFamily="34" charset="0"/>
              </a:rPr>
              <a:t>Изображена </a:t>
            </a:r>
            <a:r>
              <a:rPr lang="cs-CZ" dirty="0" err="1" smtClean="0">
                <a:latin typeface="Calibri" pitchFamily="34" charset="0"/>
              </a:rPr>
              <a:t>эпох</a:t>
            </a:r>
            <a:r>
              <a:rPr lang="ru-RU" dirty="0" smtClean="0">
                <a:latin typeface="Calibri" pitchFamily="34" charset="0"/>
              </a:rPr>
              <a:t>а</a:t>
            </a:r>
            <a:r>
              <a:rPr lang="cs-CZ" dirty="0" smtClean="0">
                <a:latin typeface="Calibri" pitchFamily="34" charset="0"/>
              </a:rPr>
              <a:t> и </a:t>
            </a:r>
            <a:r>
              <a:rPr lang="cs-CZ" dirty="0" err="1" smtClean="0">
                <a:latin typeface="Calibri" pitchFamily="34" charset="0"/>
              </a:rPr>
              <a:t>мышление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как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народа</a:t>
            </a:r>
            <a:r>
              <a:rPr lang="cs-CZ" dirty="0" smtClean="0">
                <a:latin typeface="Calibri" pitchFamily="34" charset="0"/>
              </a:rPr>
              <a:t>, </a:t>
            </a:r>
            <a:r>
              <a:rPr lang="cs-CZ" dirty="0" err="1" smtClean="0">
                <a:latin typeface="Calibri" pitchFamily="34" charset="0"/>
              </a:rPr>
              <a:t>так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руководителей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</a:rPr>
              <a:t>страны</a:t>
            </a:r>
            <a:endParaRPr lang="ru-RU" dirty="0" smtClean="0">
              <a:latin typeface="Calibri" pitchFamily="34" charset="0"/>
            </a:endParaRPr>
          </a:p>
          <a:p>
            <a:pPr>
              <a:buNone/>
            </a:pPr>
            <a:endParaRPr lang="ru-RU" dirty="0" smtClean="0">
              <a:latin typeface="Calibri" pitchFamily="34" charset="0"/>
            </a:endParaRPr>
          </a:p>
          <a:p>
            <a:r>
              <a:rPr lang="ru-RU" u="sng" dirty="0" smtClean="0">
                <a:latin typeface="Calibri" pitchFamily="34" charset="0"/>
              </a:rPr>
              <a:t>Отрывок номер 2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   Саша уезжает в тюрму</a:t>
            </a:r>
          </a:p>
          <a:p>
            <a:pPr>
              <a:buNone/>
            </a:pP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Арбата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Роман был </a:t>
            </a:r>
            <a:r>
              <a:rPr lang="ru-RU" dirty="0" smtClean="0">
                <a:latin typeface="Calibri" pitchFamily="34" charset="0"/>
              </a:rPr>
              <a:t>написан в </a:t>
            </a:r>
            <a:r>
              <a:rPr lang="cs-CZ" dirty="0" smtClean="0">
                <a:latin typeface="Calibri" pitchFamily="34" charset="0"/>
              </a:rPr>
              <a:t>60-х </a:t>
            </a:r>
            <a:r>
              <a:rPr lang="cs-CZ" dirty="0" err="1" smtClean="0">
                <a:latin typeface="Calibri" pitchFamily="34" charset="0"/>
              </a:rPr>
              <a:t>годах</a:t>
            </a:r>
            <a:r>
              <a:rPr lang="cs-CZ" dirty="0" smtClean="0">
                <a:latin typeface="Calibri" pitchFamily="34" charset="0"/>
              </a:rPr>
              <a:t> XX </a:t>
            </a:r>
            <a:r>
              <a:rPr lang="cs-CZ" dirty="0" err="1" smtClean="0">
                <a:latin typeface="Calibri" pitchFamily="34" charset="0"/>
              </a:rPr>
              <a:t>века</a:t>
            </a:r>
            <a:r>
              <a:rPr lang="ru-RU" dirty="0" smtClean="0">
                <a:latin typeface="Calibri" pitchFamily="34" charset="0"/>
              </a:rPr>
              <a:t>, но его напечатали только в конце</a:t>
            </a:r>
            <a:r>
              <a:rPr lang="cs-CZ" dirty="0" smtClean="0">
                <a:latin typeface="Calibri" pitchFamily="34" charset="0"/>
              </a:rPr>
              <a:t> 80</a:t>
            </a:r>
            <a:r>
              <a:rPr lang="ru-RU" dirty="0" smtClean="0">
                <a:latin typeface="Calibri" pitchFamily="34" charset="0"/>
              </a:rPr>
              <a:t>-х</a:t>
            </a:r>
          </a:p>
          <a:p>
            <a:r>
              <a:rPr lang="ru-RU" dirty="0" smtClean="0"/>
              <a:t>Автобиографические черты</a:t>
            </a:r>
          </a:p>
          <a:p>
            <a:r>
              <a:rPr lang="ru-RU" dirty="0" smtClean="0"/>
              <a:t>Контраст : любовь  Х  Сталинизм</a:t>
            </a:r>
          </a:p>
          <a:p>
            <a:endParaRPr lang="ru-RU" dirty="0" smtClean="0"/>
          </a:p>
          <a:p>
            <a:r>
              <a:rPr lang="ru-RU" dirty="0" smtClean="0"/>
              <a:t>Телесериал «Дети Арбата» (2005)</a:t>
            </a:r>
          </a:p>
          <a:p>
            <a:r>
              <a:rPr lang="ru-RU" dirty="0" smtClean="0"/>
              <a:t>Отрывок номер 3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http://briefly.ru/rybakov/deti_arbata/ </a:t>
            </a:r>
            <a:endParaRPr lang="ru-RU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http://www.</a:t>
            </a:r>
            <a:r>
              <a:rPr lang="cs-CZ" dirty="0" err="1" smtClean="0"/>
              <a:t>labirint.ru</a:t>
            </a:r>
            <a:r>
              <a:rPr lang="cs-CZ" dirty="0" smtClean="0"/>
              <a:t>/</a:t>
            </a:r>
            <a:r>
              <a:rPr lang="cs-CZ" dirty="0" err="1" smtClean="0"/>
              <a:t>reviews</a:t>
            </a:r>
            <a:r>
              <a:rPr lang="cs-CZ" dirty="0" smtClean="0"/>
              <a:t>/</a:t>
            </a:r>
            <a:r>
              <a:rPr lang="cs-CZ" dirty="0" err="1" smtClean="0"/>
              <a:t>goods</a:t>
            </a:r>
            <a:r>
              <a:rPr lang="cs-CZ" dirty="0" smtClean="0"/>
              <a:t>/25773</a:t>
            </a:r>
            <a:endParaRPr lang="ru-RU" dirty="0" smtClean="0"/>
          </a:p>
          <a:p>
            <a:pPr>
              <a:buNone/>
            </a:pPr>
            <a:r>
              <a:rPr lang="cs-CZ" dirty="0" smtClean="0"/>
              <a:t>0/ </a:t>
            </a:r>
            <a:endParaRPr lang="ru-RU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http://ribakow.narod.ru/ </a:t>
            </a:r>
            <a:endParaRPr lang="ru-RU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http://www.</a:t>
            </a:r>
            <a:r>
              <a:rPr lang="cs-CZ" dirty="0" err="1" smtClean="0"/>
              <a:t>livelib.ru</a:t>
            </a:r>
            <a:r>
              <a:rPr lang="cs-CZ" dirty="0" smtClean="0"/>
              <a:t>/</a:t>
            </a:r>
            <a:r>
              <a:rPr lang="cs-CZ" dirty="0" err="1" smtClean="0"/>
              <a:t>author</a:t>
            </a:r>
            <a:r>
              <a:rPr lang="cs-CZ" dirty="0" smtClean="0"/>
              <a:t>/1775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242</TotalTime>
  <Words>184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Slunovrat</vt:lpstr>
      <vt:lpstr>Дети Арбата</vt:lpstr>
      <vt:lpstr>Анатолий Рыбаков (1911-1998)</vt:lpstr>
      <vt:lpstr>Дети Арбата - содержание</vt:lpstr>
      <vt:lpstr>Дети Арбата</vt:lpstr>
      <vt:lpstr>Дети Арбата</vt:lpstr>
      <vt:lpstr>Дети Арбата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«Дети Арбата» - Анатолий Рыбаков</dc:title>
  <dc:creator>Radka</dc:creator>
  <cp:lastModifiedBy>Radka</cp:lastModifiedBy>
  <cp:revision>25</cp:revision>
  <dcterms:created xsi:type="dcterms:W3CDTF">2014-11-09T09:44:42Z</dcterms:created>
  <dcterms:modified xsi:type="dcterms:W3CDTF">2014-12-02T17:07:48Z</dcterms:modified>
</cp:coreProperties>
</file>