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5" r:id="rId12"/>
    <p:sldId id="269" r:id="rId13"/>
    <p:sldId id="266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250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ABE6B-45C9-4AD3-A7EF-2434A996711F}" type="datetimeFigureOut">
              <a:rPr lang="cs-CZ" smtClean="0"/>
              <a:pPr/>
              <a:t>6.12.2014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B76170-0636-454C-B41C-EE6FDE8395E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76170-0636-454C-B41C-EE6FDE8395E8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B76170-0636-454C-B41C-EE6FDE8395E8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F841-46CB-489C-B22A-CE263EE18BBE}" type="datetimeFigureOut">
              <a:rPr lang="cs-CZ" smtClean="0"/>
              <a:pPr/>
              <a:t>6.12.2014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19DAD-7485-47B6-906B-2DF4F197F0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F841-46CB-489C-B22A-CE263EE18BBE}" type="datetimeFigureOut">
              <a:rPr lang="cs-CZ" smtClean="0"/>
              <a:pPr/>
              <a:t>6.12.2014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19DAD-7485-47B6-906B-2DF4F197F0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F841-46CB-489C-B22A-CE263EE18BBE}" type="datetimeFigureOut">
              <a:rPr lang="cs-CZ" smtClean="0"/>
              <a:pPr/>
              <a:t>6.12.2014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19DAD-7485-47B6-906B-2DF4F197F0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F841-46CB-489C-B22A-CE263EE18BBE}" type="datetimeFigureOut">
              <a:rPr lang="cs-CZ" smtClean="0"/>
              <a:pPr/>
              <a:t>6.12.2014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19DAD-7485-47B6-906B-2DF4F197F0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F841-46CB-489C-B22A-CE263EE18BBE}" type="datetimeFigureOut">
              <a:rPr lang="cs-CZ" smtClean="0"/>
              <a:pPr/>
              <a:t>6.12.2014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19DAD-7485-47B6-906B-2DF4F197F0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F841-46CB-489C-B22A-CE263EE18BBE}" type="datetimeFigureOut">
              <a:rPr lang="cs-CZ" smtClean="0"/>
              <a:pPr/>
              <a:t>6.12.2014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19DAD-7485-47B6-906B-2DF4F197F0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F841-46CB-489C-B22A-CE263EE18BBE}" type="datetimeFigureOut">
              <a:rPr lang="cs-CZ" smtClean="0"/>
              <a:pPr/>
              <a:t>6.12.2014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19DAD-7485-47B6-906B-2DF4F197F0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F841-46CB-489C-B22A-CE263EE18BBE}" type="datetimeFigureOut">
              <a:rPr lang="cs-CZ" smtClean="0"/>
              <a:pPr/>
              <a:t>6.12.2014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19DAD-7485-47B6-906B-2DF4F197F0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F841-46CB-489C-B22A-CE263EE18BBE}" type="datetimeFigureOut">
              <a:rPr lang="cs-CZ" smtClean="0"/>
              <a:pPr/>
              <a:t>6.12.2014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19DAD-7485-47B6-906B-2DF4F197F0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F841-46CB-489C-B22A-CE263EE18BBE}" type="datetimeFigureOut">
              <a:rPr lang="cs-CZ" smtClean="0"/>
              <a:pPr/>
              <a:t>6.12.2014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19DAD-7485-47B6-906B-2DF4F197F0A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3F841-46CB-489C-B22A-CE263EE18BBE}" type="datetimeFigureOut">
              <a:rPr lang="cs-CZ" smtClean="0"/>
              <a:pPr/>
              <a:t>6.12.2014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AE19DAD-7485-47B6-906B-2DF4F197F0A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723F841-46CB-489C-B22A-CE263EE18BBE}" type="datetimeFigureOut">
              <a:rPr lang="cs-CZ" smtClean="0"/>
              <a:pPr/>
              <a:t>6.12.2014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E19DAD-7485-47B6-906B-2DF4F197F0AC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p-HF9qhwgY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Герой нашего времени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      </a:t>
            </a:r>
            <a:r>
              <a:rPr lang="ru-RU" dirty="0" smtClean="0"/>
              <a:t>Первая глава</a:t>
            </a:r>
            <a:r>
              <a:rPr lang="cs-CZ" dirty="0" smtClean="0"/>
              <a:t> - </a:t>
            </a:r>
            <a:r>
              <a:rPr lang="ru-RU" dirty="0" smtClean="0"/>
              <a:t>Бэла 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ru-RU" dirty="0" smtClean="0"/>
              <a:t>М. Ю. Лермонтов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895528" y="6309320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Kateřina </a:t>
            </a:r>
            <a:r>
              <a:rPr lang="cs-CZ" dirty="0" err="1" smtClean="0"/>
              <a:t>Hojačová</a:t>
            </a:r>
            <a:r>
              <a:rPr lang="cs-CZ" dirty="0" smtClean="0"/>
              <a:t>, UČO: 426173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616624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– Послушай, моя пери, – говорил он, – ведь ты знаешь, что рано или поздно ты должна быть моею, – отчего же только мучишь меня? Разве ты любишь какого-нибудь чеченца? Если так, то я тебя сейчас отпущу домой. – Она вздрогнула едва приметно и покачала головой. – Или, – продолжал он, – я тебе совершенно ненавистен? – Она вздохнула. – Или твоя вера запрещает полюбить меня? – Она побледнела и молчала. – Поверь мне, Аллах для всех племен один и тот же, и если он мне позволяет любить тебя, отчего же запретит тебе платить мне взаимностью? – Она посмотрела ему пристально в лицо, как будто пораженная этой новой мыслию; в глазах ее выразились недоверчивость и желание убедиться. Что за глаза! они так и сверкали, будто два угля. – Послушай, милая, добрая Бэла! – продолжал Печорин, – ты видишь, как я тебя люблю; я все готов отдать, чтоб тебя развеселить: я хочу, чтоб ты была счастлива; а если ты снова будешь грустить, то я умру. Скажи, ты будешь веселей?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291264" cy="5343872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Бэла является полной противоположностью Печорину.</a:t>
            </a:r>
            <a:r>
              <a:rPr lang="cs-CZ" dirty="0" smtClean="0"/>
              <a:t> </a:t>
            </a:r>
            <a:r>
              <a:rPr lang="ru-RU" dirty="0" smtClean="0"/>
              <a:t>Она готова всю жизнь любить одного мужчину, быть до конца преданной ему и верной. </a:t>
            </a:r>
            <a:endParaRPr lang="cs-CZ" dirty="0" smtClean="0"/>
          </a:p>
          <a:p>
            <a:r>
              <a:rPr lang="ru-RU" dirty="0" smtClean="0"/>
              <a:t>Смерть Бэла приняла спокойно, говоря только о своей искренней любви к Печорину</a:t>
            </a:r>
            <a:endParaRPr lang="cs-CZ" dirty="0" smtClean="0"/>
          </a:p>
          <a:p>
            <a:r>
              <a:rPr lang="ru-RU" dirty="0" smtClean="0"/>
              <a:t>Какова же была реакция Печорина на ее смерть? Он спокойно сидел с лицом, которое </a:t>
            </a:r>
            <a:r>
              <a:rPr lang="ru-RU" i="1" dirty="0" smtClean="0">
                <a:solidFill>
                  <a:srgbClr val="002060"/>
                </a:solidFill>
              </a:rPr>
              <a:t>«не выражало ничего особенного»</a:t>
            </a:r>
            <a:r>
              <a:rPr lang="ru-RU" dirty="0" smtClean="0"/>
              <a:t>. А в ответ на слова утешения Максим Максимыча</a:t>
            </a:r>
            <a:r>
              <a:rPr lang="ru-RU" i="1" dirty="0" smtClean="0">
                <a:solidFill>
                  <a:srgbClr val="002060"/>
                </a:solidFill>
              </a:rPr>
              <a:t>, «он поднял голову и засмеялся». </a:t>
            </a:r>
            <a:endParaRPr lang="cs-CZ" i="1" dirty="0" smtClean="0">
              <a:solidFill>
                <a:srgbClr val="002060"/>
              </a:solidFill>
            </a:endParaRPr>
          </a:p>
          <a:p>
            <a:endParaRPr lang="cs-CZ" dirty="0" smtClean="0"/>
          </a:p>
          <a:p>
            <a:pPr lvl="0"/>
            <a:r>
              <a:rPr lang="cs-CZ" dirty="0" smtClean="0"/>
              <a:t>1) </a:t>
            </a:r>
            <a:r>
              <a:rPr lang="ru-RU" b="1" dirty="0" smtClean="0"/>
              <a:t>Кого вам Печорин напоминает?</a:t>
            </a:r>
            <a:endParaRPr lang="cs-CZ" dirty="0" smtClean="0"/>
          </a:p>
          <a:p>
            <a:pPr lvl="0"/>
            <a:r>
              <a:rPr lang="cs-CZ" dirty="0" smtClean="0"/>
              <a:t>2) </a:t>
            </a:r>
            <a:r>
              <a:rPr lang="ru-RU" b="1" dirty="0" smtClean="0"/>
              <a:t>Как вы думаете,киига Герой нашего времени была принимана в свое время</a:t>
            </a:r>
            <a:r>
              <a:rPr lang="cs-CZ" b="1" dirty="0" smtClean="0"/>
              <a:t>?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i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cs-CZ" i="1" dirty="0">
              <a:solidFill>
                <a:srgbClr val="002060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467544" y="4869160"/>
            <a:ext cx="7992888" cy="14401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3491880" y="1097361"/>
            <a:ext cx="5184576" cy="576063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В свое время была книга </a:t>
            </a:r>
            <a:r>
              <a:rPr lang="ru-RU" dirty="0" smtClean="0">
                <a:solidFill>
                  <a:schemeClr val="accent3"/>
                </a:solidFill>
              </a:rPr>
              <a:t>очень плохо принимана</a:t>
            </a:r>
            <a:r>
              <a:rPr lang="cs-CZ" dirty="0" smtClean="0"/>
              <a:t>, </a:t>
            </a:r>
            <a:r>
              <a:rPr lang="ru-RU" dirty="0" smtClean="0"/>
              <a:t>потому что царь и тогдашняя критика видели в </a:t>
            </a:r>
            <a:r>
              <a:rPr lang="cs-CZ" dirty="0" smtClean="0"/>
              <a:t>„</a:t>
            </a:r>
            <a:r>
              <a:rPr lang="ru-RU" dirty="0" smtClean="0"/>
              <a:t>Герое нашего времени</a:t>
            </a:r>
            <a:r>
              <a:rPr lang="cs-CZ" dirty="0" smtClean="0"/>
              <a:t>“</a:t>
            </a:r>
            <a:r>
              <a:rPr lang="ru-RU" dirty="0" smtClean="0"/>
              <a:t> прежде всего издевательство </a:t>
            </a:r>
            <a:r>
              <a:rPr lang="cs-CZ" dirty="0" smtClean="0"/>
              <a:t>(= výsměch) </a:t>
            </a:r>
            <a:r>
              <a:rPr lang="ru-RU" dirty="0" smtClean="0"/>
              <a:t>России</a:t>
            </a:r>
            <a:r>
              <a:rPr lang="cs-CZ" dirty="0" smtClean="0"/>
              <a:t>. </a:t>
            </a:r>
          </a:p>
          <a:p>
            <a:pPr lvl="0"/>
            <a:r>
              <a:rPr lang="ru-RU" dirty="0" smtClean="0"/>
              <a:t>Герой был в России восприниман как богатырь, отважный человек способный воевать за отечество, тогда как Печорин только скучающий повеса</a:t>
            </a:r>
            <a:r>
              <a:rPr lang="cs-CZ" dirty="0" smtClean="0"/>
              <a:t> (=znuděný floutek) </a:t>
            </a:r>
            <a:r>
              <a:rPr lang="ru-RU" dirty="0" smtClean="0"/>
              <a:t>. Но Лермонтов совсем отлично отобразил действительность</a:t>
            </a:r>
            <a:r>
              <a:rPr lang="cs-CZ" dirty="0" smtClean="0"/>
              <a:t> -</a:t>
            </a:r>
            <a:r>
              <a:rPr lang="ru-RU" dirty="0" smtClean="0"/>
              <a:t> молодые богатые люди не знали что с жизнью. Они чувствовали себя лишними.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8" name="Obrázek 7" descr="18383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1772816"/>
            <a:ext cx="2540000" cy="3924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Стиль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книге преобладает </a:t>
            </a:r>
            <a:r>
              <a:rPr lang="ru-RU" dirty="0" smtClean="0">
                <a:solidFill>
                  <a:schemeClr val="accent3"/>
                </a:solidFill>
              </a:rPr>
              <a:t>повествование</a:t>
            </a:r>
            <a:r>
              <a:rPr lang="ru-RU" dirty="0" smtClean="0"/>
              <a:t>, здесь тоже много </a:t>
            </a:r>
            <a:r>
              <a:rPr lang="ru-RU" dirty="0" smtClean="0">
                <a:solidFill>
                  <a:schemeClr val="accent3"/>
                </a:solidFill>
              </a:rPr>
              <a:t>диалогов</a:t>
            </a:r>
            <a:r>
              <a:rPr lang="ru-RU" dirty="0" smtClean="0"/>
              <a:t> (например между автором и Максимом Максимичем)</a:t>
            </a:r>
            <a:r>
              <a:rPr lang="cs-CZ" dirty="0" smtClean="0"/>
              <a:t>, </a:t>
            </a:r>
            <a:r>
              <a:rPr lang="ru-RU" dirty="0" smtClean="0"/>
              <a:t>частично</a:t>
            </a:r>
            <a:r>
              <a:rPr lang="cs-CZ" dirty="0" smtClean="0"/>
              <a:t> </a:t>
            </a:r>
            <a:r>
              <a:rPr lang="ru-RU" dirty="0" smtClean="0"/>
              <a:t>можно здесь найти описание среды</a:t>
            </a:r>
            <a:r>
              <a:rPr lang="cs-CZ" dirty="0" smtClean="0"/>
              <a:t>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2564904"/>
            <a:ext cx="8820472" cy="1008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6000" smtClean="0">
                <a:solidFill>
                  <a:schemeClr val="accent2"/>
                </a:solidFill>
                <a:latin typeface="Constantia" pitchFamily="18" charset="0"/>
              </a:rPr>
              <a:t>Спасибо </a:t>
            </a:r>
            <a:r>
              <a:rPr lang="vi-VN" sz="6000">
                <a:solidFill>
                  <a:schemeClr val="accent2"/>
                </a:solidFill>
                <a:latin typeface="Constantia" pitchFamily="18" charset="0"/>
              </a:rPr>
              <a:t>за </a:t>
            </a:r>
            <a:r>
              <a:rPr lang="vi-VN" sz="6000" smtClean="0">
                <a:solidFill>
                  <a:schemeClr val="accent2"/>
                </a:solidFill>
                <a:latin typeface="Constantia" pitchFamily="18" charset="0"/>
              </a:rPr>
              <a:t>внимание</a:t>
            </a:r>
            <a:r>
              <a:rPr lang="cs-CZ" sz="6000" dirty="0" smtClean="0">
                <a:solidFill>
                  <a:schemeClr val="accent2"/>
                </a:solidFill>
                <a:latin typeface="Constantia" pitchFamily="18" charset="0"/>
              </a:rPr>
              <a:t> !</a:t>
            </a:r>
            <a:endParaRPr lang="cs-CZ" sz="6000" dirty="0">
              <a:solidFill>
                <a:schemeClr val="accent2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052736"/>
            <a:ext cx="8291264" cy="5271864"/>
          </a:xfrm>
        </p:spPr>
        <p:txBody>
          <a:bodyPr/>
          <a:lstStyle/>
          <a:p>
            <a:r>
              <a:rPr lang="ru-RU" dirty="0" smtClean="0"/>
              <a:t> Роман «Герой нашего времени» является одним из </a:t>
            </a:r>
            <a:r>
              <a:rPr lang="ru-RU" dirty="0" smtClean="0">
                <a:solidFill>
                  <a:schemeClr val="accent3"/>
                </a:solidFill>
              </a:rPr>
              <a:t>зрелых и признанных </a:t>
            </a:r>
            <a:r>
              <a:rPr lang="ru-RU" dirty="0" smtClean="0"/>
              <a:t>произведений М.Ю. Лермонтова.</a:t>
            </a:r>
            <a:endParaRPr lang="cs-CZ" dirty="0" smtClean="0"/>
          </a:p>
          <a:p>
            <a:r>
              <a:rPr lang="ru-RU" dirty="0" smtClean="0"/>
              <a:t>Русская проза 30-х годов 19 века.</a:t>
            </a:r>
            <a:endParaRPr lang="cs-CZ" dirty="0" smtClean="0"/>
          </a:p>
          <a:p>
            <a:r>
              <a:rPr lang="ru-RU" dirty="0" smtClean="0"/>
              <a:t>В предисловии к книге поэт пишет, что его герой – это портрет, но не одного человека, а </a:t>
            </a:r>
            <a:r>
              <a:rPr lang="ru-RU" dirty="0" smtClean="0">
                <a:solidFill>
                  <a:schemeClr val="accent3"/>
                </a:solidFill>
              </a:rPr>
              <a:t>«портрет, составленный из пороков нашего поколения в полном из развитий». </a:t>
            </a:r>
            <a:endParaRPr lang="cs-CZ" dirty="0" smtClean="0">
              <a:solidFill>
                <a:schemeClr val="accent3"/>
              </a:solidFill>
            </a:endParaRPr>
          </a:p>
          <a:p>
            <a:pPr>
              <a:buNone/>
            </a:pPr>
            <a:r>
              <a:rPr lang="cs-CZ" dirty="0" smtClean="0"/>
              <a:t>   </a:t>
            </a:r>
            <a:r>
              <a:rPr lang="cs-CZ" i="1" dirty="0" smtClean="0"/>
              <a:t>(Hrdina naší doby je podobiznou, ale nikoli jednoho člověka. Je to podobizna složená z vad celého našeho pokolení v plném jejich rozkvětu.)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Композиция произведения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Книга состоит из </a:t>
            </a:r>
            <a:r>
              <a:rPr lang="ru-RU" dirty="0" smtClean="0">
                <a:solidFill>
                  <a:schemeClr val="accent3"/>
                </a:solidFill>
              </a:rPr>
              <a:t>двух частей</a:t>
            </a:r>
            <a:r>
              <a:rPr lang="cs-CZ" dirty="0" smtClean="0"/>
              <a:t>: </a:t>
            </a:r>
            <a:r>
              <a:rPr lang="ru-RU" dirty="0" smtClean="0"/>
              <a:t>первая из них исложена от лица самого автора романа, и вторая состоит из записок героя</a:t>
            </a:r>
            <a:r>
              <a:rPr lang="cs-CZ" dirty="0" smtClean="0"/>
              <a:t>. </a:t>
            </a:r>
          </a:p>
          <a:p>
            <a:r>
              <a:rPr lang="ru-RU" dirty="0" smtClean="0"/>
              <a:t>Первая часть состоит из трех глав</a:t>
            </a:r>
            <a:r>
              <a:rPr lang="cs-CZ" dirty="0" smtClean="0"/>
              <a:t>: </a:t>
            </a:r>
            <a:r>
              <a:rPr lang="ru-RU" dirty="0" smtClean="0"/>
              <a:t>Бэла, Максим Максимыч, Предисловие</a:t>
            </a:r>
            <a:endParaRPr lang="cs-CZ" dirty="0" smtClean="0"/>
          </a:p>
          <a:p>
            <a:r>
              <a:rPr lang="ru-RU" dirty="0" smtClean="0"/>
              <a:t>Движение от </a:t>
            </a:r>
            <a:r>
              <a:rPr lang="ru-RU" dirty="0" smtClean="0">
                <a:solidFill>
                  <a:schemeClr val="accent3"/>
                </a:solidFill>
              </a:rPr>
              <a:t>Бэлы</a:t>
            </a:r>
            <a:r>
              <a:rPr lang="ru-RU" dirty="0" smtClean="0"/>
              <a:t> к </a:t>
            </a:r>
            <a:r>
              <a:rPr lang="ru-RU" dirty="0" smtClean="0">
                <a:solidFill>
                  <a:schemeClr val="accent3"/>
                </a:solidFill>
              </a:rPr>
              <a:t>Максим Максимычу </a:t>
            </a:r>
            <a:r>
              <a:rPr lang="ru-RU" dirty="0" smtClean="0"/>
              <a:t>и к </a:t>
            </a:r>
            <a:r>
              <a:rPr lang="ru-RU" dirty="0" smtClean="0">
                <a:solidFill>
                  <a:schemeClr val="accent3"/>
                </a:solidFill>
              </a:rPr>
              <a:t>Предисловию</a:t>
            </a:r>
            <a:r>
              <a:rPr lang="ru-RU" dirty="0" smtClean="0"/>
              <a:t> </a:t>
            </a:r>
            <a:r>
              <a:rPr lang="ru-RU" dirty="0" smtClean="0"/>
              <a:t>соответст</a:t>
            </a:r>
            <a:r>
              <a:rPr lang="ru-RU" dirty="0" smtClean="0"/>
              <a:t>в</a:t>
            </a:r>
            <a:r>
              <a:rPr lang="ru-RU" dirty="0" smtClean="0"/>
              <a:t>ует </a:t>
            </a:r>
            <a:r>
              <a:rPr lang="ru-RU" dirty="0" smtClean="0"/>
              <a:t>истории знакомства автора со своим героем.</a:t>
            </a:r>
            <a:endParaRPr lang="cs-CZ" dirty="0" smtClean="0"/>
          </a:p>
          <a:p>
            <a:r>
              <a:rPr lang="ru-RU" dirty="0" smtClean="0"/>
              <a:t>Но этот принцип не распространяется на вторую часть романа.</a:t>
            </a:r>
            <a:r>
              <a:rPr lang="cs-CZ" dirty="0" smtClean="0"/>
              <a:t> </a:t>
            </a:r>
            <a:r>
              <a:rPr lang="ru-RU" dirty="0" smtClean="0"/>
              <a:t>Здесь расположение повестей связано уже нет с автором но с героем</a:t>
            </a:r>
            <a:r>
              <a:rPr lang="cs-CZ" dirty="0" smtClean="0"/>
              <a:t> -&gt; </a:t>
            </a:r>
            <a:r>
              <a:rPr lang="ru-RU" dirty="0" smtClean="0">
                <a:solidFill>
                  <a:schemeClr val="accent3"/>
                </a:solidFill>
              </a:rPr>
              <a:t>"Двучленность" </a:t>
            </a:r>
            <a:r>
              <a:rPr lang="ru-RU" dirty="0" smtClean="0"/>
              <a:t>или двойная композиция</a:t>
            </a:r>
            <a:r>
              <a:rPr lang="cs-CZ" dirty="0" smtClean="0"/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Содержание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 первый в русской прозе </a:t>
            </a:r>
            <a:r>
              <a:rPr lang="ru-RU" dirty="0" smtClean="0">
                <a:solidFill>
                  <a:schemeClr val="accent3"/>
                </a:solidFill>
              </a:rPr>
              <a:t>лирико-психологический роман</a:t>
            </a:r>
            <a:endParaRPr lang="cs-CZ" dirty="0" smtClean="0">
              <a:solidFill>
                <a:schemeClr val="accent3"/>
              </a:solidFill>
            </a:endParaRPr>
          </a:p>
          <a:p>
            <a:r>
              <a:rPr lang="ru-RU" dirty="0" smtClean="0">
                <a:solidFill>
                  <a:schemeClr val="accent3"/>
                </a:solidFill>
              </a:rPr>
              <a:t>Первая повесть – Бэла</a:t>
            </a:r>
            <a:r>
              <a:rPr lang="cs-CZ" dirty="0" smtClean="0">
                <a:solidFill>
                  <a:schemeClr val="accent3"/>
                </a:solidFill>
              </a:rPr>
              <a:t>:</a:t>
            </a:r>
          </a:p>
          <a:p>
            <a:r>
              <a:rPr lang="ru-RU" dirty="0" smtClean="0"/>
              <a:t> Повествование ведется от имени автора.</a:t>
            </a:r>
            <a:r>
              <a:rPr lang="cs-CZ" dirty="0" smtClean="0"/>
              <a:t> </a:t>
            </a:r>
          </a:p>
          <a:p>
            <a:r>
              <a:rPr lang="ru-RU" dirty="0" smtClean="0"/>
              <a:t>Автор едет на перекладных из Тифлиса. В дороге знакомится с штабс-капитаном Максимом Максимичем.</a:t>
            </a:r>
            <a:r>
              <a:rPr lang="cs-CZ" dirty="0" smtClean="0"/>
              <a:t> </a:t>
            </a:r>
            <a:r>
              <a:rPr lang="ru-RU" dirty="0" smtClean="0"/>
              <a:t>Максим Максимич рассказывает автору о Печорине.  Печорин влюбился в младшую дочь князя </a:t>
            </a:r>
            <a:r>
              <a:rPr lang="cs-CZ" dirty="0" smtClean="0"/>
              <a:t>–</a:t>
            </a:r>
            <a:r>
              <a:rPr lang="ru-RU" dirty="0" smtClean="0"/>
              <a:t> Бэлу</a:t>
            </a:r>
            <a:r>
              <a:rPr lang="cs-CZ" dirty="0" smtClean="0"/>
              <a:t>. </a:t>
            </a:r>
            <a:r>
              <a:rPr lang="ru-RU" dirty="0" smtClean="0"/>
              <a:t>Ее брат Азамат мечтал получить лошадь разбойника Казбича.</a:t>
            </a:r>
            <a:r>
              <a:rPr lang="cs-CZ" dirty="0" smtClean="0"/>
              <a:t> </a:t>
            </a:r>
            <a:r>
              <a:rPr lang="ru-RU" dirty="0" smtClean="0"/>
              <a:t>Печорин ему предложил, чтобы Азамат в обмен на коня отдал ему свою сестру Бэлу и так случилось.</a:t>
            </a:r>
            <a:endParaRPr lang="cs-CZ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536" y="980728"/>
            <a:ext cx="4896544" cy="587727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buNone/>
            </a:pPr>
            <a:r>
              <a:rPr lang="cs-CZ" dirty="0" smtClean="0"/>
              <a:t>   </a:t>
            </a:r>
            <a:r>
              <a:rPr lang="ru-RU" dirty="0" smtClean="0"/>
              <a:t>Печорин хотел получить ее сердце и наконец ему это</a:t>
            </a:r>
            <a:r>
              <a:rPr lang="cs-CZ" dirty="0" smtClean="0"/>
              <a:t> </a:t>
            </a:r>
            <a:r>
              <a:rPr lang="ru-RU" dirty="0" smtClean="0"/>
              <a:t>удалось и оба были счастливы.</a:t>
            </a:r>
            <a:r>
              <a:rPr lang="cs-CZ" dirty="0" smtClean="0"/>
              <a:t> </a:t>
            </a:r>
            <a:r>
              <a:rPr lang="ru-RU" dirty="0" smtClean="0"/>
              <a:t>Это не продалжалось долго.Печорину Бэла надоела и он начинается с ней скучать.</a:t>
            </a:r>
            <a:r>
              <a:rPr lang="cs-CZ" dirty="0" smtClean="0"/>
              <a:t> </a:t>
            </a:r>
            <a:r>
              <a:rPr lang="ru-RU" dirty="0" smtClean="0"/>
              <a:t>Печорин все чаще начинает надолго отлучаться из крепости (на охоту). Бэла страдает от этого.</a:t>
            </a:r>
            <a:r>
              <a:rPr lang="cs-CZ" dirty="0" smtClean="0"/>
              <a:t> </a:t>
            </a:r>
            <a:r>
              <a:rPr lang="ru-RU" dirty="0" smtClean="0"/>
              <a:t>В один день Казбич поднял Бэлу и Печорин с М.Максимычем его преследуют. Казбич, понимая, что на раненой лошади ему не уйти, ранит Бэлу кинжалом</a:t>
            </a:r>
            <a:r>
              <a:rPr lang="cs-CZ" dirty="0" smtClean="0"/>
              <a:t>. (=dýka) </a:t>
            </a:r>
            <a:r>
              <a:rPr lang="ru-RU" dirty="0" smtClean="0"/>
              <a:t>Через 2 дня Бэла умерла.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6" name="Zástupný symbol pro obsah 5" descr="5541_1287142844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436096" y="1268760"/>
            <a:ext cx="3378421" cy="451306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В произведении выступают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323528" y="1844824"/>
            <a:ext cx="4896544" cy="501317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accent3"/>
                </a:solidFill>
              </a:rPr>
              <a:t>Бэла</a:t>
            </a:r>
            <a:r>
              <a:rPr lang="ru-RU" dirty="0" smtClean="0"/>
              <a:t> - молодая черкешенка, княжеская дочь. Очень красивая. Печорин увлекается девушкой и выкрадывает ее из родительского дома с помощью ее брата. </a:t>
            </a:r>
            <a:endParaRPr lang="cs-CZ" dirty="0" smtClean="0"/>
          </a:p>
          <a:p>
            <a:r>
              <a:rPr lang="ru-RU" dirty="0" smtClean="0">
                <a:solidFill>
                  <a:schemeClr val="accent3"/>
                </a:solidFill>
              </a:rPr>
              <a:t>Печорин Григорий Александрович</a:t>
            </a:r>
            <a:r>
              <a:rPr lang="cs-CZ" dirty="0" smtClean="0">
                <a:solidFill>
                  <a:schemeClr val="accent3"/>
                </a:solidFill>
              </a:rPr>
              <a:t> </a:t>
            </a:r>
            <a:r>
              <a:rPr lang="cs-CZ" dirty="0" smtClean="0"/>
              <a:t>- </a:t>
            </a:r>
            <a:r>
              <a:rPr lang="ru-RU" dirty="0" smtClean="0"/>
              <a:t>главный герой романа. Именно его Лермонтов называет "героем нашего времени". Он</a:t>
            </a:r>
            <a:r>
              <a:rPr lang="cs-CZ" dirty="0" smtClean="0"/>
              <a:t> </a:t>
            </a:r>
            <a:r>
              <a:rPr lang="ru-RU" dirty="0" smtClean="0"/>
              <a:t> хорошо образован</a:t>
            </a:r>
            <a:r>
              <a:rPr lang="cs-CZ" dirty="0" smtClean="0"/>
              <a:t>, </a:t>
            </a:r>
            <a:r>
              <a:rPr lang="ru-RU" dirty="0" smtClean="0"/>
              <a:t>но внутренне</a:t>
            </a:r>
            <a:r>
              <a:rPr lang="cs-CZ" dirty="0" smtClean="0"/>
              <a:t> </a:t>
            </a:r>
            <a:r>
              <a:rPr lang="vi-VN" dirty="0" smtClean="0">
                <a:latin typeface="Constantia" pitchFamily="18" charset="0"/>
              </a:rPr>
              <a:t>разочарованный</a:t>
            </a:r>
            <a:r>
              <a:rPr lang="cs-CZ" dirty="0" smtClean="0">
                <a:latin typeface="Constantia" pitchFamily="18" charset="0"/>
              </a:rPr>
              <a:t>, </a:t>
            </a:r>
            <a:r>
              <a:rPr lang="ru-RU" dirty="0" smtClean="0"/>
              <a:t>опустошённый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>
                <a:solidFill>
                  <a:schemeClr val="accent3"/>
                </a:solidFill>
                <a:latin typeface="Constantia" pitchFamily="18" charset="0"/>
              </a:rPr>
              <a:t>    </a:t>
            </a:r>
            <a:r>
              <a:rPr lang="ru-RU" dirty="0" smtClean="0">
                <a:solidFill>
                  <a:schemeClr val="accent3"/>
                </a:solidFill>
                <a:latin typeface="Constantia" pitchFamily="18" charset="0"/>
              </a:rPr>
              <a:t>Характер</a:t>
            </a:r>
            <a:r>
              <a:rPr lang="cs-CZ" dirty="0" smtClean="0">
                <a:solidFill>
                  <a:schemeClr val="accent3"/>
                </a:solidFill>
                <a:latin typeface="Constantia" pitchFamily="18" charset="0"/>
              </a:rPr>
              <a:t> </a:t>
            </a:r>
            <a:r>
              <a:rPr lang="ru-RU" dirty="0" smtClean="0">
                <a:solidFill>
                  <a:schemeClr val="accent3"/>
                </a:solidFill>
              </a:rPr>
              <a:t>Печорин</a:t>
            </a:r>
            <a:r>
              <a:rPr lang="cs-CZ" dirty="0" smtClean="0">
                <a:solidFill>
                  <a:schemeClr val="accent3"/>
                </a:solidFill>
              </a:rPr>
              <a:t>a </a:t>
            </a:r>
            <a:r>
              <a:rPr lang="ru-RU" dirty="0" smtClean="0"/>
              <a:t>очень</a:t>
            </a:r>
            <a:r>
              <a:rPr lang="cs-CZ" dirty="0" smtClean="0"/>
              <a:t> </a:t>
            </a:r>
            <a:r>
              <a:rPr lang="vi-VN" b="1" dirty="0" smtClean="0">
                <a:latin typeface="Constantia" pitchFamily="18" charset="0"/>
              </a:rPr>
              <a:t>противоречивый</a:t>
            </a:r>
            <a:r>
              <a:rPr lang="cs-CZ" b="1" dirty="0" smtClean="0">
                <a:latin typeface="Constantia" pitchFamily="18" charset="0"/>
              </a:rPr>
              <a:t>. </a:t>
            </a:r>
          </a:p>
        </p:txBody>
      </p:sp>
      <p:pic>
        <p:nvPicPr>
          <p:cNvPr id="8" name="Zástupný symbol pro obsah 7" descr="102434_tribune_mihail_lermontov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524500" y="2642775"/>
            <a:ext cx="2286000" cy="29900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908720"/>
            <a:ext cx="8219256" cy="5415880"/>
          </a:xfrm>
        </p:spPr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</a:rPr>
              <a:t>Максим Максимыч </a:t>
            </a:r>
            <a:r>
              <a:rPr lang="ru-RU" dirty="0" smtClean="0"/>
              <a:t>-штабс-</a:t>
            </a:r>
            <a:r>
              <a:rPr lang="cs-CZ" dirty="0" smtClean="0"/>
              <a:t> </a:t>
            </a:r>
            <a:r>
              <a:rPr lang="ru-RU" dirty="0" smtClean="0"/>
              <a:t>капитан. В романе он выполняет функцию рассказчика ("Бэла") и самостоятельного персонажа ("Максим Максимыч", "Фаталист"). Это очень добрый человек с золотым сердцем и доброй душой.</a:t>
            </a:r>
            <a:endParaRPr lang="cs-CZ" dirty="0" smtClean="0"/>
          </a:p>
          <a:p>
            <a:r>
              <a:rPr lang="ru-RU" dirty="0" smtClean="0"/>
              <a:t>Казбич</a:t>
            </a:r>
            <a:endParaRPr lang="cs-CZ" dirty="0" smtClean="0"/>
          </a:p>
          <a:p>
            <a:r>
              <a:rPr lang="ru-RU" dirty="0" smtClean="0"/>
              <a:t>Азамат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vi-VN" b="1" dirty="0" smtClean="0"/>
              <a:t/>
            </a:r>
            <a:br>
              <a:rPr lang="vi-VN" b="1" dirty="0" smtClean="0"/>
            </a:br>
            <a:r>
              <a:rPr lang="vi-VN" dirty="0" smtClean="0"/>
              <a:t/>
            </a:r>
            <a:br>
              <a:rPr lang="vi-VN" dirty="0" smtClean="0"/>
            </a:br>
            <a:r>
              <a:rPr lang="vi-VN" b="1" dirty="0" smtClean="0"/>
              <a:t> </a:t>
            </a:r>
            <a:br>
              <a:rPr lang="vi-VN" b="1" dirty="0" smtClean="0"/>
            </a:br>
            <a:r>
              <a:rPr lang="vi-VN" dirty="0" smtClean="0"/>
              <a:t/>
            </a:r>
            <a:br>
              <a:rPr lang="vi-VN" dirty="0" smtClean="0"/>
            </a:br>
            <a:r>
              <a:rPr lang="ru-RU" dirty="0" smtClean="0"/>
              <a:t> Анализ</a:t>
            </a:r>
            <a:r>
              <a:rPr lang="cs-CZ" dirty="0" smtClean="0"/>
              <a:t> - </a:t>
            </a:r>
            <a:r>
              <a:rPr lang="ru-RU" dirty="0" smtClean="0"/>
              <a:t>Бэла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Autofit/>
          </a:bodyPr>
          <a:lstStyle/>
          <a:p>
            <a:r>
              <a:rPr lang="ru-RU" sz="2000" dirty="0" smtClean="0"/>
              <a:t>В повести «Бэла» Печорин предстает перед читателем </a:t>
            </a:r>
            <a:r>
              <a:rPr lang="ru-RU" sz="2000" dirty="0" smtClean="0">
                <a:solidFill>
                  <a:schemeClr val="accent3"/>
                </a:solidFill>
              </a:rPr>
              <a:t>безжалостным и черствым человеком</a:t>
            </a:r>
            <a:r>
              <a:rPr lang="ru-RU" sz="2000" dirty="0" smtClean="0"/>
              <a:t>. Он похищает молодую девушку, не задумываясь о том, что вырывает ее из родного, дома. </a:t>
            </a:r>
            <a:endParaRPr lang="cs-CZ" sz="2000" dirty="0" smtClean="0"/>
          </a:p>
          <a:p>
            <a:r>
              <a:rPr lang="ru-RU" sz="2000" dirty="0" smtClean="0">
                <a:solidFill>
                  <a:schemeClr val="accent3"/>
                </a:solidFill>
              </a:rPr>
              <a:t>Таков Печорин </a:t>
            </a:r>
            <a:r>
              <a:rPr lang="ru-RU" sz="2000" dirty="0" smtClean="0"/>
              <a:t>– его чувства слишком поверхностны и недолговечны.</a:t>
            </a:r>
            <a:endParaRPr lang="cs-CZ" sz="2000" dirty="0" smtClean="0"/>
          </a:p>
          <a:p>
            <a:r>
              <a:rPr lang="ru-RU" sz="2000" dirty="0" smtClean="0"/>
              <a:t>Бэла долго не могла смириться с новой ролью</a:t>
            </a:r>
            <a:r>
              <a:rPr lang="ru-RU" sz="2000" dirty="0" smtClean="0">
                <a:solidFill>
                  <a:srgbClr val="002060"/>
                </a:solidFill>
              </a:rPr>
              <a:t>: </a:t>
            </a:r>
            <a:r>
              <a:rPr lang="ru-RU" sz="2000" i="1" dirty="0" smtClean="0">
                <a:solidFill>
                  <a:srgbClr val="002060"/>
                </a:solidFill>
              </a:rPr>
              <a:t>«Сидит в углу, закутавшись в одеяло. Не видит и не смотрит: пуглива, как дикая серна».</a:t>
            </a:r>
            <a:r>
              <a:rPr lang="cs-CZ" sz="2000" i="1" dirty="0" smtClean="0">
                <a:solidFill>
                  <a:srgbClr val="002060"/>
                </a:solidFill>
              </a:rPr>
              <a:t> </a:t>
            </a:r>
            <a:r>
              <a:rPr lang="cs-CZ" sz="2000" dirty="0" smtClean="0">
                <a:solidFill>
                  <a:srgbClr val="002060"/>
                </a:solidFill>
              </a:rPr>
              <a:t>(Sedí v koutě zahalená v přehozu, nemluví a nepodívá se; je plachá jako divoká laň.)</a:t>
            </a:r>
            <a:endParaRPr lang="cs-CZ" sz="2000" i="1" dirty="0" smtClean="0">
              <a:solidFill>
                <a:srgbClr val="002060"/>
              </a:solidFill>
            </a:endParaRPr>
          </a:p>
          <a:p>
            <a:r>
              <a:rPr lang="ru-RU" sz="2000" dirty="0" smtClean="0"/>
              <a:t>Печорин, чтобы овладеть ее сердцем, каждый день дарил ей что-нибудь. Первые дни девушка гордо отталкивала подарки, но</a:t>
            </a:r>
            <a:r>
              <a:rPr lang="ru-RU" sz="2000" i="1" dirty="0" smtClean="0"/>
              <a:t>, </a:t>
            </a:r>
            <a:r>
              <a:rPr lang="cs-CZ" sz="2000" i="1" dirty="0" smtClean="0"/>
              <a:t> </a:t>
            </a:r>
            <a:r>
              <a:rPr lang="ru-RU" sz="2000" i="1" dirty="0" smtClean="0">
                <a:solidFill>
                  <a:srgbClr val="002060"/>
                </a:solidFill>
              </a:rPr>
              <a:t>«мало-помалу она научилась на него смотреть, сначала исподлобья, искоса, и все грустила, напевала свои песни вполголоса». 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052736"/>
            <a:ext cx="8363272" cy="5271864"/>
          </a:xfrm>
        </p:spPr>
        <p:txBody>
          <a:bodyPr/>
          <a:lstStyle/>
          <a:p>
            <a:r>
              <a:rPr lang="ru-RU" dirty="0" smtClean="0"/>
              <a:t>Наконец Печорин решился на последнюю уловку: он предложил Бэле вернуться в отчий дом, но </a:t>
            </a:r>
            <a:r>
              <a:rPr lang="ru-RU" i="1" dirty="0" smtClean="0">
                <a:solidFill>
                  <a:srgbClr val="002060"/>
                </a:solidFill>
              </a:rPr>
              <a:t>«она вскочила, зарыдала и бросилась ему на шею»</a:t>
            </a:r>
            <a:r>
              <a:rPr lang="ru-RU" dirty="0" smtClean="0"/>
              <a:t>. К </a:t>
            </a:r>
            <a:r>
              <a:rPr lang="vi-VN" dirty="0" smtClean="0"/>
              <a:t>сожалению</a:t>
            </a:r>
            <a:r>
              <a:rPr lang="ru-RU" dirty="0" smtClean="0"/>
              <a:t> любовь главного героя была недолгой, уже через некоторое время он охладел к черкешенке. 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>
                <a:hlinkClick r:id="rId2"/>
              </a:rPr>
              <a:t>https://www.youtube.com/watch?v=p-HF9qhwgYY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(52:00)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633</TotalTime>
  <Words>431</Words>
  <Application>Microsoft Office PowerPoint</Application>
  <PresentationFormat>Předvádění na obrazovce (4:3)</PresentationFormat>
  <Paragraphs>51</Paragraphs>
  <Slides>14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Tok</vt:lpstr>
      <vt:lpstr>Герой нашего времени</vt:lpstr>
      <vt:lpstr>Snímek 2</vt:lpstr>
      <vt:lpstr>Композиция произведения</vt:lpstr>
      <vt:lpstr>Содержание</vt:lpstr>
      <vt:lpstr>Snímek 5</vt:lpstr>
      <vt:lpstr>В произведении выступают</vt:lpstr>
      <vt:lpstr>Snímek 7</vt:lpstr>
      <vt:lpstr>      Анализ - Бэла</vt:lpstr>
      <vt:lpstr>Snímek 9</vt:lpstr>
      <vt:lpstr>Snímek 10</vt:lpstr>
      <vt:lpstr>Snímek 11</vt:lpstr>
      <vt:lpstr>Snímek 12</vt:lpstr>
      <vt:lpstr>Стиль 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Герой нашего времени</dc:title>
  <dc:creator>Windows User</dc:creator>
  <cp:lastModifiedBy>Windows User</cp:lastModifiedBy>
  <cp:revision>66</cp:revision>
  <dcterms:created xsi:type="dcterms:W3CDTF">2014-11-23T09:55:51Z</dcterms:created>
  <dcterms:modified xsi:type="dcterms:W3CDTF">2014-12-06T16:28:28Z</dcterms:modified>
</cp:coreProperties>
</file>