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2" r:id="rId3"/>
    <p:sldId id="257" r:id="rId4"/>
    <p:sldId id="258" r:id="rId5"/>
    <p:sldId id="263" r:id="rId6"/>
    <p:sldId id="259" r:id="rId7"/>
    <p:sldId id="264" r:id="rId8"/>
    <p:sldId id="260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C21D652-9A41-4AC2-8311-59B6C21DDCEB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AA24686-9AE7-470C-A397-AE8F99FDFD9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D652-9A41-4AC2-8311-59B6C21DDCEB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4686-9AE7-470C-A397-AE8F99FDFD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D652-9A41-4AC2-8311-59B6C21DDCEB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4686-9AE7-470C-A397-AE8F99FDFD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C21D652-9A41-4AC2-8311-59B6C21DDCEB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A24686-9AE7-470C-A397-AE8F99FDFD9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C21D652-9A41-4AC2-8311-59B6C21DDCEB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AA24686-9AE7-470C-A397-AE8F99FDFD9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D652-9A41-4AC2-8311-59B6C21DDCEB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4686-9AE7-470C-A397-AE8F99FDFD9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D652-9A41-4AC2-8311-59B6C21DDCEB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4686-9AE7-470C-A397-AE8F99FDFD9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21D652-9A41-4AC2-8311-59B6C21DDCEB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A24686-9AE7-470C-A397-AE8F99FDFD9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D652-9A41-4AC2-8311-59B6C21DDCEB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4686-9AE7-470C-A397-AE8F99FDFD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C21D652-9A41-4AC2-8311-59B6C21DDCEB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A24686-9AE7-470C-A397-AE8F99FDFD9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21D652-9A41-4AC2-8311-59B6C21DDCEB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A24686-9AE7-470C-A397-AE8F99FDFD9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C21D652-9A41-4AC2-8311-59B6C21DDCEB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AA24686-9AE7-470C-A397-AE8F99FDFD9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vseskazki.su/avtorskie-skazki/lev-tolstoi/basni-t/durak-i-nozh.html" TargetMode="External"/><Relationship Id="rId2" Type="http://schemas.openxmlformats.org/officeDocument/2006/relationships/hyperlink" Target="http://vseskazki.su/avtorskie-skazki/lev-tolstoi/basni-t/volk-i-koza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vseskazki.su/avtorskie-skazki/lev-tolstoi/basni-t/lev-i-lisitsa.html" TargetMode="External"/><Relationship Id="rId4" Type="http://schemas.openxmlformats.org/officeDocument/2006/relationships/hyperlink" Target="http://vseskazki.su/avtorskie-skazki/lev-tolstoi/basni-t/koza-i-volk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91955" y="3284984"/>
            <a:ext cx="6477000" cy="1828800"/>
          </a:xfrm>
        </p:spPr>
        <p:txBody>
          <a:bodyPr>
            <a:normAutofit/>
          </a:bodyPr>
          <a:lstStyle/>
          <a:p>
            <a:r>
              <a:rPr lang="ru-RU" b="1" dirty="0" smtClean="0"/>
              <a:t>Педагогическое учение Льва Толстого</a:t>
            </a:r>
            <a:br>
              <a:rPr lang="ru-RU" b="1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786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99992" y="4797152"/>
            <a:ext cx="4191744" cy="1143000"/>
          </a:xfrm>
        </p:spPr>
        <p:txBody>
          <a:bodyPr/>
          <a:lstStyle/>
          <a:p>
            <a:pPr algn="ctr"/>
            <a:r>
              <a:rPr lang="ru-RU" dirty="0" smtClean="0"/>
              <a:t>Совет учителям</a:t>
            </a:r>
            <a:endParaRPr lang="cs-CZ" dirty="0"/>
          </a:p>
        </p:txBody>
      </p:sp>
      <p:sp>
        <p:nvSpPr>
          <p:cNvPr id="4" name="Zástupný symbol pro obsah 3"/>
          <p:cNvSpPr txBox="1">
            <a:spLocks noGrp="1"/>
          </p:cNvSpPr>
          <p:nvPr>
            <p:ph sz="quarter" idx="1"/>
          </p:nvPr>
        </p:nvSpPr>
        <p:spPr>
          <a:xfrm>
            <a:off x="899592" y="3356992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cs-CZ" sz="2000" i="1" dirty="0" smtClean="0"/>
              <a:t>"</a:t>
            </a:r>
            <a:r>
              <a:rPr lang="ru-RU" sz="2000" i="1" dirty="0" smtClean="0"/>
              <a:t>Если </a:t>
            </a:r>
            <a:r>
              <a:rPr lang="ru-RU" sz="2000" i="1" dirty="0"/>
              <a:t>учитель имеет только любовь к делу, он будет хороший учитель. Если учитель имеет только любовь к ученику, как отец, мать, - он будет лучше того учителя, который прочёл все книги, но не имеет любви ни к делу, ни к ученикам. Если учитель соединяет в себе любовь к делу и к ученикам, он совершенный учитель</a:t>
            </a:r>
            <a:r>
              <a:rPr lang="ru-RU" sz="2000" i="1" dirty="0" smtClean="0"/>
              <a:t>"</a:t>
            </a:r>
            <a:endParaRPr lang="cs-CZ" sz="2000" i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6632"/>
            <a:ext cx="2041203" cy="289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334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8636"/>
            <a:ext cx="7467600" cy="880084"/>
          </a:xfrm>
        </p:spPr>
        <p:txBody>
          <a:bodyPr/>
          <a:lstStyle/>
          <a:p>
            <a:r>
              <a:rPr lang="ru-RU" dirty="0" smtClean="0"/>
              <a:t>Лев Николаевич Толстой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544981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После возвращения в родную Ясную </a:t>
            </a:r>
            <a:r>
              <a:rPr lang="ru-RU" dirty="0" smtClean="0"/>
              <a:t>Поляну </a:t>
            </a:r>
            <a:r>
              <a:rPr lang="ru-RU" dirty="0" smtClean="0"/>
              <a:t>основал Лев Толстой школу - </a:t>
            </a:r>
            <a:r>
              <a:rPr lang="ru-RU" dirty="0"/>
              <a:t>Яснополянская </a:t>
            </a:r>
            <a:r>
              <a:rPr lang="ru-RU" dirty="0" smtClean="0"/>
              <a:t>школа</a:t>
            </a:r>
          </a:p>
          <a:p>
            <a:r>
              <a:rPr lang="ru-RU" dirty="0"/>
              <a:t>П</a:t>
            </a:r>
            <a:r>
              <a:rPr lang="ru-RU" dirty="0" smtClean="0"/>
              <a:t>осетил многие школы за рубежом, но ему никакое обучение не понравилось </a:t>
            </a:r>
            <a:r>
              <a:rPr lang="ru-RU" dirty="0"/>
              <a:t>и поэтому </a:t>
            </a:r>
            <a:r>
              <a:rPr lang="ru-RU" dirty="0" smtClean="0"/>
              <a:t>он основал свою школу и свой стиль образования</a:t>
            </a:r>
          </a:p>
          <a:p>
            <a:r>
              <a:rPr lang="ru-RU" dirty="0"/>
              <a:t>Г</a:t>
            </a:r>
            <a:r>
              <a:rPr lang="ru-RU" dirty="0" smtClean="0"/>
              <a:t>лавная цель его деятельности – здоровое развитие ребенка</a:t>
            </a:r>
          </a:p>
          <a:p>
            <a:r>
              <a:rPr lang="ru-RU" dirty="0"/>
              <a:t>Написал одну из первых учебных книг для народной школы</a:t>
            </a:r>
            <a:endParaRPr lang="ru-RU" dirty="0" smtClean="0"/>
          </a:p>
          <a:p>
            <a:r>
              <a:rPr lang="ru-RU" b="1" dirty="0" smtClean="0"/>
              <a:t>основал:	</a:t>
            </a:r>
          </a:p>
          <a:p>
            <a:pPr lvl="1"/>
            <a:r>
              <a:rPr lang="ru-RU" b="1" dirty="0" smtClean="0"/>
              <a:t>Яснополянская школа </a:t>
            </a:r>
          </a:p>
          <a:p>
            <a:pPr lvl="1"/>
            <a:r>
              <a:rPr lang="ru-RU" b="1" dirty="0" smtClean="0"/>
              <a:t>Свободное воспитание</a:t>
            </a:r>
          </a:p>
          <a:p>
            <a:pPr lvl="1"/>
            <a:r>
              <a:rPr lang="ru-RU" b="1" dirty="0" smtClean="0"/>
              <a:t>журнал «Ясная Польяна»</a:t>
            </a:r>
          </a:p>
          <a:p>
            <a:pPr marL="1280160" lvl="4" indent="0">
              <a:buNone/>
            </a:pPr>
            <a:endParaRPr lang="ru-RU" b="1" dirty="0" smtClean="0"/>
          </a:p>
          <a:p>
            <a:endParaRPr lang="ru-RU" dirty="0"/>
          </a:p>
          <a:p>
            <a:endParaRPr lang="ru-RU" b="1" dirty="0"/>
          </a:p>
          <a:p>
            <a:endParaRPr lang="cs-CZ" dirty="0"/>
          </a:p>
        </p:txBody>
      </p:sp>
      <p:pic>
        <p:nvPicPr>
          <p:cNvPr id="4" name="Picture 2" descr="&amp;Fcy;&amp;acy;&amp;jcy;&amp;lcy;:Children from Yasnaya Polya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221088"/>
            <a:ext cx="3419794" cy="2485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887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Свободное в</a:t>
            </a:r>
            <a:r>
              <a:rPr lang="ru-RU" b="1" dirty="0" smtClean="0"/>
              <a:t>оспитание - </a:t>
            </a:r>
            <a:r>
              <a:rPr lang="ru-RU" dirty="0"/>
              <a:t>Яснополянская Ш</a:t>
            </a:r>
            <a:r>
              <a:rPr lang="ru-RU" dirty="0" smtClean="0"/>
              <a:t>кола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7467600" cy="52578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</a:t>
            </a:r>
            <a:r>
              <a:rPr lang="ru-RU" dirty="0"/>
              <a:t>школе, в </a:t>
            </a:r>
            <a:r>
              <a:rPr lang="ru-RU" dirty="0"/>
              <a:t>Й</a:t>
            </a:r>
            <a:r>
              <a:rPr lang="ru-RU" dirty="0" smtClean="0"/>
              <a:t>. </a:t>
            </a:r>
            <a:r>
              <a:rPr lang="ru-RU" dirty="0" smtClean="0"/>
              <a:t>Поляне </a:t>
            </a:r>
            <a:r>
              <a:rPr lang="ru-RU" dirty="0"/>
              <a:t>выбрал </a:t>
            </a:r>
            <a:r>
              <a:rPr lang="ru-RU" dirty="0" smtClean="0"/>
              <a:t>Лев Н. Толстой свои </a:t>
            </a:r>
            <a:r>
              <a:rPr lang="ru-RU" dirty="0"/>
              <a:t>методы </a:t>
            </a:r>
            <a:r>
              <a:rPr lang="ru-RU" dirty="0" smtClean="0"/>
              <a:t>преподавания</a:t>
            </a:r>
          </a:p>
          <a:p>
            <a:r>
              <a:rPr lang="ru-RU" dirty="0"/>
              <a:t>н</a:t>
            </a:r>
            <a:r>
              <a:rPr lang="ru-RU" dirty="0" smtClean="0"/>
              <a:t>икакой определённой программы преподавания в его школе не было </a:t>
            </a:r>
            <a:endParaRPr lang="cs-CZ" dirty="0" smtClean="0"/>
          </a:p>
          <a:p>
            <a:r>
              <a:rPr lang="ru-RU" dirty="0" smtClean="0"/>
              <a:t>студенты не </a:t>
            </a:r>
            <a:r>
              <a:rPr lang="ru-RU" dirty="0"/>
              <a:t>были заставляны </a:t>
            </a:r>
            <a:r>
              <a:rPr lang="ru-RU" dirty="0" smtClean="0"/>
              <a:t>к никаким деятельностем</a:t>
            </a:r>
          </a:p>
          <a:p>
            <a:r>
              <a:rPr lang="ru-RU" dirty="0" smtClean="0"/>
              <a:t>посещаемость </a:t>
            </a:r>
            <a:r>
              <a:rPr lang="ru-RU" dirty="0"/>
              <a:t>была добровольной </a:t>
            </a:r>
            <a:r>
              <a:rPr lang="ru-RU" dirty="0" smtClean="0"/>
              <a:t> </a:t>
            </a:r>
          </a:p>
          <a:p>
            <a:r>
              <a:rPr lang="ru-RU" dirty="0" smtClean="0"/>
              <a:t>акцент </a:t>
            </a:r>
            <a:r>
              <a:rPr lang="ru-RU" dirty="0"/>
              <a:t>на индивидуальный подход к каждому </a:t>
            </a:r>
            <a:r>
              <a:rPr lang="ru-RU" dirty="0" smtClean="0"/>
              <a:t>ребенку</a:t>
            </a:r>
          </a:p>
          <a:p>
            <a:r>
              <a:rPr lang="ru-RU" dirty="0"/>
              <a:t>ученики </a:t>
            </a:r>
            <a:r>
              <a:rPr lang="ru-RU" dirty="0" smtClean="0"/>
              <a:t>выбрали </a:t>
            </a:r>
            <a:r>
              <a:rPr lang="ru-RU" dirty="0"/>
              <a:t>чему и как они хотят </a:t>
            </a:r>
            <a:r>
              <a:rPr lang="ru-RU" dirty="0" smtClean="0"/>
              <a:t>учиться</a:t>
            </a:r>
          </a:p>
          <a:p>
            <a:r>
              <a:rPr lang="ru-RU" dirty="0" smtClean="0"/>
              <a:t>дело </a:t>
            </a:r>
            <a:r>
              <a:rPr lang="ru-RU" dirty="0"/>
              <a:t>учителя — следовать и развивать природу </a:t>
            </a:r>
            <a:r>
              <a:rPr lang="ru-RU" dirty="0" smtClean="0"/>
              <a:t>ребенка</a:t>
            </a:r>
          </a:p>
          <a:p>
            <a:r>
              <a:rPr lang="ru-RU" dirty="0" smtClean="0"/>
              <a:t>в Яснополянской </a:t>
            </a:r>
            <a:r>
              <a:rPr lang="ru-RU" dirty="0"/>
              <a:t>школе дети сидели кто как </a:t>
            </a:r>
            <a:r>
              <a:rPr lang="ru-RU" dirty="0" smtClean="0"/>
              <a:t>хотел</a:t>
            </a:r>
          </a:p>
        </p:txBody>
      </p:sp>
    </p:spTree>
    <p:extLst>
      <p:ext uri="{BB962C8B-B14F-4D97-AF65-F5344CB8AC3E}">
        <p14:creationId xmlns:p14="http://schemas.microsoft.com/office/powerpoint/2010/main" val="2870003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занятия вёл сам Толстой при помощи </a:t>
            </a:r>
            <a:r>
              <a:rPr lang="ru-RU" dirty="0" smtClean="0"/>
              <a:t>4 постоянных </a:t>
            </a:r>
            <a:r>
              <a:rPr lang="ru-RU" dirty="0"/>
              <a:t>учителей и нескольких случайных, из ближайших знакомых и </a:t>
            </a:r>
            <a:r>
              <a:rPr lang="ru-RU" dirty="0" smtClean="0"/>
              <a:t>приезжих</a:t>
            </a:r>
            <a:endParaRPr lang="cs-CZ" dirty="0"/>
          </a:p>
          <a:p>
            <a:r>
              <a:rPr lang="ru-RU" dirty="0" smtClean="0"/>
              <a:t>учеников в школе было 30 – 40 прежде всего мальчики</a:t>
            </a:r>
          </a:p>
          <a:p>
            <a:r>
              <a:rPr lang="ru-RU" dirty="0" smtClean="0"/>
              <a:t>12 </a:t>
            </a:r>
            <a:r>
              <a:rPr lang="ru-RU" dirty="0"/>
              <a:t>предметов- чтение механическое и постепенное, </a:t>
            </a:r>
            <a:r>
              <a:rPr lang="ru-RU" dirty="0" smtClean="0"/>
              <a:t>писание, чстописание, грамматика, </a:t>
            </a:r>
            <a:r>
              <a:rPr lang="ru-RU" dirty="0"/>
              <a:t>религиоведение, </a:t>
            </a:r>
            <a:r>
              <a:rPr lang="ru-RU" dirty="0" smtClean="0"/>
              <a:t>история </a:t>
            </a:r>
            <a:r>
              <a:rPr lang="ru-RU" dirty="0"/>
              <a:t>России, рисование, </a:t>
            </a:r>
            <a:r>
              <a:rPr lang="ru-RU" dirty="0" smtClean="0"/>
              <a:t>черчение, </a:t>
            </a:r>
            <a:r>
              <a:rPr lang="ru-RU" dirty="0"/>
              <a:t>пение, </a:t>
            </a:r>
            <a:r>
              <a:rPr lang="ru-RU" dirty="0" smtClean="0"/>
              <a:t>арифметика, естествознание</a:t>
            </a:r>
            <a:r>
              <a:rPr lang="ru-RU" b="1" dirty="0" smtClean="0"/>
              <a:t> </a:t>
            </a:r>
            <a:r>
              <a:rPr lang="ru-RU" dirty="0" smtClean="0"/>
              <a:t>и религии</a:t>
            </a:r>
          </a:p>
          <a:p>
            <a:r>
              <a:rPr lang="ru-RU" dirty="0" smtClean="0"/>
              <a:t>обучение игрой</a:t>
            </a:r>
          </a:p>
          <a:p>
            <a:r>
              <a:rPr lang="ru-RU" dirty="0" smtClean="0"/>
              <a:t>учителя писали на стены </a:t>
            </a:r>
          </a:p>
          <a:p>
            <a:r>
              <a:rPr lang="ru-RU" dirty="0"/>
              <a:t>чтение народных сказок, </a:t>
            </a:r>
            <a:r>
              <a:rPr lang="ru-RU" dirty="0" smtClean="0"/>
              <a:t>песен</a:t>
            </a:r>
            <a:r>
              <a:rPr lang="ru-RU" dirty="0"/>
              <a:t>, </a:t>
            </a:r>
            <a:r>
              <a:rPr lang="ru-RU" dirty="0" smtClean="0"/>
              <a:t>загадок и былин</a:t>
            </a:r>
            <a:endParaRPr lang="ru-RU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Свободное в</a:t>
            </a:r>
            <a:r>
              <a:rPr lang="ru-RU" b="1" dirty="0" smtClean="0"/>
              <a:t>оспитание - </a:t>
            </a:r>
            <a:r>
              <a:rPr lang="ru-RU" dirty="0"/>
              <a:t>Яснополянская Ш</a:t>
            </a:r>
            <a:r>
              <a:rPr lang="ru-RU" dirty="0" smtClean="0"/>
              <a:t>кола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914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67600" cy="1143000"/>
          </a:xfrm>
        </p:spPr>
        <p:txBody>
          <a:bodyPr/>
          <a:lstStyle/>
          <a:p>
            <a:r>
              <a:rPr lang="ru-RU" dirty="0" smtClean="0"/>
              <a:t>Педагогическое Творчество Толстого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Он не мог не заметить, что в школах не хватает книг для лучшего обучения. Поэтому он решил написать учебники, </a:t>
            </a:r>
            <a:r>
              <a:rPr lang="ru-RU" dirty="0" smtClean="0"/>
              <a:t>хрестоматия, орфографические книги.</a:t>
            </a:r>
          </a:p>
          <a:p>
            <a:endParaRPr lang="ru-RU" dirty="0" smtClean="0"/>
          </a:p>
          <a:p>
            <a:r>
              <a:rPr lang="ru-RU" dirty="0" smtClean="0"/>
              <a:t>Творчество:</a:t>
            </a:r>
            <a:endParaRPr lang="ru-RU" dirty="0"/>
          </a:p>
          <a:p>
            <a:pPr lvl="1"/>
            <a:r>
              <a:rPr lang="ru-RU" dirty="0" smtClean="0"/>
              <a:t>Педагогические статьи </a:t>
            </a:r>
          </a:p>
          <a:p>
            <a:pPr lvl="1"/>
            <a:r>
              <a:rPr lang="ru-RU" dirty="0" smtClean="0"/>
              <a:t>Учебные книги </a:t>
            </a:r>
            <a:r>
              <a:rPr lang="ru-RU" dirty="0"/>
              <a:t>для начальной </a:t>
            </a:r>
            <a:r>
              <a:rPr lang="ru-RU" dirty="0" smtClean="0"/>
              <a:t>школы</a:t>
            </a:r>
          </a:p>
          <a:p>
            <a:pPr lvl="1"/>
            <a:r>
              <a:rPr lang="ru-RU" dirty="0" smtClean="0"/>
              <a:t>Журнал «Ясная </a:t>
            </a:r>
            <a:r>
              <a:rPr lang="ru-RU" dirty="0" smtClean="0"/>
              <a:t>Поляна</a:t>
            </a:r>
            <a:r>
              <a:rPr lang="ru-RU" dirty="0" smtClean="0"/>
              <a:t>» - Здесь писал своих </a:t>
            </a:r>
            <a:r>
              <a:rPr lang="ru-RU" dirty="0"/>
              <a:t>педагогических мыслей и публиковал здесь методические </a:t>
            </a:r>
            <a:r>
              <a:rPr lang="ru-RU" dirty="0" smtClean="0"/>
              <a:t>приемы</a:t>
            </a:r>
          </a:p>
        </p:txBody>
      </p:sp>
    </p:spTree>
    <p:extLst>
      <p:ext uri="{BB962C8B-B14F-4D97-AF65-F5344CB8AC3E}">
        <p14:creationId xmlns:p14="http://schemas.microsoft.com/office/powerpoint/2010/main" val="91937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писал короткие сказки для маленьких детей</a:t>
            </a:r>
          </a:p>
          <a:p>
            <a:endParaRPr lang="ru-RU" dirty="0" smtClean="0"/>
          </a:p>
          <a:p>
            <a:pPr lvl="1"/>
            <a:r>
              <a:rPr lang="ru-RU" b="1" dirty="0">
                <a:hlinkClick r:id="rId2" tooltip="Волк и коза"/>
              </a:rPr>
              <a:t>Волк и </a:t>
            </a:r>
            <a:r>
              <a:rPr lang="ru-RU" b="1" dirty="0" smtClean="0">
                <a:hlinkClick r:id="rId2" tooltip="Волк и коза"/>
              </a:rPr>
              <a:t>коза</a:t>
            </a:r>
            <a:endParaRPr lang="ru-RU" b="1" dirty="0" smtClean="0"/>
          </a:p>
          <a:p>
            <a:pPr lvl="1"/>
            <a:r>
              <a:rPr lang="ru-RU" b="1" dirty="0">
                <a:hlinkClick r:id="rId3" tooltip="Дурак и нож"/>
              </a:rPr>
              <a:t>Дурак и нож</a:t>
            </a:r>
            <a:endParaRPr lang="ru-RU" b="1" dirty="0"/>
          </a:p>
          <a:p>
            <a:pPr lvl="1"/>
            <a:r>
              <a:rPr lang="ru-RU" b="1" dirty="0" smtClean="0">
                <a:hlinkClick r:id="rId4" tooltip="Коза и волк"/>
              </a:rPr>
              <a:t>Коза </a:t>
            </a:r>
            <a:r>
              <a:rPr lang="ru-RU" b="1" dirty="0">
                <a:hlinkClick r:id="rId4" tooltip="Коза и волк"/>
              </a:rPr>
              <a:t>и </a:t>
            </a:r>
            <a:r>
              <a:rPr lang="ru-RU" b="1" dirty="0" smtClean="0">
                <a:hlinkClick r:id="rId4" tooltip="Коза и волк"/>
              </a:rPr>
              <a:t>волк</a:t>
            </a:r>
            <a:endParaRPr lang="ru-RU" b="1" dirty="0" smtClean="0"/>
          </a:p>
          <a:p>
            <a:pPr lvl="1"/>
            <a:r>
              <a:rPr lang="ru-RU" b="1" dirty="0">
                <a:hlinkClick r:id="rId5"/>
              </a:rPr>
              <a:t>Лев и лисица</a:t>
            </a:r>
            <a:endParaRPr lang="ru-RU" b="1" dirty="0"/>
          </a:p>
          <a:p>
            <a:pPr lvl="1"/>
            <a:endParaRPr lang="ru-RU" b="1" dirty="0"/>
          </a:p>
          <a:p>
            <a:pPr lvl="1"/>
            <a:endParaRPr lang="ru-RU" b="1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 Толстого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14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Педагогическая деятельность - </a:t>
            </a:r>
            <a:r>
              <a:rPr lang="vi-VN" dirty="0" smtClean="0"/>
              <a:t>обра́тная связь </a:t>
            </a:r>
            <a:r>
              <a:rPr lang="ru-RU" dirty="0" smtClean="0"/>
              <a:t>в чехии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844824"/>
            <a:ext cx="7467600" cy="3024336"/>
          </a:xfrm>
        </p:spPr>
        <p:txBody>
          <a:bodyPr/>
          <a:lstStyle/>
          <a:p>
            <a:r>
              <a:rPr lang="ru-RU" dirty="0" smtClean="0"/>
              <a:t>1887 журнал «Чешская школа» </a:t>
            </a:r>
            <a:r>
              <a:rPr lang="ru-RU" dirty="0"/>
              <a:t>- Ян Мразик </a:t>
            </a:r>
            <a:r>
              <a:rPr lang="ru-RU" dirty="0" smtClean="0"/>
              <a:t>восхищал педагогический либерализм Толстого </a:t>
            </a:r>
            <a:r>
              <a:rPr lang="ru-RU" dirty="0"/>
              <a:t>а опибликовал </a:t>
            </a:r>
            <a:r>
              <a:rPr lang="ru-RU" dirty="0" smtClean="0"/>
              <a:t>н</a:t>
            </a:r>
            <a:r>
              <a:rPr lang="cs-CZ" dirty="0" smtClean="0"/>
              <a:t>e</a:t>
            </a:r>
            <a:r>
              <a:rPr lang="ru-RU" dirty="0" smtClean="0"/>
              <a:t>которые </a:t>
            </a:r>
            <a:r>
              <a:rPr lang="ru-RU" dirty="0"/>
              <a:t>отрывки </a:t>
            </a:r>
            <a:r>
              <a:rPr lang="ru-RU" dirty="0" smtClean="0"/>
              <a:t>из его хрестоматий </a:t>
            </a:r>
            <a:endParaRPr lang="ru-RU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149080"/>
            <a:ext cx="3851920" cy="2436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72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Педагогическая </a:t>
            </a:r>
            <a:r>
              <a:rPr lang="ru-RU" dirty="0" smtClean="0"/>
              <a:t>деятельность - литература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/>
              <a:t>Толстой Л.Н.</a:t>
            </a:r>
            <a:r>
              <a:rPr lang="ru-RU" dirty="0"/>
              <a:t> </a:t>
            </a:r>
            <a:r>
              <a:rPr lang="ru-RU" i="1" dirty="0"/>
              <a:t>Педагогические </a:t>
            </a:r>
            <a:r>
              <a:rPr lang="ru-RU" i="1" dirty="0" smtClean="0"/>
              <a:t>сочинения</a:t>
            </a:r>
          </a:p>
          <a:p>
            <a:endParaRPr lang="ru-RU" i="1" dirty="0" smtClean="0"/>
          </a:p>
          <a:p>
            <a:r>
              <a:rPr lang="ru-RU" i="1" dirty="0" smtClean="0"/>
              <a:t>Гусев </a:t>
            </a:r>
            <a:r>
              <a:rPr lang="ru-RU" i="1" dirty="0"/>
              <a:t>Н.Н.</a:t>
            </a:r>
            <a:r>
              <a:rPr lang="ru-RU" dirty="0"/>
              <a:t> </a:t>
            </a:r>
            <a:r>
              <a:rPr lang="ru-RU" i="1" dirty="0"/>
              <a:t>Педагогические высказывания Л. Н. </a:t>
            </a:r>
            <a:r>
              <a:rPr lang="ru-RU" i="1" dirty="0" smtClean="0"/>
              <a:t>Толстого</a:t>
            </a:r>
          </a:p>
          <a:p>
            <a:endParaRPr lang="ru-RU" i="1" dirty="0" smtClean="0"/>
          </a:p>
          <a:p>
            <a:r>
              <a:rPr lang="ru-RU" i="1" dirty="0" smtClean="0"/>
              <a:t>Кросби</a:t>
            </a:r>
            <a:r>
              <a:rPr lang="ru-RU" i="1" dirty="0"/>
              <a:t>, Эрнест</a:t>
            </a:r>
            <a:r>
              <a:rPr lang="ru-RU" dirty="0"/>
              <a:t>. </a:t>
            </a:r>
            <a:r>
              <a:rPr lang="ru-RU" i="1" dirty="0"/>
              <a:t>Л. Н. Толстой как школьный учитель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632960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646</TotalTime>
  <Words>412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Педагогическое учение Льва Толстого </vt:lpstr>
      <vt:lpstr>Совет учителям</vt:lpstr>
      <vt:lpstr>Лев Николаевич Толстой</vt:lpstr>
      <vt:lpstr>Свободное воспитание - Яснополянская Школа</vt:lpstr>
      <vt:lpstr>Свободное воспитание - Яснополянская Школа</vt:lpstr>
      <vt:lpstr>Педагогическое Творчество Толстого</vt:lpstr>
      <vt:lpstr>Творчество Толстого</vt:lpstr>
      <vt:lpstr>Педагогическая деятельность - обра́тная связь в чехии</vt:lpstr>
      <vt:lpstr>Педагогическая деятельность - 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Педагогическое учение Льва Толстого</dc:title>
  <dc:creator>Kateřina</dc:creator>
  <cp:lastModifiedBy>Kateřina</cp:lastModifiedBy>
  <cp:revision>17</cp:revision>
  <dcterms:created xsi:type="dcterms:W3CDTF">2014-11-04T10:48:31Z</dcterms:created>
  <dcterms:modified xsi:type="dcterms:W3CDTF">2015-01-01T15:26:01Z</dcterms:modified>
</cp:coreProperties>
</file>